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29"/>
  </p:notesMasterIdLst>
  <p:sldIdLst>
    <p:sldId id="1953" r:id="rId2"/>
    <p:sldId id="1954" r:id="rId3"/>
    <p:sldId id="1955" r:id="rId4"/>
    <p:sldId id="1956" r:id="rId5"/>
    <p:sldId id="1980" r:id="rId6"/>
    <p:sldId id="1981" r:id="rId7"/>
    <p:sldId id="1982" r:id="rId8"/>
    <p:sldId id="1960" r:id="rId9"/>
    <p:sldId id="1961" r:id="rId10"/>
    <p:sldId id="1962" r:id="rId11"/>
    <p:sldId id="1963" r:id="rId12"/>
    <p:sldId id="1964" r:id="rId13"/>
    <p:sldId id="1965" r:id="rId14"/>
    <p:sldId id="1966" r:id="rId15"/>
    <p:sldId id="531" r:id="rId16"/>
    <p:sldId id="549" r:id="rId17"/>
    <p:sldId id="1927" r:id="rId18"/>
    <p:sldId id="1920" r:id="rId19"/>
    <p:sldId id="1971" r:id="rId20"/>
    <p:sldId id="1972" r:id="rId21"/>
    <p:sldId id="1973" r:id="rId22"/>
    <p:sldId id="1974" r:id="rId23"/>
    <p:sldId id="1979" r:id="rId24"/>
    <p:sldId id="1975" r:id="rId25"/>
    <p:sldId id="1976" r:id="rId26"/>
    <p:sldId id="1977" r:id="rId27"/>
    <p:sldId id="1978" r:id="rId28"/>
  </p:sldIdLst>
  <p:sldSz cx="9144000" cy="5143500" type="screen16x9"/>
  <p:notesSz cx="6858000" cy="9144000"/>
  <p:embeddedFontLst>
    <p:embeddedFont>
      <p:font typeface="Fira Sans" panose="020B0503050000020004" pitchFamily="34" charset="0"/>
      <p:regular r:id="rId30"/>
      <p:bold r:id="rId31"/>
      <p:italic r:id="rId32"/>
      <p:boldItalic r:id="rId33"/>
    </p:embeddedFont>
    <p:embeddedFont>
      <p:font typeface="Fira Sans Extra Condensed" panose="020F0502020204030204" pitchFamily="34" charset="0"/>
      <p:regular r:id="rId34"/>
      <p:bold r:id="rId35"/>
    </p:embeddedFont>
    <p:embeddedFont>
      <p:font typeface="Fira Sans Extra Condensed Medium" panose="020B0603050000020004" pitchFamily="34" charset="0"/>
      <p:regular r:id="rId36"/>
      <p:bold r:id="rId37"/>
      <p:italic r:id="rId38"/>
      <p:boldItalic r:id="rId39"/>
    </p:embeddedFont>
    <p:embeddedFont>
      <p:font typeface="Malgun Gothic" panose="020B0503020000020004" pitchFamily="34" charset="-127"/>
      <p:regular r:id="rId40"/>
      <p:bold r:id="rId41"/>
    </p:embeddedFont>
    <p:embeddedFont>
      <p:font typeface="Segoe UI" panose="020B0502040204020203"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Final Presentation" id="{57341A68-AEFC-42E5-94EB-8FF36754BC2E}">
          <p14:sldIdLst>
            <p14:sldId id="1953"/>
            <p14:sldId id="1954"/>
            <p14:sldId id="1955"/>
            <p14:sldId id="1956"/>
            <p14:sldId id="1980"/>
            <p14:sldId id="1981"/>
            <p14:sldId id="1982"/>
            <p14:sldId id="1960"/>
            <p14:sldId id="1961"/>
            <p14:sldId id="1962"/>
            <p14:sldId id="1963"/>
            <p14:sldId id="1964"/>
            <p14:sldId id="1965"/>
            <p14:sldId id="1966"/>
            <p14:sldId id="531"/>
            <p14:sldId id="549"/>
            <p14:sldId id="1927"/>
            <p14:sldId id="1920"/>
            <p14:sldId id="1971"/>
            <p14:sldId id="1972"/>
            <p14:sldId id="1973"/>
            <p14:sldId id="1974"/>
            <p14:sldId id="1979"/>
            <p14:sldId id="1975"/>
            <p14:sldId id="1976"/>
            <p14:sldId id="1977"/>
            <p14:sldId id="1978"/>
          </p14:sldIdLst>
        </p14:section>
      </p14:sectionLst>
    </p:ext>
    <p:ext uri="{EFAFB233-063F-42B5-8137-9DF3F51BA10A}">
      <p15:sldGuideLst xmlns:p15="http://schemas.microsoft.com/office/powerpoint/2012/main">
        <p15:guide id="1" pos="288">
          <p15:clr>
            <a:srgbClr val="9AA0A6"/>
          </p15:clr>
        </p15:guide>
        <p15:guide id="2" orient="horz" pos="259">
          <p15:clr>
            <a:srgbClr val="9AA0A6"/>
          </p15:clr>
        </p15:guide>
        <p15:guide id="3" pos="5472">
          <p15:clr>
            <a:srgbClr val="9AA0A6"/>
          </p15:clr>
        </p15:guide>
        <p15:guide id="4" orient="horz" pos="2981">
          <p15:clr>
            <a:srgbClr val="9AA0A6"/>
          </p15:clr>
        </p15:guide>
        <p15:guide id="5" pos="2880">
          <p15:clr>
            <a:srgbClr val="9AA0A6"/>
          </p15:clr>
        </p15:guide>
        <p15:guide id="6" orient="horz" pos="1279">
          <p15:clr>
            <a:srgbClr val="9AA0A6"/>
          </p15:clr>
        </p15:guide>
        <p15:guide id="7" orient="horz" pos="1418">
          <p15:clr>
            <a:srgbClr val="9AA0A6"/>
          </p15:clr>
        </p15:guide>
        <p15:guide id="8" orient="horz" pos="2027">
          <p15:clr>
            <a:srgbClr val="9AA0A6"/>
          </p15:clr>
        </p15:guide>
        <p15:guide id="9" orient="horz" pos="216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414D"/>
    <a:srgbClr val="707070"/>
    <a:srgbClr val="EC303D"/>
    <a:srgbClr val="F53334"/>
    <a:srgbClr val="5E8958"/>
    <a:srgbClr val="995C5D"/>
    <a:srgbClr val="955859"/>
    <a:srgbClr val="4B4B4B"/>
    <a:srgbClr val="965A5B"/>
    <a:srgbClr val="EE5C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A88C26-6CBF-4EC4-A498-D9470E598ABD}" v="2" dt="2024-04-25T12:37:48.1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694"/>
  </p:normalViewPr>
  <p:slideViewPr>
    <p:cSldViewPr snapToGrid="0">
      <p:cViewPr varScale="1">
        <p:scale>
          <a:sx n="161" d="100"/>
          <a:sy n="161" d="100"/>
        </p:scale>
        <p:origin x="344" y="200"/>
      </p:cViewPr>
      <p:guideLst>
        <p:guide pos="288"/>
        <p:guide orient="horz" pos="259"/>
        <p:guide pos="5472"/>
        <p:guide orient="horz" pos="2981"/>
        <p:guide pos="2880"/>
        <p:guide orient="horz" pos="1279"/>
        <p:guide orient="horz" pos="1418"/>
        <p:guide orient="horz" pos="2027"/>
        <p:guide orient="horz" pos="216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inija Srimamilla" userId="83770f31-72a2-48fe-aef5-a90d40168873" providerId="ADAL" clId="{54A88C26-6CBF-4EC4-A498-D9470E598ABD}"/>
    <pc:docChg chg="addSld delSld modSld modSection">
      <pc:chgData name="Srinija Srimamilla" userId="83770f31-72a2-48fe-aef5-a90d40168873" providerId="ADAL" clId="{54A88C26-6CBF-4EC4-A498-D9470E598ABD}" dt="2024-04-25T13:29:56.015" v="22" actId="20577"/>
      <pc:docMkLst>
        <pc:docMk/>
      </pc:docMkLst>
      <pc:sldChg chg="del">
        <pc:chgData name="Srinija Srimamilla" userId="83770f31-72a2-48fe-aef5-a90d40168873" providerId="ADAL" clId="{54A88C26-6CBF-4EC4-A498-D9470E598ABD}" dt="2024-04-25T12:37:33.057" v="1" actId="2696"/>
        <pc:sldMkLst>
          <pc:docMk/>
          <pc:sldMk cId="461563743" sldId="1957"/>
        </pc:sldMkLst>
      </pc:sldChg>
      <pc:sldChg chg="del">
        <pc:chgData name="Srinija Srimamilla" userId="83770f31-72a2-48fe-aef5-a90d40168873" providerId="ADAL" clId="{54A88C26-6CBF-4EC4-A498-D9470E598ABD}" dt="2024-04-25T12:37:57.657" v="3" actId="47"/>
        <pc:sldMkLst>
          <pc:docMk/>
          <pc:sldMk cId="2130947305" sldId="1958"/>
        </pc:sldMkLst>
      </pc:sldChg>
      <pc:sldChg chg="del">
        <pc:chgData name="Srinija Srimamilla" userId="83770f31-72a2-48fe-aef5-a90d40168873" providerId="ADAL" clId="{54A88C26-6CBF-4EC4-A498-D9470E598ABD}" dt="2024-04-25T12:37:57.657" v="3" actId="47"/>
        <pc:sldMkLst>
          <pc:docMk/>
          <pc:sldMk cId="2862514850" sldId="1959"/>
        </pc:sldMkLst>
      </pc:sldChg>
      <pc:sldChg chg="add">
        <pc:chgData name="Srinija Srimamilla" userId="83770f31-72a2-48fe-aef5-a90d40168873" providerId="ADAL" clId="{54A88C26-6CBF-4EC4-A498-D9470E598ABD}" dt="2024-04-25T12:37:18.279" v="0"/>
        <pc:sldMkLst>
          <pc:docMk/>
          <pc:sldMk cId="420930449" sldId="1980"/>
        </pc:sldMkLst>
      </pc:sldChg>
      <pc:sldChg chg="add">
        <pc:chgData name="Srinija Srimamilla" userId="83770f31-72a2-48fe-aef5-a90d40168873" providerId="ADAL" clId="{54A88C26-6CBF-4EC4-A498-D9470E598ABD}" dt="2024-04-25T12:37:48.141" v="2"/>
        <pc:sldMkLst>
          <pc:docMk/>
          <pc:sldMk cId="3019540994" sldId="1981"/>
        </pc:sldMkLst>
      </pc:sldChg>
      <pc:sldChg chg="modSp add mod">
        <pc:chgData name="Srinija Srimamilla" userId="83770f31-72a2-48fe-aef5-a90d40168873" providerId="ADAL" clId="{54A88C26-6CBF-4EC4-A498-D9470E598ABD}" dt="2024-04-25T13:29:56.015" v="22" actId="20577"/>
        <pc:sldMkLst>
          <pc:docMk/>
          <pc:sldMk cId="1855773908" sldId="1982"/>
        </pc:sldMkLst>
        <pc:spChg chg="mod">
          <ac:chgData name="Srinija Srimamilla" userId="83770f31-72a2-48fe-aef5-a90d40168873" providerId="ADAL" clId="{54A88C26-6CBF-4EC4-A498-D9470E598ABD}" dt="2024-04-25T13:29:56.015" v="22" actId="20577"/>
          <ac:spMkLst>
            <pc:docMk/>
            <pc:sldMk cId="1855773908" sldId="1982"/>
            <ac:spMk id="62" creationId="{97D1380E-CC36-91EA-435E-12F628510CB6}"/>
          </ac:spMkLst>
        </pc:spChg>
      </pc:sldChg>
    </pc:docChg>
  </pc:docChgLst>
  <pc:docChgLst>
    <pc:chgData name="Harshraj Vijaysinh Jadeja" userId="f2de95da-44e2-464c-9b0b-c1e0e2c1c431" providerId="ADAL" clId="{A062793C-3C0F-6A41-8F71-1BB11E2FAC9D}"/>
    <pc:docChg chg="modSld">
      <pc:chgData name="Harshraj Vijaysinh Jadeja" userId="f2de95da-44e2-464c-9b0b-c1e0e2c1c431" providerId="ADAL" clId="{A062793C-3C0F-6A41-8F71-1BB11E2FAC9D}" dt="2024-04-22T22:57:33.342" v="0" actId="20577"/>
      <pc:docMkLst>
        <pc:docMk/>
      </pc:docMkLst>
      <pc:sldChg chg="modSp">
        <pc:chgData name="Harshraj Vijaysinh Jadeja" userId="f2de95da-44e2-464c-9b0b-c1e0e2c1c431" providerId="ADAL" clId="{A062793C-3C0F-6A41-8F71-1BB11E2FAC9D}" dt="2024-04-22T22:57:33.342" v="0" actId="20577"/>
        <pc:sldMkLst>
          <pc:docMk/>
          <pc:sldMk cId="3307880260" sldId="1974"/>
        </pc:sldMkLst>
        <pc:spChg chg="mod">
          <ac:chgData name="Harshraj Vijaysinh Jadeja" userId="f2de95da-44e2-464c-9b0b-c1e0e2c1c431" providerId="ADAL" clId="{A062793C-3C0F-6A41-8F71-1BB11E2FAC9D}" dt="2024-04-22T22:57:33.342" v="0" actId="20577"/>
          <ac:spMkLst>
            <pc:docMk/>
            <pc:sldMk cId="3307880260" sldId="1974"/>
            <ac:spMk id="31" creationId="{A94D3656-3483-5523-9441-D901BB90C5B8}"/>
          </ac:spMkLst>
        </pc:spChg>
      </pc:sldChg>
    </pc:docChg>
  </pc:docChgLst>
  <pc:docChgLst>
    <pc:chgData name="Shubhankar D Bhajekar" userId="e5b00f49-52bd-4969-a510-ff0c962d2c63" providerId="ADAL" clId="{F898F1E8-CFC0-4A8B-A3F1-5AFDD135D9F6}"/>
    <pc:docChg chg="undo custSel addSld delSld modSld sldOrd delMainMaster addSection delSection modSection">
      <pc:chgData name="Shubhankar D Bhajekar" userId="e5b00f49-52bd-4969-a510-ff0c962d2c63" providerId="ADAL" clId="{F898F1E8-CFC0-4A8B-A3F1-5AFDD135D9F6}" dt="2024-04-05T14:58:54.227" v="68"/>
      <pc:docMkLst>
        <pc:docMk/>
      </pc:docMkLst>
      <pc:sldChg chg="del">
        <pc:chgData name="Shubhankar D Bhajekar" userId="e5b00f49-52bd-4969-a510-ff0c962d2c63" providerId="ADAL" clId="{F898F1E8-CFC0-4A8B-A3F1-5AFDD135D9F6}" dt="2024-04-05T14:41:53.218" v="8" actId="18676"/>
        <pc:sldMkLst>
          <pc:docMk/>
          <pc:sldMk cId="0" sldId="261"/>
        </pc:sldMkLst>
      </pc:sldChg>
      <pc:sldChg chg="del">
        <pc:chgData name="Shubhankar D Bhajekar" userId="e5b00f49-52bd-4969-a510-ff0c962d2c63" providerId="ADAL" clId="{F898F1E8-CFC0-4A8B-A3F1-5AFDD135D9F6}" dt="2024-04-05T14:41:53.218" v="8" actId="18676"/>
        <pc:sldMkLst>
          <pc:docMk/>
          <pc:sldMk cId="0" sldId="269"/>
        </pc:sldMkLst>
      </pc:sldChg>
      <pc:sldChg chg="del">
        <pc:chgData name="Shubhankar D Bhajekar" userId="e5b00f49-52bd-4969-a510-ff0c962d2c63" providerId="ADAL" clId="{F898F1E8-CFC0-4A8B-A3F1-5AFDD135D9F6}" dt="2024-04-05T14:41:53.218" v="8" actId="18676"/>
        <pc:sldMkLst>
          <pc:docMk/>
          <pc:sldMk cId="0" sldId="287"/>
        </pc:sldMkLst>
      </pc:sldChg>
      <pc:sldChg chg="del">
        <pc:chgData name="Shubhankar D Bhajekar" userId="e5b00f49-52bd-4969-a510-ff0c962d2c63" providerId="ADAL" clId="{F898F1E8-CFC0-4A8B-A3F1-5AFDD135D9F6}" dt="2024-04-05T14:41:53.218" v="8" actId="18676"/>
        <pc:sldMkLst>
          <pc:docMk/>
          <pc:sldMk cId="0" sldId="288"/>
        </pc:sldMkLst>
      </pc:sldChg>
      <pc:sldChg chg="del">
        <pc:chgData name="Shubhankar D Bhajekar" userId="e5b00f49-52bd-4969-a510-ff0c962d2c63" providerId="ADAL" clId="{F898F1E8-CFC0-4A8B-A3F1-5AFDD135D9F6}" dt="2024-04-05T14:41:53.218" v="8" actId="18676"/>
        <pc:sldMkLst>
          <pc:docMk/>
          <pc:sldMk cId="0" sldId="289"/>
        </pc:sldMkLst>
      </pc:sldChg>
      <pc:sldChg chg="mod ord modShow">
        <pc:chgData name="Shubhankar D Bhajekar" userId="e5b00f49-52bd-4969-a510-ff0c962d2c63" providerId="ADAL" clId="{F898F1E8-CFC0-4A8B-A3F1-5AFDD135D9F6}" dt="2024-04-05T14:41:34.164" v="5"/>
        <pc:sldMkLst>
          <pc:docMk/>
          <pc:sldMk cId="2350049432" sldId="290"/>
        </pc:sldMkLst>
      </pc:sldChg>
      <pc:sldChg chg="del">
        <pc:chgData name="Shubhankar D Bhajekar" userId="e5b00f49-52bd-4969-a510-ff0c962d2c63" providerId="ADAL" clId="{F898F1E8-CFC0-4A8B-A3F1-5AFDD135D9F6}" dt="2024-04-05T14:41:53.218" v="8" actId="18676"/>
        <pc:sldMkLst>
          <pc:docMk/>
          <pc:sldMk cId="2312737345" sldId="291"/>
        </pc:sldMkLst>
      </pc:sldChg>
      <pc:sldChg chg="del">
        <pc:chgData name="Shubhankar D Bhajekar" userId="e5b00f49-52bd-4969-a510-ff0c962d2c63" providerId="ADAL" clId="{F898F1E8-CFC0-4A8B-A3F1-5AFDD135D9F6}" dt="2024-04-05T14:41:53.218" v="8" actId="18676"/>
        <pc:sldMkLst>
          <pc:docMk/>
          <pc:sldMk cId="3779913857" sldId="294"/>
        </pc:sldMkLst>
      </pc:sldChg>
      <pc:sldChg chg="del">
        <pc:chgData name="Shubhankar D Bhajekar" userId="e5b00f49-52bd-4969-a510-ff0c962d2c63" providerId="ADAL" clId="{F898F1E8-CFC0-4A8B-A3F1-5AFDD135D9F6}" dt="2024-04-05T14:41:53.218" v="8" actId="18676"/>
        <pc:sldMkLst>
          <pc:docMk/>
          <pc:sldMk cId="663924562" sldId="296"/>
        </pc:sldMkLst>
      </pc:sldChg>
      <pc:sldChg chg="del">
        <pc:chgData name="Shubhankar D Bhajekar" userId="e5b00f49-52bd-4969-a510-ff0c962d2c63" providerId="ADAL" clId="{F898F1E8-CFC0-4A8B-A3F1-5AFDD135D9F6}" dt="2024-04-05T14:41:53.218" v="8" actId="18676"/>
        <pc:sldMkLst>
          <pc:docMk/>
          <pc:sldMk cId="2346196059" sldId="297"/>
        </pc:sldMkLst>
      </pc:sldChg>
      <pc:sldChg chg="del">
        <pc:chgData name="Shubhankar D Bhajekar" userId="e5b00f49-52bd-4969-a510-ff0c962d2c63" providerId="ADAL" clId="{F898F1E8-CFC0-4A8B-A3F1-5AFDD135D9F6}" dt="2024-04-05T14:41:53.218" v="8" actId="18676"/>
        <pc:sldMkLst>
          <pc:docMk/>
          <pc:sldMk cId="3448204796" sldId="298"/>
        </pc:sldMkLst>
      </pc:sldChg>
      <pc:sldChg chg="del">
        <pc:chgData name="Shubhankar D Bhajekar" userId="e5b00f49-52bd-4969-a510-ff0c962d2c63" providerId="ADAL" clId="{F898F1E8-CFC0-4A8B-A3F1-5AFDD135D9F6}" dt="2024-04-05T14:41:53.218" v="8" actId="18676"/>
        <pc:sldMkLst>
          <pc:docMk/>
          <pc:sldMk cId="3712668760" sldId="300"/>
        </pc:sldMkLst>
      </pc:sldChg>
      <pc:sldChg chg="del">
        <pc:chgData name="Shubhankar D Bhajekar" userId="e5b00f49-52bd-4969-a510-ff0c962d2c63" providerId="ADAL" clId="{F898F1E8-CFC0-4A8B-A3F1-5AFDD135D9F6}" dt="2024-04-05T14:41:53.218" v="8" actId="18676"/>
        <pc:sldMkLst>
          <pc:docMk/>
          <pc:sldMk cId="4232495673" sldId="301"/>
        </pc:sldMkLst>
      </pc:sldChg>
      <pc:sldChg chg="del">
        <pc:chgData name="Shubhankar D Bhajekar" userId="e5b00f49-52bd-4969-a510-ff0c962d2c63" providerId="ADAL" clId="{F898F1E8-CFC0-4A8B-A3F1-5AFDD135D9F6}" dt="2024-04-05T14:41:53.218" v="8" actId="18676"/>
        <pc:sldMkLst>
          <pc:docMk/>
          <pc:sldMk cId="3283131049" sldId="302"/>
        </pc:sldMkLst>
      </pc:sldChg>
      <pc:sldChg chg="del">
        <pc:chgData name="Shubhankar D Bhajekar" userId="e5b00f49-52bd-4969-a510-ff0c962d2c63" providerId="ADAL" clId="{F898F1E8-CFC0-4A8B-A3F1-5AFDD135D9F6}" dt="2024-04-05T14:41:53.218" v="8" actId="18676"/>
        <pc:sldMkLst>
          <pc:docMk/>
          <pc:sldMk cId="1576141334" sldId="385"/>
        </pc:sldMkLst>
      </pc:sldChg>
      <pc:sldChg chg="mod ord modTransition modAnim modShow">
        <pc:chgData name="Shubhankar D Bhajekar" userId="e5b00f49-52bd-4969-a510-ff0c962d2c63" providerId="ADAL" clId="{F898F1E8-CFC0-4A8B-A3F1-5AFDD135D9F6}" dt="2024-04-05T14:47:33.811" v="18"/>
        <pc:sldMkLst>
          <pc:docMk/>
          <pc:sldMk cId="846278849" sldId="531"/>
        </pc:sldMkLst>
      </pc:sldChg>
      <pc:sldChg chg="del">
        <pc:chgData name="Shubhankar D Bhajekar" userId="e5b00f49-52bd-4969-a510-ff0c962d2c63" providerId="ADAL" clId="{F898F1E8-CFC0-4A8B-A3F1-5AFDD135D9F6}" dt="2024-04-05T14:41:53.218" v="8" actId="18676"/>
        <pc:sldMkLst>
          <pc:docMk/>
          <pc:sldMk cId="710366223" sldId="544"/>
        </pc:sldMkLst>
      </pc:sldChg>
      <pc:sldChg chg="mod ord modShow">
        <pc:chgData name="Shubhankar D Bhajekar" userId="e5b00f49-52bd-4969-a510-ff0c962d2c63" providerId="ADAL" clId="{F898F1E8-CFC0-4A8B-A3F1-5AFDD135D9F6}" dt="2024-04-05T14:45:19.573" v="13"/>
        <pc:sldMkLst>
          <pc:docMk/>
          <pc:sldMk cId="559707056" sldId="549"/>
        </pc:sldMkLst>
      </pc:sldChg>
      <pc:sldChg chg="del">
        <pc:chgData name="Shubhankar D Bhajekar" userId="e5b00f49-52bd-4969-a510-ff0c962d2c63" providerId="ADAL" clId="{F898F1E8-CFC0-4A8B-A3F1-5AFDD135D9F6}" dt="2024-04-05T14:41:53.218" v="8" actId="18676"/>
        <pc:sldMkLst>
          <pc:docMk/>
          <pc:sldMk cId="4228401553" sldId="550"/>
        </pc:sldMkLst>
      </pc:sldChg>
      <pc:sldChg chg="del">
        <pc:chgData name="Shubhankar D Bhajekar" userId="e5b00f49-52bd-4969-a510-ff0c962d2c63" providerId="ADAL" clId="{F898F1E8-CFC0-4A8B-A3F1-5AFDD135D9F6}" dt="2024-04-05T14:41:53.218" v="8" actId="18676"/>
        <pc:sldMkLst>
          <pc:docMk/>
          <pc:sldMk cId="2175873985" sldId="607"/>
        </pc:sldMkLst>
      </pc:sldChg>
      <pc:sldChg chg="del">
        <pc:chgData name="Shubhankar D Bhajekar" userId="e5b00f49-52bd-4969-a510-ff0c962d2c63" providerId="ADAL" clId="{F898F1E8-CFC0-4A8B-A3F1-5AFDD135D9F6}" dt="2024-04-05T14:41:53.218" v="8" actId="18676"/>
        <pc:sldMkLst>
          <pc:docMk/>
          <pc:sldMk cId="1631822606" sldId="608"/>
        </pc:sldMkLst>
      </pc:sldChg>
      <pc:sldChg chg="del">
        <pc:chgData name="Shubhankar D Bhajekar" userId="e5b00f49-52bd-4969-a510-ff0c962d2c63" providerId="ADAL" clId="{F898F1E8-CFC0-4A8B-A3F1-5AFDD135D9F6}" dt="2024-04-05T14:41:53.218" v="8" actId="18676"/>
        <pc:sldMkLst>
          <pc:docMk/>
          <pc:sldMk cId="2252439932" sldId="609"/>
        </pc:sldMkLst>
      </pc:sldChg>
      <pc:sldChg chg="del">
        <pc:chgData name="Shubhankar D Bhajekar" userId="e5b00f49-52bd-4969-a510-ff0c962d2c63" providerId="ADAL" clId="{F898F1E8-CFC0-4A8B-A3F1-5AFDD135D9F6}" dt="2024-04-05T14:41:53.218" v="8" actId="18676"/>
        <pc:sldMkLst>
          <pc:docMk/>
          <pc:sldMk cId="1648804709" sldId="611"/>
        </pc:sldMkLst>
      </pc:sldChg>
      <pc:sldChg chg="del">
        <pc:chgData name="Shubhankar D Bhajekar" userId="e5b00f49-52bd-4969-a510-ff0c962d2c63" providerId="ADAL" clId="{F898F1E8-CFC0-4A8B-A3F1-5AFDD135D9F6}" dt="2024-04-05T14:41:53.218" v="8" actId="18676"/>
        <pc:sldMkLst>
          <pc:docMk/>
          <pc:sldMk cId="1990812672" sldId="616"/>
        </pc:sldMkLst>
      </pc:sldChg>
      <pc:sldChg chg="del">
        <pc:chgData name="Shubhankar D Bhajekar" userId="e5b00f49-52bd-4969-a510-ff0c962d2c63" providerId="ADAL" clId="{F898F1E8-CFC0-4A8B-A3F1-5AFDD135D9F6}" dt="2024-04-05T14:41:53.218" v="8" actId="18676"/>
        <pc:sldMkLst>
          <pc:docMk/>
          <pc:sldMk cId="299191807" sldId="617"/>
        </pc:sldMkLst>
      </pc:sldChg>
      <pc:sldChg chg="del">
        <pc:chgData name="Shubhankar D Bhajekar" userId="e5b00f49-52bd-4969-a510-ff0c962d2c63" providerId="ADAL" clId="{F898F1E8-CFC0-4A8B-A3F1-5AFDD135D9F6}" dt="2024-04-05T14:41:53.218" v="8" actId="18676"/>
        <pc:sldMkLst>
          <pc:docMk/>
          <pc:sldMk cId="4208708639" sldId="620"/>
        </pc:sldMkLst>
      </pc:sldChg>
      <pc:sldChg chg="del">
        <pc:chgData name="Shubhankar D Bhajekar" userId="e5b00f49-52bd-4969-a510-ff0c962d2c63" providerId="ADAL" clId="{F898F1E8-CFC0-4A8B-A3F1-5AFDD135D9F6}" dt="2024-04-05T14:41:53.218" v="8" actId="18676"/>
        <pc:sldMkLst>
          <pc:docMk/>
          <pc:sldMk cId="2957664767" sldId="621"/>
        </pc:sldMkLst>
      </pc:sldChg>
      <pc:sldChg chg="del">
        <pc:chgData name="Shubhankar D Bhajekar" userId="e5b00f49-52bd-4969-a510-ff0c962d2c63" providerId="ADAL" clId="{F898F1E8-CFC0-4A8B-A3F1-5AFDD135D9F6}" dt="2024-04-05T14:41:53.218" v="8" actId="18676"/>
        <pc:sldMkLst>
          <pc:docMk/>
          <pc:sldMk cId="3913864840" sldId="622"/>
        </pc:sldMkLst>
      </pc:sldChg>
      <pc:sldChg chg="del">
        <pc:chgData name="Shubhankar D Bhajekar" userId="e5b00f49-52bd-4969-a510-ff0c962d2c63" providerId="ADAL" clId="{F898F1E8-CFC0-4A8B-A3F1-5AFDD135D9F6}" dt="2024-04-05T14:41:53.218" v="8" actId="18676"/>
        <pc:sldMkLst>
          <pc:docMk/>
          <pc:sldMk cId="2253010218" sldId="623"/>
        </pc:sldMkLst>
      </pc:sldChg>
      <pc:sldChg chg="del">
        <pc:chgData name="Shubhankar D Bhajekar" userId="e5b00f49-52bd-4969-a510-ff0c962d2c63" providerId="ADAL" clId="{F898F1E8-CFC0-4A8B-A3F1-5AFDD135D9F6}" dt="2024-04-05T14:41:53.218" v="8" actId="18676"/>
        <pc:sldMkLst>
          <pc:docMk/>
          <pc:sldMk cId="2199115605" sldId="624"/>
        </pc:sldMkLst>
      </pc:sldChg>
      <pc:sldChg chg="mod ord modShow">
        <pc:chgData name="Shubhankar D Bhajekar" userId="e5b00f49-52bd-4969-a510-ff0c962d2c63" providerId="ADAL" clId="{F898F1E8-CFC0-4A8B-A3F1-5AFDD135D9F6}" dt="2024-04-05T14:41:34.164" v="5"/>
        <pc:sldMkLst>
          <pc:docMk/>
          <pc:sldMk cId="146869581" sldId="1638"/>
        </pc:sldMkLst>
      </pc:sldChg>
      <pc:sldChg chg="mod ord modShow">
        <pc:chgData name="Shubhankar D Bhajekar" userId="e5b00f49-52bd-4969-a510-ff0c962d2c63" providerId="ADAL" clId="{F898F1E8-CFC0-4A8B-A3F1-5AFDD135D9F6}" dt="2024-04-05T14:41:34.164" v="5"/>
        <pc:sldMkLst>
          <pc:docMk/>
          <pc:sldMk cId="2265975974" sldId="1640"/>
        </pc:sldMkLst>
      </pc:sldChg>
      <pc:sldChg chg="mod ord modShow">
        <pc:chgData name="Shubhankar D Bhajekar" userId="e5b00f49-52bd-4969-a510-ff0c962d2c63" providerId="ADAL" clId="{F898F1E8-CFC0-4A8B-A3F1-5AFDD135D9F6}" dt="2024-04-05T14:41:34.164" v="5"/>
        <pc:sldMkLst>
          <pc:docMk/>
          <pc:sldMk cId="1055479430" sldId="1916"/>
        </pc:sldMkLst>
      </pc:sldChg>
      <pc:sldChg chg="mod ord modShow">
        <pc:chgData name="Shubhankar D Bhajekar" userId="e5b00f49-52bd-4969-a510-ff0c962d2c63" providerId="ADAL" clId="{F898F1E8-CFC0-4A8B-A3F1-5AFDD135D9F6}" dt="2024-04-05T14:41:34.164" v="5"/>
        <pc:sldMkLst>
          <pc:docMk/>
          <pc:sldMk cId="1302835215" sldId="1917"/>
        </pc:sldMkLst>
      </pc:sldChg>
      <pc:sldChg chg="del">
        <pc:chgData name="Shubhankar D Bhajekar" userId="e5b00f49-52bd-4969-a510-ff0c962d2c63" providerId="ADAL" clId="{F898F1E8-CFC0-4A8B-A3F1-5AFDD135D9F6}" dt="2024-04-05T14:41:53.218" v="8" actId="18676"/>
        <pc:sldMkLst>
          <pc:docMk/>
          <pc:sldMk cId="1466025815" sldId="1918"/>
        </pc:sldMkLst>
      </pc:sldChg>
      <pc:sldChg chg="mod ord modShow">
        <pc:chgData name="Shubhankar D Bhajekar" userId="e5b00f49-52bd-4969-a510-ff0c962d2c63" providerId="ADAL" clId="{F898F1E8-CFC0-4A8B-A3F1-5AFDD135D9F6}" dt="2024-04-05T14:45:19.573" v="13"/>
        <pc:sldMkLst>
          <pc:docMk/>
          <pc:sldMk cId="3049921637" sldId="1920"/>
        </pc:sldMkLst>
      </pc:sldChg>
      <pc:sldChg chg="mod ord modShow">
        <pc:chgData name="Shubhankar D Bhajekar" userId="e5b00f49-52bd-4969-a510-ff0c962d2c63" providerId="ADAL" clId="{F898F1E8-CFC0-4A8B-A3F1-5AFDD135D9F6}" dt="2024-04-05T14:41:34.164" v="5"/>
        <pc:sldMkLst>
          <pc:docMk/>
          <pc:sldMk cId="361312232" sldId="1921"/>
        </pc:sldMkLst>
      </pc:sldChg>
      <pc:sldChg chg="mod ord modShow">
        <pc:chgData name="Shubhankar D Bhajekar" userId="e5b00f49-52bd-4969-a510-ff0c962d2c63" providerId="ADAL" clId="{F898F1E8-CFC0-4A8B-A3F1-5AFDD135D9F6}" dt="2024-04-05T14:41:34.164" v="5"/>
        <pc:sldMkLst>
          <pc:docMk/>
          <pc:sldMk cId="4005423308" sldId="1925"/>
        </pc:sldMkLst>
      </pc:sldChg>
      <pc:sldChg chg="mod ord modShow">
        <pc:chgData name="Shubhankar D Bhajekar" userId="e5b00f49-52bd-4969-a510-ff0c962d2c63" providerId="ADAL" clId="{F898F1E8-CFC0-4A8B-A3F1-5AFDD135D9F6}" dt="2024-04-05T14:45:19.573" v="13"/>
        <pc:sldMkLst>
          <pc:docMk/>
          <pc:sldMk cId="3195636353" sldId="1927"/>
        </pc:sldMkLst>
      </pc:sldChg>
      <pc:sldChg chg="mod ord modShow">
        <pc:chgData name="Shubhankar D Bhajekar" userId="e5b00f49-52bd-4969-a510-ff0c962d2c63" providerId="ADAL" clId="{F898F1E8-CFC0-4A8B-A3F1-5AFDD135D9F6}" dt="2024-04-05T14:41:34.164" v="5"/>
        <pc:sldMkLst>
          <pc:docMk/>
          <pc:sldMk cId="722935792" sldId="1930"/>
        </pc:sldMkLst>
      </pc:sldChg>
      <pc:sldChg chg="mod ord modShow">
        <pc:chgData name="Shubhankar D Bhajekar" userId="e5b00f49-52bd-4969-a510-ff0c962d2c63" providerId="ADAL" clId="{F898F1E8-CFC0-4A8B-A3F1-5AFDD135D9F6}" dt="2024-04-05T14:41:34.164" v="5"/>
        <pc:sldMkLst>
          <pc:docMk/>
          <pc:sldMk cId="1427157870" sldId="1935"/>
        </pc:sldMkLst>
      </pc:sldChg>
      <pc:sldChg chg="mod ord modShow">
        <pc:chgData name="Shubhankar D Bhajekar" userId="e5b00f49-52bd-4969-a510-ff0c962d2c63" providerId="ADAL" clId="{F898F1E8-CFC0-4A8B-A3F1-5AFDD135D9F6}" dt="2024-04-05T14:41:34.164" v="5"/>
        <pc:sldMkLst>
          <pc:docMk/>
          <pc:sldMk cId="3730543390" sldId="1936"/>
        </pc:sldMkLst>
      </pc:sldChg>
      <pc:sldChg chg="mod ord modShow">
        <pc:chgData name="Shubhankar D Bhajekar" userId="e5b00f49-52bd-4969-a510-ff0c962d2c63" providerId="ADAL" clId="{F898F1E8-CFC0-4A8B-A3F1-5AFDD135D9F6}" dt="2024-04-05T14:41:34.164" v="5"/>
        <pc:sldMkLst>
          <pc:docMk/>
          <pc:sldMk cId="1241550879" sldId="1937"/>
        </pc:sldMkLst>
      </pc:sldChg>
      <pc:sldChg chg="mod ord modShow">
        <pc:chgData name="Shubhankar D Bhajekar" userId="e5b00f49-52bd-4969-a510-ff0c962d2c63" providerId="ADAL" clId="{F898F1E8-CFC0-4A8B-A3F1-5AFDD135D9F6}" dt="2024-04-05T14:41:34.164" v="5"/>
        <pc:sldMkLst>
          <pc:docMk/>
          <pc:sldMk cId="2593675041" sldId="1938"/>
        </pc:sldMkLst>
      </pc:sldChg>
      <pc:sldChg chg="mod ord modShow">
        <pc:chgData name="Shubhankar D Bhajekar" userId="e5b00f49-52bd-4969-a510-ff0c962d2c63" providerId="ADAL" clId="{F898F1E8-CFC0-4A8B-A3F1-5AFDD135D9F6}" dt="2024-04-05T14:41:34.164" v="5"/>
        <pc:sldMkLst>
          <pc:docMk/>
          <pc:sldMk cId="664344943" sldId="1939"/>
        </pc:sldMkLst>
      </pc:sldChg>
      <pc:sldChg chg="mod ord modShow">
        <pc:chgData name="Shubhankar D Bhajekar" userId="e5b00f49-52bd-4969-a510-ff0c962d2c63" providerId="ADAL" clId="{F898F1E8-CFC0-4A8B-A3F1-5AFDD135D9F6}" dt="2024-04-05T14:41:34.164" v="5"/>
        <pc:sldMkLst>
          <pc:docMk/>
          <pc:sldMk cId="1797853197" sldId="1940"/>
        </pc:sldMkLst>
      </pc:sldChg>
      <pc:sldChg chg="mod ord modShow">
        <pc:chgData name="Shubhankar D Bhajekar" userId="e5b00f49-52bd-4969-a510-ff0c962d2c63" providerId="ADAL" clId="{F898F1E8-CFC0-4A8B-A3F1-5AFDD135D9F6}" dt="2024-04-05T14:41:34.164" v="5"/>
        <pc:sldMkLst>
          <pc:docMk/>
          <pc:sldMk cId="1394774691" sldId="1941"/>
        </pc:sldMkLst>
      </pc:sldChg>
      <pc:sldChg chg="mod ord modShow">
        <pc:chgData name="Shubhankar D Bhajekar" userId="e5b00f49-52bd-4969-a510-ff0c962d2c63" providerId="ADAL" clId="{F898F1E8-CFC0-4A8B-A3F1-5AFDD135D9F6}" dt="2024-04-05T14:41:34.164" v="5"/>
        <pc:sldMkLst>
          <pc:docMk/>
          <pc:sldMk cId="3658226882" sldId="1942"/>
        </pc:sldMkLst>
      </pc:sldChg>
      <pc:sldChg chg="mod ord modShow">
        <pc:chgData name="Shubhankar D Bhajekar" userId="e5b00f49-52bd-4969-a510-ff0c962d2c63" providerId="ADAL" clId="{F898F1E8-CFC0-4A8B-A3F1-5AFDD135D9F6}" dt="2024-04-05T14:41:34.164" v="5"/>
        <pc:sldMkLst>
          <pc:docMk/>
          <pc:sldMk cId="3260425447" sldId="1943"/>
        </pc:sldMkLst>
      </pc:sldChg>
      <pc:sldChg chg="mod ord modShow">
        <pc:chgData name="Shubhankar D Bhajekar" userId="e5b00f49-52bd-4969-a510-ff0c962d2c63" providerId="ADAL" clId="{F898F1E8-CFC0-4A8B-A3F1-5AFDD135D9F6}" dt="2024-04-05T14:41:34.164" v="5"/>
        <pc:sldMkLst>
          <pc:docMk/>
          <pc:sldMk cId="1661716008" sldId="1945"/>
        </pc:sldMkLst>
      </pc:sldChg>
      <pc:sldChg chg="del">
        <pc:chgData name="Shubhankar D Bhajekar" userId="e5b00f49-52bd-4969-a510-ff0c962d2c63" providerId="ADAL" clId="{F898F1E8-CFC0-4A8B-A3F1-5AFDD135D9F6}" dt="2024-04-05T14:41:53.218" v="8" actId="18676"/>
        <pc:sldMkLst>
          <pc:docMk/>
          <pc:sldMk cId="3049072438" sldId="1947"/>
        </pc:sldMkLst>
      </pc:sldChg>
      <pc:sldChg chg="mod ord modShow">
        <pc:chgData name="Shubhankar D Bhajekar" userId="e5b00f49-52bd-4969-a510-ff0c962d2c63" providerId="ADAL" clId="{F898F1E8-CFC0-4A8B-A3F1-5AFDD135D9F6}" dt="2024-04-05T14:41:34.164" v="5"/>
        <pc:sldMkLst>
          <pc:docMk/>
          <pc:sldMk cId="2246230252" sldId="1948"/>
        </pc:sldMkLst>
      </pc:sldChg>
      <pc:sldChg chg="mod ord modShow">
        <pc:chgData name="Shubhankar D Bhajekar" userId="e5b00f49-52bd-4969-a510-ff0c962d2c63" providerId="ADAL" clId="{F898F1E8-CFC0-4A8B-A3F1-5AFDD135D9F6}" dt="2024-04-05T14:41:34.164" v="5"/>
        <pc:sldMkLst>
          <pc:docMk/>
          <pc:sldMk cId="532555397" sldId="1950"/>
        </pc:sldMkLst>
      </pc:sldChg>
      <pc:sldChg chg="mod ord modShow">
        <pc:chgData name="Shubhankar D Bhajekar" userId="e5b00f49-52bd-4969-a510-ff0c962d2c63" providerId="ADAL" clId="{F898F1E8-CFC0-4A8B-A3F1-5AFDD135D9F6}" dt="2024-04-05T14:41:34.164" v="5"/>
        <pc:sldMkLst>
          <pc:docMk/>
          <pc:sldMk cId="2683240935" sldId="1951"/>
        </pc:sldMkLst>
      </pc:sldChg>
      <pc:sldChg chg="mod ord modShow">
        <pc:chgData name="Shubhankar D Bhajekar" userId="e5b00f49-52bd-4969-a510-ff0c962d2c63" providerId="ADAL" clId="{F898F1E8-CFC0-4A8B-A3F1-5AFDD135D9F6}" dt="2024-04-05T14:41:34.164" v="5"/>
        <pc:sldMkLst>
          <pc:docMk/>
          <pc:sldMk cId="3706380203" sldId="1952"/>
        </pc:sldMkLst>
      </pc:sldChg>
      <pc:sldChg chg="add">
        <pc:chgData name="Shubhankar D Bhajekar" userId="e5b00f49-52bd-4969-a510-ff0c962d2c63" providerId="ADAL" clId="{F898F1E8-CFC0-4A8B-A3F1-5AFDD135D9F6}" dt="2024-04-05T14:42:24.013" v="9"/>
        <pc:sldMkLst>
          <pc:docMk/>
          <pc:sldMk cId="3653818554" sldId="1953"/>
        </pc:sldMkLst>
      </pc:sldChg>
      <pc:sldChg chg="add">
        <pc:chgData name="Shubhankar D Bhajekar" userId="e5b00f49-52bd-4969-a510-ff0c962d2c63" providerId="ADAL" clId="{F898F1E8-CFC0-4A8B-A3F1-5AFDD135D9F6}" dt="2024-04-05T14:42:24.013" v="9"/>
        <pc:sldMkLst>
          <pc:docMk/>
          <pc:sldMk cId="2611723419" sldId="1954"/>
        </pc:sldMkLst>
      </pc:sldChg>
      <pc:sldChg chg="add">
        <pc:chgData name="Shubhankar D Bhajekar" userId="e5b00f49-52bd-4969-a510-ff0c962d2c63" providerId="ADAL" clId="{F898F1E8-CFC0-4A8B-A3F1-5AFDD135D9F6}" dt="2024-04-05T14:42:24.013" v="9"/>
        <pc:sldMkLst>
          <pc:docMk/>
          <pc:sldMk cId="299472836" sldId="1955"/>
        </pc:sldMkLst>
      </pc:sldChg>
      <pc:sldChg chg="add">
        <pc:chgData name="Shubhankar D Bhajekar" userId="e5b00f49-52bd-4969-a510-ff0c962d2c63" providerId="ADAL" clId="{F898F1E8-CFC0-4A8B-A3F1-5AFDD135D9F6}" dt="2024-04-05T14:42:24.013" v="9"/>
        <pc:sldMkLst>
          <pc:docMk/>
          <pc:sldMk cId="3463086508" sldId="1956"/>
        </pc:sldMkLst>
      </pc:sldChg>
      <pc:sldChg chg="add">
        <pc:chgData name="Shubhankar D Bhajekar" userId="e5b00f49-52bd-4969-a510-ff0c962d2c63" providerId="ADAL" clId="{F898F1E8-CFC0-4A8B-A3F1-5AFDD135D9F6}" dt="2024-04-05T14:42:24.013" v="9"/>
        <pc:sldMkLst>
          <pc:docMk/>
          <pc:sldMk cId="461563743" sldId="1957"/>
        </pc:sldMkLst>
      </pc:sldChg>
      <pc:sldChg chg="add">
        <pc:chgData name="Shubhankar D Bhajekar" userId="e5b00f49-52bd-4969-a510-ff0c962d2c63" providerId="ADAL" clId="{F898F1E8-CFC0-4A8B-A3F1-5AFDD135D9F6}" dt="2024-04-05T14:42:24.013" v="9"/>
        <pc:sldMkLst>
          <pc:docMk/>
          <pc:sldMk cId="2130947305" sldId="1958"/>
        </pc:sldMkLst>
      </pc:sldChg>
      <pc:sldChg chg="add">
        <pc:chgData name="Shubhankar D Bhajekar" userId="e5b00f49-52bd-4969-a510-ff0c962d2c63" providerId="ADAL" clId="{F898F1E8-CFC0-4A8B-A3F1-5AFDD135D9F6}" dt="2024-04-05T14:42:24.013" v="9"/>
        <pc:sldMkLst>
          <pc:docMk/>
          <pc:sldMk cId="2862514850" sldId="1959"/>
        </pc:sldMkLst>
      </pc:sldChg>
      <pc:sldChg chg="add">
        <pc:chgData name="Shubhankar D Bhajekar" userId="e5b00f49-52bd-4969-a510-ff0c962d2c63" providerId="ADAL" clId="{F898F1E8-CFC0-4A8B-A3F1-5AFDD135D9F6}" dt="2024-04-05T14:42:24.013" v="9"/>
        <pc:sldMkLst>
          <pc:docMk/>
          <pc:sldMk cId="3475465874" sldId="1960"/>
        </pc:sldMkLst>
      </pc:sldChg>
      <pc:sldChg chg="add">
        <pc:chgData name="Shubhankar D Bhajekar" userId="e5b00f49-52bd-4969-a510-ff0c962d2c63" providerId="ADAL" clId="{F898F1E8-CFC0-4A8B-A3F1-5AFDD135D9F6}" dt="2024-04-05T14:42:24.013" v="9"/>
        <pc:sldMkLst>
          <pc:docMk/>
          <pc:sldMk cId="3728869585" sldId="1961"/>
        </pc:sldMkLst>
      </pc:sldChg>
      <pc:sldChg chg="add">
        <pc:chgData name="Shubhankar D Bhajekar" userId="e5b00f49-52bd-4969-a510-ff0c962d2c63" providerId="ADAL" clId="{F898F1E8-CFC0-4A8B-A3F1-5AFDD135D9F6}" dt="2024-04-05T14:42:24.013" v="9"/>
        <pc:sldMkLst>
          <pc:docMk/>
          <pc:sldMk cId="1285501233" sldId="1962"/>
        </pc:sldMkLst>
      </pc:sldChg>
      <pc:sldChg chg="add">
        <pc:chgData name="Shubhankar D Bhajekar" userId="e5b00f49-52bd-4969-a510-ff0c962d2c63" providerId="ADAL" clId="{F898F1E8-CFC0-4A8B-A3F1-5AFDD135D9F6}" dt="2024-04-05T14:42:24.013" v="9"/>
        <pc:sldMkLst>
          <pc:docMk/>
          <pc:sldMk cId="1115849289" sldId="1963"/>
        </pc:sldMkLst>
      </pc:sldChg>
      <pc:sldChg chg="add">
        <pc:chgData name="Shubhankar D Bhajekar" userId="e5b00f49-52bd-4969-a510-ff0c962d2c63" providerId="ADAL" clId="{F898F1E8-CFC0-4A8B-A3F1-5AFDD135D9F6}" dt="2024-04-05T14:42:24.013" v="9"/>
        <pc:sldMkLst>
          <pc:docMk/>
          <pc:sldMk cId="724312732" sldId="1964"/>
        </pc:sldMkLst>
      </pc:sldChg>
      <pc:sldChg chg="add">
        <pc:chgData name="Shubhankar D Bhajekar" userId="e5b00f49-52bd-4969-a510-ff0c962d2c63" providerId="ADAL" clId="{F898F1E8-CFC0-4A8B-A3F1-5AFDD135D9F6}" dt="2024-04-05T14:42:24.013" v="9"/>
        <pc:sldMkLst>
          <pc:docMk/>
          <pc:sldMk cId="156501259" sldId="1965"/>
        </pc:sldMkLst>
      </pc:sldChg>
      <pc:sldChg chg="add">
        <pc:chgData name="Shubhankar D Bhajekar" userId="e5b00f49-52bd-4969-a510-ff0c962d2c63" providerId="ADAL" clId="{F898F1E8-CFC0-4A8B-A3F1-5AFDD135D9F6}" dt="2024-04-05T14:42:24.013" v="9"/>
        <pc:sldMkLst>
          <pc:docMk/>
          <pc:sldMk cId="646923566" sldId="1966"/>
        </pc:sldMkLst>
      </pc:sldChg>
      <pc:sldChg chg="add mod ord modShow">
        <pc:chgData name="Shubhankar D Bhajekar" userId="e5b00f49-52bd-4969-a510-ff0c962d2c63" providerId="ADAL" clId="{F898F1E8-CFC0-4A8B-A3F1-5AFDD135D9F6}" dt="2024-04-05T14:45:34.554" v="15"/>
        <pc:sldMkLst>
          <pc:docMk/>
          <pc:sldMk cId="3283996036" sldId="1967"/>
        </pc:sldMkLst>
      </pc:sldChg>
      <pc:sldChg chg="add mod ord modShow">
        <pc:chgData name="Shubhankar D Bhajekar" userId="e5b00f49-52bd-4969-a510-ff0c962d2c63" providerId="ADAL" clId="{F898F1E8-CFC0-4A8B-A3F1-5AFDD135D9F6}" dt="2024-04-05T14:45:34.554" v="15"/>
        <pc:sldMkLst>
          <pc:docMk/>
          <pc:sldMk cId="2146201138" sldId="1968"/>
        </pc:sldMkLst>
      </pc:sldChg>
      <pc:sldChg chg="add mod ord modShow">
        <pc:chgData name="Shubhankar D Bhajekar" userId="e5b00f49-52bd-4969-a510-ff0c962d2c63" providerId="ADAL" clId="{F898F1E8-CFC0-4A8B-A3F1-5AFDD135D9F6}" dt="2024-04-05T14:45:34.554" v="15"/>
        <pc:sldMkLst>
          <pc:docMk/>
          <pc:sldMk cId="2482684392" sldId="1969"/>
        </pc:sldMkLst>
      </pc:sldChg>
      <pc:sldChg chg="add mod ord modShow">
        <pc:chgData name="Shubhankar D Bhajekar" userId="e5b00f49-52bd-4969-a510-ff0c962d2c63" providerId="ADAL" clId="{F898F1E8-CFC0-4A8B-A3F1-5AFDD135D9F6}" dt="2024-04-05T14:45:34.554" v="15"/>
        <pc:sldMkLst>
          <pc:docMk/>
          <pc:sldMk cId="3985609416" sldId="1970"/>
        </pc:sldMkLst>
      </pc:sldChg>
      <pc:sldChg chg="add modTransition">
        <pc:chgData name="Shubhankar D Bhajekar" userId="e5b00f49-52bd-4969-a510-ff0c962d2c63" providerId="ADAL" clId="{F898F1E8-CFC0-4A8B-A3F1-5AFDD135D9F6}" dt="2024-04-05T14:48:06.551" v="19"/>
        <pc:sldMkLst>
          <pc:docMk/>
          <pc:sldMk cId="4002074030" sldId="1971"/>
        </pc:sldMkLst>
      </pc:sldChg>
      <pc:sldChg chg="add modTransition modAnim">
        <pc:chgData name="Shubhankar D Bhajekar" userId="e5b00f49-52bd-4969-a510-ff0c962d2c63" providerId="ADAL" clId="{F898F1E8-CFC0-4A8B-A3F1-5AFDD135D9F6}" dt="2024-04-05T14:48:09.096" v="20"/>
        <pc:sldMkLst>
          <pc:docMk/>
          <pc:sldMk cId="279237351" sldId="1972"/>
        </pc:sldMkLst>
      </pc:sldChg>
      <pc:sldChg chg="add modTransition modAnim">
        <pc:chgData name="Shubhankar D Bhajekar" userId="e5b00f49-52bd-4969-a510-ff0c962d2c63" providerId="ADAL" clId="{F898F1E8-CFC0-4A8B-A3F1-5AFDD135D9F6}" dt="2024-04-05T14:48:51.075" v="22"/>
        <pc:sldMkLst>
          <pc:docMk/>
          <pc:sldMk cId="3738290060" sldId="1973"/>
        </pc:sldMkLst>
      </pc:sldChg>
      <pc:sldChg chg="modSp add modTransition modAnim">
        <pc:chgData name="Shubhankar D Bhajekar" userId="e5b00f49-52bd-4969-a510-ff0c962d2c63" providerId="ADAL" clId="{F898F1E8-CFC0-4A8B-A3F1-5AFDD135D9F6}" dt="2024-04-05T14:52:10.851" v="28"/>
        <pc:sldMkLst>
          <pc:docMk/>
          <pc:sldMk cId="3307880260" sldId="1974"/>
        </pc:sldMkLst>
        <pc:spChg chg="mod">
          <ac:chgData name="Shubhankar D Bhajekar" userId="e5b00f49-52bd-4969-a510-ff0c962d2c63" providerId="ADAL" clId="{F898F1E8-CFC0-4A8B-A3F1-5AFDD135D9F6}" dt="2024-04-05T14:50:37.390" v="26" actId="20577"/>
          <ac:spMkLst>
            <pc:docMk/>
            <pc:sldMk cId="3307880260" sldId="1974"/>
            <ac:spMk id="38" creationId="{E19D8081-7BC1-E037-8CCD-ECC53615B094}"/>
          </ac:spMkLst>
        </pc:spChg>
      </pc:sldChg>
      <pc:sldChg chg="delSp add mod modTransition modAnim">
        <pc:chgData name="Shubhankar D Bhajekar" userId="e5b00f49-52bd-4969-a510-ff0c962d2c63" providerId="ADAL" clId="{F898F1E8-CFC0-4A8B-A3F1-5AFDD135D9F6}" dt="2024-04-05T14:55:13.220" v="56"/>
        <pc:sldMkLst>
          <pc:docMk/>
          <pc:sldMk cId="2562704586" sldId="1975"/>
        </pc:sldMkLst>
        <pc:spChg chg="del">
          <ac:chgData name="Shubhankar D Bhajekar" userId="e5b00f49-52bd-4969-a510-ff0c962d2c63" providerId="ADAL" clId="{F898F1E8-CFC0-4A8B-A3F1-5AFDD135D9F6}" dt="2024-04-05T14:53:48.079" v="34" actId="478"/>
          <ac:spMkLst>
            <pc:docMk/>
            <pc:sldMk cId="2562704586" sldId="1975"/>
            <ac:spMk id="8" creationId="{C201EE77-2A6C-2F8D-CFB9-62A99863BF89}"/>
          </ac:spMkLst>
        </pc:spChg>
      </pc:sldChg>
      <pc:sldChg chg="addSp delSp add mod">
        <pc:chgData name="Shubhankar D Bhajekar" userId="e5b00f49-52bd-4969-a510-ff0c962d2c63" providerId="ADAL" clId="{F898F1E8-CFC0-4A8B-A3F1-5AFDD135D9F6}" dt="2024-04-05T14:58:06.090" v="66" actId="22"/>
        <pc:sldMkLst>
          <pc:docMk/>
          <pc:sldMk cId="2399621337" sldId="1976"/>
        </pc:sldMkLst>
        <pc:picChg chg="add">
          <ac:chgData name="Shubhankar D Bhajekar" userId="e5b00f49-52bd-4969-a510-ff0c962d2c63" providerId="ADAL" clId="{F898F1E8-CFC0-4A8B-A3F1-5AFDD135D9F6}" dt="2024-04-05T14:58:06.090" v="66" actId="22"/>
          <ac:picMkLst>
            <pc:docMk/>
            <pc:sldMk cId="2399621337" sldId="1976"/>
            <ac:picMk id="3" creationId="{16BA36E7-5B4D-310B-D71D-1DCA05CBE39D}"/>
          </ac:picMkLst>
        </pc:picChg>
        <pc:picChg chg="del">
          <ac:chgData name="Shubhankar D Bhajekar" userId="e5b00f49-52bd-4969-a510-ff0c962d2c63" providerId="ADAL" clId="{F898F1E8-CFC0-4A8B-A3F1-5AFDD135D9F6}" dt="2024-04-05T14:58:05.160" v="65" actId="478"/>
          <ac:picMkLst>
            <pc:docMk/>
            <pc:sldMk cId="2399621337" sldId="1976"/>
            <ac:picMk id="5" creationId="{0DE1D5AA-11AE-2B45-7E5C-82656A542A37}"/>
          </ac:picMkLst>
        </pc:picChg>
      </pc:sldChg>
      <pc:sldChg chg="add modTransition modAnim">
        <pc:chgData name="Shubhankar D Bhajekar" userId="e5b00f49-52bd-4969-a510-ff0c962d2c63" providerId="ADAL" clId="{F898F1E8-CFC0-4A8B-A3F1-5AFDD135D9F6}" dt="2024-04-05T14:58:54.227" v="68"/>
        <pc:sldMkLst>
          <pc:docMk/>
          <pc:sldMk cId="5540634" sldId="1977"/>
        </pc:sldMkLst>
      </pc:sldChg>
      <pc:sldChg chg="add modAnim">
        <pc:chgData name="Shubhankar D Bhajekar" userId="e5b00f49-52bd-4969-a510-ff0c962d2c63" providerId="ADAL" clId="{F898F1E8-CFC0-4A8B-A3F1-5AFDD135D9F6}" dt="2024-04-05T14:58:22.950" v="67"/>
        <pc:sldMkLst>
          <pc:docMk/>
          <pc:sldMk cId="3887762929" sldId="1978"/>
        </pc:sldMkLst>
      </pc:sldChg>
      <pc:sldMasterChg chg="delSldLayout">
        <pc:chgData name="Shubhankar D Bhajekar" userId="e5b00f49-52bd-4969-a510-ff0c962d2c63" providerId="ADAL" clId="{F898F1E8-CFC0-4A8B-A3F1-5AFDD135D9F6}" dt="2024-04-05T14:41:53.218" v="8" actId="18676"/>
        <pc:sldMasterMkLst>
          <pc:docMk/>
          <pc:sldMasterMk cId="0" sldId="2147483660"/>
        </pc:sldMasterMkLst>
        <pc:sldLayoutChg chg="del">
          <pc:chgData name="Shubhankar D Bhajekar" userId="e5b00f49-52bd-4969-a510-ff0c962d2c63" providerId="ADAL" clId="{F898F1E8-CFC0-4A8B-A3F1-5AFDD135D9F6}" dt="2024-04-05T14:41:53.218" v="8" actId="18676"/>
          <pc:sldLayoutMkLst>
            <pc:docMk/>
            <pc:sldMasterMk cId="0" sldId="2147483660"/>
            <pc:sldLayoutMk cId="499200205" sldId="2147483664"/>
          </pc:sldLayoutMkLst>
        </pc:sldLayoutChg>
      </pc:sldMasterChg>
      <pc:sldMasterChg chg="del delSldLayout">
        <pc:chgData name="Shubhankar D Bhajekar" userId="e5b00f49-52bd-4969-a510-ff0c962d2c63" providerId="ADAL" clId="{F898F1E8-CFC0-4A8B-A3F1-5AFDD135D9F6}" dt="2024-04-05T14:41:53.218" v="8" actId="18676"/>
        <pc:sldMasterMkLst>
          <pc:docMk/>
          <pc:sldMasterMk cId="0" sldId="2147483661"/>
        </pc:sldMasterMkLst>
        <pc:sldLayoutChg chg="del">
          <pc:chgData name="Shubhankar D Bhajekar" userId="e5b00f49-52bd-4969-a510-ff0c962d2c63" providerId="ADAL" clId="{F898F1E8-CFC0-4A8B-A3F1-5AFDD135D9F6}" dt="2024-04-05T14:41:53.218" v="8" actId="18676"/>
          <pc:sldLayoutMkLst>
            <pc:docMk/>
            <pc:sldMasterMk cId="0" sldId="2147483661"/>
            <pc:sldLayoutMk cId="0"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532444eff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532444eff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39234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532444eff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532444eff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17733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532444eff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532444eff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87847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532444eff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532444eff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1459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532444eff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532444eff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67267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532444eff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532444eff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38558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89897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HJ</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163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HJ</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17861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HJ</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747703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HJ</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48460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532444eff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532444eff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36657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HJ</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412636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HJ</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409880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580945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Helvetica Neue" panose="02000503000000020004" pitchFamily="2" charset="0"/>
              </a:rPr>
              <a:t>32929.792969</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075015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HJ</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340001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HJ</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85581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532444eff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532444eff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8836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532444eff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532444eff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4625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532444eff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532444eff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5311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532444eff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532444eff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6723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532444eff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532444eff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7926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532444eff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532444eff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5620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532444eff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532444eff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09068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78375" y="1544250"/>
            <a:ext cx="3729600" cy="16374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4500">
                <a:latin typeface="Fira Sans Extra Condensed Medium"/>
                <a:ea typeface="Fira Sans Extra Condensed Medium"/>
                <a:cs typeface="Fira Sans Extra Condensed Medium"/>
                <a:sym typeface="Fira Sans Extra Condensed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511275" y="3221700"/>
            <a:ext cx="2263800" cy="49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2125775" y="385000"/>
            <a:ext cx="4892400" cy="387900"/>
          </a:xfrm>
          <a:prstGeom prst="rect">
            <a:avLst/>
          </a:prstGeom>
        </p:spPr>
        <p:txBody>
          <a:bodyPr spcFirstLastPara="1" wrap="square" lIns="91425" tIns="91425" rIns="91425" bIns="91425" anchor="ctr" anchorCtr="0">
            <a:noAutofit/>
          </a:bodyPr>
          <a:lstStyle>
            <a:lvl1pPr lvl="0">
              <a:spcBef>
                <a:spcPts val="0"/>
              </a:spcBef>
              <a:spcAft>
                <a:spcPts val="0"/>
              </a:spcAft>
              <a:buSzPts val="2600"/>
              <a:buNone/>
              <a:defRPr sz="2400">
                <a:latin typeface="Fira Sans Extra Condensed Medium"/>
                <a:ea typeface="Fira Sans Extra Condensed Medium"/>
                <a:cs typeface="Fira Sans Extra Condensed Medium"/>
                <a:sym typeface="Fira Sans Extra Condensed Medium"/>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200"/>
              <a:buNone/>
              <a:defRPr/>
            </a:lvl1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0"/>
              </a:spcBef>
              <a:spcAft>
                <a:spcPts val="0"/>
              </a:spcAft>
              <a:buSzPts val="1200"/>
              <a:buChar char="○"/>
              <a:defRPr/>
            </a:lvl2pPr>
            <a:lvl3pPr marL="1371600" lvl="2" indent="-304800" algn="ctr">
              <a:spcBef>
                <a:spcPts val="0"/>
              </a:spcBef>
              <a:spcAft>
                <a:spcPts val="0"/>
              </a:spcAft>
              <a:buSzPts val="1200"/>
              <a:buChar char="■"/>
              <a:defRPr/>
            </a:lvl3pPr>
            <a:lvl4pPr marL="1828800" lvl="3" indent="-304800" algn="ctr">
              <a:spcBef>
                <a:spcPts val="0"/>
              </a:spcBef>
              <a:spcAft>
                <a:spcPts val="0"/>
              </a:spcAft>
              <a:buSzPts val="1200"/>
              <a:buChar char="●"/>
              <a:defRPr/>
            </a:lvl4pPr>
            <a:lvl5pPr marL="2286000" lvl="4" indent="-304800" algn="ctr">
              <a:spcBef>
                <a:spcPts val="0"/>
              </a:spcBef>
              <a:spcAft>
                <a:spcPts val="0"/>
              </a:spcAft>
              <a:buSzPts val="1200"/>
              <a:buChar char="○"/>
              <a:defRPr/>
            </a:lvl5pPr>
            <a:lvl6pPr marL="2743200" lvl="5" indent="-304800" algn="ctr">
              <a:spcBef>
                <a:spcPts val="0"/>
              </a:spcBef>
              <a:spcAft>
                <a:spcPts val="0"/>
              </a:spcAft>
              <a:buSzPts val="1200"/>
              <a:buChar char="■"/>
              <a:defRPr/>
            </a:lvl6pPr>
            <a:lvl7pPr marL="3200400" lvl="6" indent="-304800" algn="ctr">
              <a:spcBef>
                <a:spcPts val="0"/>
              </a:spcBef>
              <a:spcAft>
                <a:spcPts val="0"/>
              </a:spcAft>
              <a:buSzPts val="1200"/>
              <a:buChar char="●"/>
              <a:defRPr/>
            </a:lvl7pPr>
            <a:lvl8pPr marL="3657600" lvl="7" indent="-304800" algn="ctr">
              <a:spcBef>
                <a:spcPts val="0"/>
              </a:spcBef>
              <a:spcAft>
                <a:spcPts val="0"/>
              </a:spcAft>
              <a:buSzPts val="1200"/>
              <a:buChar char="○"/>
              <a:defRPr/>
            </a:lvl8pPr>
            <a:lvl9pPr marL="4114800" lvl="8" indent="-304800" algn="ctr">
              <a:spcBef>
                <a:spcPts val="0"/>
              </a:spcBef>
              <a:spcAft>
                <a:spcPts val="0"/>
              </a:spcAft>
              <a:buSzPts val="12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324525" y="445025"/>
            <a:ext cx="64950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1pPr>
            <a:lvl2pPr lvl="1"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9pPr>
          </a:lstStyle>
          <a:p>
            <a:endParaRPr/>
          </a:p>
        </p:txBody>
      </p:sp>
      <p:sp>
        <p:nvSpPr>
          <p:cNvPr id="7" name="Google Shape;7;p1"/>
          <p:cNvSpPr txBox="1">
            <a:spLocks noGrp="1"/>
          </p:cNvSpPr>
          <p:nvPr>
            <p:ph type="body" idx="1"/>
          </p:nvPr>
        </p:nvSpPr>
        <p:spPr>
          <a:xfrm>
            <a:off x="1069200" y="1463675"/>
            <a:ext cx="70056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1pPr>
            <a:lvl2pPr marL="914400" lvl="1"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2pPr>
            <a:lvl3pPr marL="1371600" lvl="2"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3pPr>
            <a:lvl4pPr marL="1828800" lvl="3"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4pPr>
            <a:lvl5pPr marL="2286000" lvl="4"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5pPr>
            <a:lvl6pPr marL="2743200" lvl="5"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6pPr>
            <a:lvl7pPr marL="3200400" lvl="6"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7pPr>
            <a:lvl8pPr marL="3657600" lvl="7"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8pPr>
            <a:lvl9pPr marL="4114800" lvl="8"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55" r:id="rId5"/>
    <p:sldLayoutId id="2147483656" r:id="rId6"/>
    <p:sldLayoutId id="2147483663" r:id="rId7"/>
    <p:sldLayoutId id="2147483657"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9.png"/><Relationship Id="rId3" Type="http://schemas.openxmlformats.org/officeDocument/2006/relationships/image" Target="../media/image3.png"/><Relationship Id="rId7" Type="http://schemas.openxmlformats.org/officeDocument/2006/relationships/image" Target="../media/image45.png"/><Relationship Id="rId12" Type="http://schemas.openxmlformats.org/officeDocument/2006/relationships/image" Target="../media/image48.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microsoft.com/office/2007/relationships/hdphoto" Target="../media/hdphoto12.wdp"/><Relationship Id="rId11" Type="http://schemas.openxmlformats.org/officeDocument/2006/relationships/image" Target="../media/image47.png"/><Relationship Id="rId5" Type="http://schemas.openxmlformats.org/officeDocument/2006/relationships/image" Target="../media/image36.png"/><Relationship Id="rId10" Type="http://schemas.openxmlformats.org/officeDocument/2006/relationships/image" Target="../media/image46.jpeg"/><Relationship Id="rId4" Type="http://schemas.openxmlformats.org/officeDocument/2006/relationships/image" Target="../media/image2.png"/><Relationship Id="rId9" Type="http://schemas.openxmlformats.org/officeDocument/2006/relationships/image" Target="../media/image40.svg"/></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52.jpeg"/><Relationship Id="rId18" Type="http://schemas.openxmlformats.org/officeDocument/2006/relationships/image" Target="../media/image57.svg"/><Relationship Id="rId3" Type="http://schemas.openxmlformats.org/officeDocument/2006/relationships/image" Target="../media/image50.png"/><Relationship Id="rId21" Type="http://schemas.openxmlformats.org/officeDocument/2006/relationships/image" Target="../media/image60.png"/><Relationship Id="rId7" Type="http://schemas.openxmlformats.org/officeDocument/2006/relationships/image" Target="../media/image2.png"/><Relationship Id="rId12" Type="http://schemas.openxmlformats.org/officeDocument/2006/relationships/image" Target="../media/image42.svg"/><Relationship Id="rId17" Type="http://schemas.openxmlformats.org/officeDocument/2006/relationships/image" Target="../media/image56.png"/><Relationship Id="rId25" Type="http://schemas.openxmlformats.org/officeDocument/2006/relationships/image" Target="../media/image64.svg"/><Relationship Id="rId2" Type="http://schemas.openxmlformats.org/officeDocument/2006/relationships/notesSlide" Target="../notesSlides/notesSlide11.xml"/><Relationship Id="rId16" Type="http://schemas.openxmlformats.org/officeDocument/2006/relationships/image" Target="../media/image55.svg"/><Relationship Id="rId20" Type="http://schemas.openxmlformats.org/officeDocument/2006/relationships/image" Target="../media/image59.svg"/><Relationship Id="rId1" Type="http://schemas.openxmlformats.org/officeDocument/2006/relationships/slideLayout" Target="../slideLayouts/slideLayout1.xml"/><Relationship Id="rId6" Type="http://schemas.openxmlformats.org/officeDocument/2006/relationships/image" Target="../media/image51.png"/><Relationship Id="rId11" Type="http://schemas.openxmlformats.org/officeDocument/2006/relationships/image" Target="../media/image41.png"/><Relationship Id="rId24" Type="http://schemas.openxmlformats.org/officeDocument/2006/relationships/image" Target="../media/image63.png"/><Relationship Id="rId5" Type="http://schemas.openxmlformats.org/officeDocument/2006/relationships/image" Target="../media/image38.svg"/><Relationship Id="rId15" Type="http://schemas.openxmlformats.org/officeDocument/2006/relationships/image" Target="../media/image54.png"/><Relationship Id="rId23" Type="http://schemas.openxmlformats.org/officeDocument/2006/relationships/image" Target="../media/image62.png"/><Relationship Id="rId10" Type="http://schemas.openxmlformats.org/officeDocument/2006/relationships/image" Target="../media/image40.svg"/><Relationship Id="rId19" Type="http://schemas.openxmlformats.org/officeDocument/2006/relationships/image" Target="../media/image58.png"/><Relationship Id="rId4" Type="http://schemas.openxmlformats.org/officeDocument/2006/relationships/image" Target="../media/image37.png"/><Relationship Id="rId9" Type="http://schemas.openxmlformats.org/officeDocument/2006/relationships/image" Target="../media/image39.png"/><Relationship Id="rId14" Type="http://schemas.openxmlformats.org/officeDocument/2006/relationships/image" Target="../media/image53.png"/><Relationship Id="rId22" Type="http://schemas.openxmlformats.org/officeDocument/2006/relationships/image" Target="../media/image61.svg"/></Relationships>
</file>

<file path=ppt/slides/_rels/slide12.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svg"/><Relationship Id="rId3" Type="http://schemas.openxmlformats.org/officeDocument/2006/relationships/image" Target="../media/image65.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6.png"/><Relationship Id="rId11" Type="http://schemas.openxmlformats.org/officeDocument/2006/relationships/image" Target="../media/image71.svg"/><Relationship Id="rId5" Type="http://schemas.openxmlformats.org/officeDocument/2006/relationships/image" Target="../media/image2.png"/><Relationship Id="rId10" Type="http://schemas.openxmlformats.org/officeDocument/2006/relationships/image" Target="../media/image70.png"/><Relationship Id="rId4" Type="http://schemas.openxmlformats.org/officeDocument/2006/relationships/image" Target="../media/image3.png"/><Relationship Id="rId9" Type="http://schemas.openxmlformats.org/officeDocument/2006/relationships/image" Target="../media/image69.png"/></Relationships>
</file>

<file path=ppt/slides/_rels/slide1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3.png"/><Relationship Id="rId7"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20.png"/><Relationship Id="rId18" Type="http://schemas.openxmlformats.org/officeDocument/2006/relationships/image" Target="../media/image2.png"/><Relationship Id="rId3" Type="http://schemas.openxmlformats.org/officeDocument/2006/relationships/image" Target="../media/image78.png"/><Relationship Id="rId7" Type="http://schemas.microsoft.com/office/2007/relationships/hdphoto" Target="../media/hdphoto15.wdp"/><Relationship Id="rId12" Type="http://schemas.openxmlformats.org/officeDocument/2006/relationships/image" Target="../media/image82.png"/><Relationship Id="rId17" Type="http://schemas.openxmlformats.org/officeDocument/2006/relationships/image" Target="../media/image840.png"/><Relationship Id="rId2" Type="http://schemas.openxmlformats.org/officeDocument/2006/relationships/notesSlide" Target="../notesSlides/notesSlide15.xml"/><Relationship Id="rId16" Type="http://schemas.openxmlformats.org/officeDocument/2006/relationships/image" Target="../media/image84.png"/><Relationship Id="rId1" Type="http://schemas.openxmlformats.org/officeDocument/2006/relationships/slideLayout" Target="../slideLayouts/slideLayout1.xml"/><Relationship Id="rId6" Type="http://schemas.openxmlformats.org/officeDocument/2006/relationships/image" Target="../media/image80.png"/><Relationship Id="rId11" Type="http://schemas.openxmlformats.org/officeDocument/2006/relationships/image" Target="../media/image16.svg"/><Relationship Id="rId5" Type="http://schemas.microsoft.com/office/2007/relationships/hdphoto" Target="../media/hdphoto14.wdp"/><Relationship Id="rId15" Type="http://schemas.openxmlformats.org/officeDocument/2006/relationships/image" Target="../media/image830.png"/><Relationship Id="rId10" Type="http://schemas.openxmlformats.org/officeDocument/2006/relationships/image" Target="../media/image15.png"/><Relationship Id="rId19" Type="http://schemas.openxmlformats.org/officeDocument/2006/relationships/image" Target="../media/image3.png"/><Relationship Id="rId4" Type="http://schemas.openxmlformats.org/officeDocument/2006/relationships/image" Target="../media/image79.png"/><Relationship Id="rId9" Type="http://schemas.microsoft.com/office/2007/relationships/hdphoto" Target="../media/hdphoto16.wdp"/><Relationship Id="rId14" Type="http://schemas.openxmlformats.org/officeDocument/2006/relationships/image" Target="../media/image83.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85.png"/><Relationship Id="rId4" Type="http://schemas.openxmlformats.org/officeDocument/2006/relationships/image" Target="../media/image16.svg"/></Relationships>
</file>

<file path=ppt/slides/_rels/slide17.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85.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3.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89.png"/><Relationship Id="rId11" Type="http://schemas.openxmlformats.org/officeDocument/2006/relationships/image" Target="../media/image92.png"/><Relationship Id="rId5" Type="http://schemas.openxmlformats.org/officeDocument/2006/relationships/image" Target="../media/image88.png"/><Relationship Id="rId15" Type="http://schemas.openxmlformats.org/officeDocument/2006/relationships/image" Target="../media/image3.png"/><Relationship Id="rId10" Type="http://schemas.openxmlformats.org/officeDocument/2006/relationships/image" Target="../media/image16.svg"/><Relationship Id="rId4" Type="http://schemas.openxmlformats.org/officeDocument/2006/relationships/image" Target="../media/image87.png"/><Relationship Id="rId9" Type="http://schemas.openxmlformats.org/officeDocument/2006/relationships/image" Target="../media/image15.png"/><Relationship Id="rId1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5.png"/><Relationship Id="rId7"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16.svg"/></Relationships>
</file>

<file path=ppt/slides/_rels/slide1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96.png"/><Relationship Id="rId7"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97.png"/></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hyperlink" Target="https://www.linkedin.com/in/Harshraj-jadeja/" TargetMode="External"/><Relationship Id="rId18" Type="http://schemas.openxmlformats.org/officeDocument/2006/relationships/hyperlink" Target="https://www.linkedin.com/in/veda-samhitha-alluri-22a858211/" TargetMode="External"/><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hyperlink" Target="mailto:hjadeja@purdue.edu" TargetMode="External"/><Relationship Id="rId17" Type="http://schemas.openxmlformats.org/officeDocument/2006/relationships/hyperlink" Target="http://www.linkedin.com/in/srinija-s" TargetMode="External"/><Relationship Id="rId2" Type="http://schemas.openxmlformats.org/officeDocument/2006/relationships/notesSlide" Target="../notesSlides/notesSlide2.xml"/><Relationship Id="rId16" Type="http://schemas.openxmlformats.org/officeDocument/2006/relationships/hyperlink" Target="mailto:ssrimami@purdue.edu" TargetMode="External"/><Relationship Id="rId1" Type="http://schemas.openxmlformats.org/officeDocument/2006/relationships/slideLayout" Target="../slideLayouts/slideLayout1.xml"/><Relationship Id="rId6" Type="http://schemas.openxmlformats.org/officeDocument/2006/relationships/image" Target="../media/image6.jpeg"/><Relationship Id="rId11" Type="http://schemas.openxmlformats.org/officeDocument/2006/relationships/image" Target="../media/image2.png"/><Relationship Id="rId5" Type="http://schemas.openxmlformats.org/officeDocument/2006/relationships/image" Target="../media/image5.png"/><Relationship Id="rId15" Type="http://schemas.openxmlformats.org/officeDocument/2006/relationships/hyperlink" Target="http://www.linkedin.com/in/husam-saleh-421hs" TargetMode="External"/><Relationship Id="rId10" Type="http://schemas.openxmlformats.org/officeDocument/2006/relationships/hyperlink" Target="http://www.linkedin.com/in/shubhankar-bhajekar" TargetMode="External"/><Relationship Id="rId4" Type="http://schemas.openxmlformats.org/officeDocument/2006/relationships/image" Target="../media/image4.png"/><Relationship Id="rId9" Type="http://schemas.openxmlformats.org/officeDocument/2006/relationships/hyperlink" Target="mailto:sbhajeka@purdue.edu" TargetMode="External"/><Relationship Id="rId14" Type="http://schemas.openxmlformats.org/officeDocument/2006/relationships/hyperlink" Target="mailto:hasaleh@purdue.edu"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7.png"/><Relationship Id="rId7"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99.svg"/><Relationship Id="rId5" Type="http://schemas.openxmlformats.org/officeDocument/2006/relationships/image" Target="../media/image98.png"/><Relationship Id="rId4" Type="http://schemas.microsoft.com/office/2007/relationships/hdphoto" Target="../media/hdphoto3.wdp"/></Relationships>
</file>

<file path=ppt/slides/_rels/slide21.xml.rels><?xml version="1.0" encoding="UTF-8" standalone="yes"?>
<Relationships xmlns="http://schemas.openxmlformats.org/package/2006/relationships"><Relationship Id="rId3" Type="http://schemas.openxmlformats.org/officeDocument/2006/relationships/image" Target="../media/image100.png"/><Relationship Id="rId7" Type="http://schemas.microsoft.com/office/2007/relationships/hdphoto" Target="../media/hdphoto3.wdp"/><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106.svg"/><Relationship Id="rId13" Type="http://schemas.microsoft.com/office/2007/relationships/hdphoto" Target="../media/hdphoto3.wdp"/><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04.svg"/><Relationship Id="rId11" Type="http://schemas.openxmlformats.org/officeDocument/2006/relationships/image" Target="../media/image2.png"/><Relationship Id="rId5" Type="http://schemas.openxmlformats.org/officeDocument/2006/relationships/image" Target="../media/image103.png"/><Relationship Id="rId10" Type="http://schemas.openxmlformats.org/officeDocument/2006/relationships/image" Target="../media/image108.svg"/><Relationship Id="rId4" Type="http://schemas.openxmlformats.org/officeDocument/2006/relationships/image" Target="../media/image102.svg"/><Relationship Id="rId9" Type="http://schemas.openxmlformats.org/officeDocument/2006/relationships/image" Target="../media/image107.png"/><Relationship Id="rId1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9.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3.wdp"/><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6.png"/><Relationship Id="rId3" Type="http://schemas.openxmlformats.org/officeDocument/2006/relationships/image" Target="../media/image18.png"/><Relationship Id="rId7" Type="http://schemas.openxmlformats.org/officeDocument/2006/relationships/image" Target="../media/image112.png"/><Relationship Id="rId12" Type="http://schemas.microsoft.com/office/2007/relationships/hdphoto" Target="../media/hdphoto10.wdp"/><Relationship Id="rId17" Type="http://schemas.openxmlformats.org/officeDocument/2006/relationships/image" Target="../media/image3.png"/><Relationship Id="rId2" Type="http://schemas.openxmlformats.org/officeDocument/2006/relationships/notesSlide" Target="../notesSlides/notesSlide24.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11.png"/><Relationship Id="rId11" Type="http://schemas.openxmlformats.org/officeDocument/2006/relationships/image" Target="../media/image34.png"/><Relationship Id="rId5" Type="http://schemas.openxmlformats.org/officeDocument/2006/relationships/image" Target="../media/image110.png"/><Relationship Id="rId15" Type="http://schemas.openxmlformats.org/officeDocument/2006/relationships/image" Target="../media/image118.png"/><Relationship Id="rId10" Type="http://schemas.openxmlformats.org/officeDocument/2006/relationships/image" Target="../media/image115.jpeg"/><Relationship Id="rId4" Type="http://schemas.microsoft.com/office/2007/relationships/hdphoto" Target="../media/hdphoto4.wdp"/><Relationship Id="rId9" Type="http://schemas.openxmlformats.org/officeDocument/2006/relationships/image" Target="../media/image114.png"/><Relationship Id="rId14" Type="http://schemas.openxmlformats.org/officeDocument/2006/relationships/image" Target="../media/image117.png"/></Relationships>
</file>

<file path=ppt/slides/_rels/slide2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image" Target="../media/image3.png"/><Relationship Id="rId7" Type="http://schemas.openxmlformats.org/officeDocument/2006/relationships/image" Target="../media/image120.png"/><Relationship Id="rId12" Type="http://schemas.openxmlformats.org/officeDocument/2006/relationships/image" Target="../media/image123.sv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0.svg"/><Relationship Id="rId11" Type="http://schemas.openxmlformats.org/officeDocument/2006/relationships/image" Target="../media/image122.png"/><Relationship Id="rId5" Type="http://schemas.openxmlformats.org/officeDocument/2006/relationships/image" Target="../media/image19.png"/><Relationship Id="rId10" Type="http://schemas.microsoft.com/office/2007/relationships/hdphoto" Target="../media/hdphoto18.wdp"/><Relationship Id="rId4" Type="http://schemas.openxmlformats.org/officeDocument/2006/relationships/image" Target="../media/image2.png"/><Relationship Id="rId9" Type="http://schemas.openxmlformats.org/officeDocument/2006/relationships/image" Target="../media/image121.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png"/><Relationship Id="rId7" Type="http://schemas.openxmlformats.org/officeDocument/2006/relationships/image" Target="../media/image11.png"/><Relationship Id="rId12" Type="http://schemas.openxmlformats.org/officeDocument/2006/relationships/image" Target="../media/image14.sv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svg"/><Relationship Id="rId11" Type="http://schemas.openxmlformats.org/officeDocument/2006/relationships/image" Target="../media/image13.png"/><Relationship Id="rId5" Type="http://schemas.openxmlformats.org/officeDocument/2006/relationships/image" Target="../media/image9.png"/><Relationship Id="rId10" Type="http://schemas.microsoft.com/office/2007/relationships/hdphoto" Target="../media/hdphoto2.wdp"/><Relationship Id="rId4" Type="http://schemas.openxmlformats.org/officeDocument/2006/relationships/image" Target="../media/image2.pn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png"/><Relationship Id="rId7" Type="http://schemas.microsoft.com/office/2007/relationships/hdphoto" Target="../media/hdphoto3.wdp"/><Relationship Id="rId12" Type="http://schemas.openxmlformats.org/officeDocument/2006/relationships/image" Target="../media/image20.sv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19.png"/><Relationship Id="rId5" Type="http://schemas.openxmlformats.org/officeDocument/2006/relationships/image" Target="../media/image16.svg"/><Relationship Id="rId10" Type="http://schemas.openxmlformats.org/officeDocument/2006/relationships/image" Target="../media/image3.png"/><Relationship Id="rId4" Type="http://schemas.openxmlformats.org/officeDocument/2006/relationships/image" Target="../media/image15.png"/><Relationship Id="rId9" Type="http://schemas.microsoft.com/office/2007/relationships/hdphoto" Target="../media/hdphoto4.wdp"/></Relationships>
</file>

<file path=ppt/slides/_rels/slide5.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26.png"/><Relationship Id="rId3" Type="http://schemas.openxmlformats.org/officeDocument/2006/relationships/image" Target="../media/image3.png"/><Relationship Id="rId7" Type="http://schemas.openxmlformats.org/officeDocument/2006/relationships/image" Target="../media/image23.png"/><Relationship Id="rId12" Type="http://schemas.microsoft.com/office/2007/relationships/hdphoto" Target="../media/hdphoto2.wdp"/><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2.svg"/><Relationship Id="rId11" Type="http://schemas.openxmlformats.org/officeDocument/2006/relationships/image" Target="../media/image12.png"/><Relationship Id="rId5" Type="http://schemas.openxmlformats.org/officeDocument/2006/relationships/image" Target="../media/image21.png"/><Relationship Id="rId10" Type="http://schemas.openxmlformats.org/officeDocument/2006/relationships/image" Target="../media/image25.svg"/><Relationship Id="rId4" Type="http://schemas.openxmlformats.org/officeDocument/2006/relationships/image" Target="../media/image2.png"/><Relationship Id="rId9" Type="http://schemas.openxmlformats.org/officeDocument/2006/relationships/image" Target="../media/image24.png"/><Relationship Id="rId14" Type="http://schemas.microsoft.com/office/2007/relationships/hdphoto" Target="../media/hdphoto6.wdp"/></Relationships>
</file>

<file path=ppt/slides/_rels/slide6.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27.png"/><Relationship Id="rId12" Type="http://schemas.openxmlformats.org/officeDocument/2006/relationships/image" Target="../media/image31.svg"/><Relationship Id="rId2" Type="http://schemas.openxmlformats.org/officeDocument/2006/relationships/notesSlide" Target="../notesSlides/notesSlide6.xml"/><Relationship Id="rId16" Type="http://schemas.microsoft.com/office/2007/relationships/hdphoto" Target="../media/hdphoto8.wdp"/><Relationship Id="rId1" Type="http://schemas.openxmlformats.org/officeDocument/2006/relationships/slideLayout" Target="../slideLayouts/slideLayout1.xml"/><Relationship Id="rId6" Type="http://schemas.openxmlformats.org/officeDocument/2006/relationships/image" Target="../media/image10.svg"/><Relationship Id="rId11" Type="http://schemas.openxmlformats.org/officeDocument/2006/relationships/image" Target="../media/image30.png"/><Relationship Id="rId5" Type="http://schemas.openxmlformats.org/officeDocument/2006/relationships/image" Target="../media/image9.png"/><Relationship Id="rId15" Type="http://schemas.openxmlformats.org/officeDocument/2006/relationships/image" Target="../media/image32.png"/><Relationship Id="rId10" Type="http://schemas.microsoft.com/office/2007/relationships/hdphoto" Target="../media/hdphoto7.wdp"/><Relationship Id="rId4" Type="http://schemas.openxmlformats.org/officeDocument/2006/relationships/image" Target="../media/image2.png"/><Relationship Id="rId9" Type="http://schemas.openxmlformats.org/officeDocument/2006/relationships/image" Target="../media/image29.png"/><Relationship Id="rId14" Type="http://schemas.openxmlformats.org/officeDocument/2006/relationships/image" Target="../media/image14.svg"/></Relationships>
</file>

<file path=ppt/slides/_rels/slide7.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34.png"/><Relationship Id="rId3" Type="http://schemas.openxmlformats.org/officeDocument/2006/relationships/image" Target="../media/image11.png"/><Relationship Id="rId7" Type="http://schemas.openxmlformats.org/officeDocument/2006/relationships/image" Target="../media/image15.png"/><Relationship Id="rId12" Type="http://schemas.microsoft.com/office/2007/relationships/hdphoto" Target="../media/hdphoto9.wdp"/><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33.png"/><Relationship Id="rId5" Type="http://schemas.openxmlformats.org/officeDocument/2006/relationships/image" Target="../media/image3.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17.png"/><Relationship Id="rId14" Type="http://schemas.microsoft.com/office/2007/relationships/hdphoto" Target="../media/hdphoto10.wdp"/></Relationships>
</file>

<file path=ppt/slides/_rels/slide8.xml.rels><?xml version="1.0" encoding="UTF-8" standalone="yes"?>
<Relationships xmlns="http://schemas.openxmlformats.org/package/2006/relationships"><Relationship Id="rId8" Type="http://schemas.microsoft.com/office/2007/relationships/hdphoto" Target="../media/hdphoto11.wdp"/><Relationship Id="rId13" Type="http://schemas.openxmlformats.org/officeDocument/2006/relationships/image" Target="../media/image39.png"/><Relationship Id="rId18" Type="http://schemas.microsoft.com/office/2007/relationships/hdphoto" Target="../media/hdphoto13.wdp"/><Relationship Id="rId3" Type="http://schemas.openxmlformats.org/officeDocument/2006/relationships/image" Target="../media/image3.png"/><Relationship Id="rId7" Type="http://schemas.openxmlformats.org/officeDocument/2006/relationships/image" Target="../media/image35.png"/><Relationship Id="rId12" Type="http://schemas.openxmlformats.org/officeDocument/2006/relationships/image" Target="../media/image38.svg"/><Relationship Id="rId17" Type="http://schemas.openxmlformats.org/officeDocument/2006/relationships/image" Target="../media/image43.png"/><Relationship Id="rId2" Type="http://schemas.openxmlformats.org/officeDocument/2006/relationships/notesSlide" Target="../notesSlides/notesSlide8.xml"/><Relationship Id="rId16" Type="http://schemas.openxmlformats.org/officeDocument/2006/relationships/image" Target="../media/image42.svg"/><Relationship Id="rId1" Type="http://schemas.openxmlformats.org/officeDocument/2006/relationships/slideLayout" Target="../slideLayouts/slideLayout1.xml"/><Relationship Id="rId6" Type="http://schemas.openxmlformats.org/officeDocument/2006/relationships/image" Target="../media/image14.svg"/><Relationship Id="rId11" Type="http://schemas.openxmlformats.org/officeDocument/2006/relationships/image" Target="../media/image37.png"/><Relationship Id="rId5" Type="http://schemas.openxmlformats.org/officeDocument/2006/relationships/image" Target="../media/image13.png"/><Relationship Id="rId15" Type="http://schemas.openxmlformats.org/officeDocument/2006/relationships/image" Target="../media/image41.png"/><Relationship Id="rId10" Type="http://schemas.microsoft.com/office/2007/relationships/hdphoto" Target="../media/hdphoto12.wdp"/><Relationship Id="rId4" Type="http://schemas.openxmlformats.org/officeDocument/2006/relationships/image" Target="../media/image2.png"/><Relationship Id="rId9" Type="http://schemas.openxmlformats.org/officeDocument/2006/relationships/image" Target="../media/image36.png"/><Relationship Id="rId14" Type="http://schemas.openxmlformats.org/officeDocument/2006/relationships/image" Target="../media/image40.sv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microsoft.com/office/2007/relationships/hdphoto" Target="../media/hdphoto11.wdp"/><Relationship Id="rId5" Type="http://schemas.openxmlformats.org/officeDocument/2006/relationships/image" Target="../media/image35.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pic>
        <p:nvPicPr>
          <p:cNvPr id="2" name="Picture 2" descr="Meijer Opens Gas Station Near Bridge Street Market, 60% OFF">
            <a:extLst>
              <a:ext uri="{FF2B5EF4-FFF2-40B4-BE49-F238E27FC236}">
                <a16:creationId xmlns:a16="http://schemas.microsoft.com/office/drawing/2014/main" id="{F3F455FD-E43B-EA91-E21F-08138F14EF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23600"/>
          <a:stretch/>
        </p:blipFill>
        <p:spPr bwMode="auto">
          <a:xfrm>
            <a:off x="0" y="0"/>
            <a:ext cx="5894363" cy="5143500"/>
          </a:xfrm>
          <a:prstGeom prst="rect">
            <a:avLst/>
          </a:prstGeom>
          <a:noFill/>
          <a:extLst>
            <a:ext uri="{909E8E84-426E-40DD-AFC4-6F175D3DCCD1}">
              <a14:hiddenFill xmlns:a14="http://schemas.microsoft.com/office/drawing/2010/main">
                <a:solidFill>
                  <a:srgbClr val="FFFFFF"/>
                </a:solidFill>
              </a14:hiddenFill>
            </a:ext>
          </a:extLst>
        </p:spPr>
      </p:pic>
      <p:sp>
        <p:nvSpPr>
          <p:cNvPr id="48" name="Google Shape;48;p15"/>
          <p:cNvSpPr/>
          <p:nvPr/>
        </p:nvSpPr>
        <p:spPr>
          <a:xfrm flipH="1">
            <a:off x="9763072" y="3720733"/>
            <a:ext cx="78271" cy="104824"/>
          </a:xfrm>
          <a:custGeom>
            <a:avLst/>
            <a:gdLst/>
            <a:ahLst/>
            <a:cxnLst/>
            <a:rect l="l" t="t" r="r" b="b"/>
            <a:pathLst>
              <a:path w="1126" h="1508" extrusionOk="0">
                <a:moveTo>
                  <a:pt x="0" y="1"/>
                </a:moveTo>
                <a:lnTo>
                  <a:pt x="0" y="1"/>
                </a:lnTo>
                <a:cubicBezTo>
                  <a:pt x="362" y="503"/>
                  <a:pt x="744" y="1005"/>
                  <a:pt x="1126" y="1508"/>
                </a:cubicBezTo>
                <a:lnTo>
                  <a:pt x="1126" y="16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latin typeface="Fira Sans Extra Condensed" panose="020B0503050000020004" pitchFamily="34" charset="0"/>
            </a:endParaRPr>
          </a:p>
        </p:txBody>
      </p:sp>
      <p:grpSp>
        <p:nvGrpSpPr>
          <p:cNvPr id="8" name="Google Shape;540;p66">
            <a:extLst>
              <a:ext uri="{FF2B5EF4-FFF2-40B4-BE49-F238E27FC236}">
                <a16:creationId xmlns:a16="http://schemas.microsoft.com/office/drawing/2014/main" id="{880B55A7-6B22-4C61-3A8F-E37980482063}"/>
              </a:ext>
            </a:extLst>
          </p:cNvPr>
          <p:cNvGrpSpPr/>
          <p:nvPr/>
        </p:nvGrpSpPr>
        <p:grpSpPr>
          <a:xfrm rot="21267330" flipH="1">
            <a:off x="2917819" y="-21454"/>
            <a:ext cx="4047999" cy="5174176"/>
            <a:chOff x="1721792" y="-562951"/>
            <a:chExt cx="6865719" cy="5546670"/>
          </a:xfrm>
        </p:grpSpPr>
        <p:sp>
          <p:nvSpPr>
            <p:cNvPr id="9" name="Google Shape;541;p66">
              <a:extLst>
                <a:ext uri="{FF2B5EF4-FFF2-40B4-BE49-F238E27FC236}">
                  <a16:creationId xmlns:a16="http://schemas.microsoft.com/office/drawing/2014/main" id="{5DBEE291-0EF8-CF4C-DAB7-55586219A30F}"/>
                </a:ext>
              </a:extLst>
            </p:cNvPr>
            <p:cNvSpPr/>
            <p:nvPr/>
          </p:nvSpPr>
          <p:spPr>
            <a:xfrm rot="21267330">
              <a:off x="2472563" y="-562951"/>
              <a:ext cx="6114948" cy="5513785"/>
            </a:xfrm>
            <a:custGeom>
              <a:avLst/>
              <a:gdLst/>
              <a:ahLst/>
              <a:cxnLst/>
              <a:rect l="l" t="t" r="r" b="b"/>
              <a:pathLst>
                <a:path w="284249" h="184907" extrusionOk="0">
                  <a:moveTo>
                    <a:pt x="56382" y="184907"/>
                  </a:moveTo>
                  <a:lnTo>
                    <a:pt x="80709" y="184907"/>
                  </a:lnTo>
                  <a:cubicBezTo>
                    <a:pt x="149321" y="184907"/>
                    <a:pt x="147776" y="574"/>
                    <a:pt x="284249" y="574"/>
                  </a:cubicBezTo>
                  <a:lnTo>
                    <a:pt x="284249" y="0"/>
                  </a:lnTo>
                  <a:lnTo>
                    <a:pt x="0" y="0"/>
                  </a:lnTo>
                  <a:lnTo>
                    <a:pt x="0" y="165392"/>
                  </a:lnTo>
                  <a:cubicBezTo>
                    <a:pt x="19118" y="170248"/>
                    <a:pt x="37529" y="181110"/>
                    <a:pt x="56382" y="184907"/>
                  </a:cubicBezTo>
                  <a:close/>
                </a:path>
              </a:pathLst>
            </a:custGeom>
            <a:solidFill>
              <a:schemeClr val="dk2">
                <a:alpha val="46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panose="020B0503050000020004" pitchFamily="34" charset="0"/>
              </a:endParaRPr>
            </a:p>
          </p:txBody>
        </p:sp>
        <p:sp>
          <p:nvSpPr>
            <p:cNvPr id="10" name="Google Shape;542;p66">
              <a:extLst>
                <a:ext uri="{FF2B5EF4-FFF2-40B4-BE49-F238E27FC236}">
                  <a16:creationId xmlns:a16="http://schemas.microsoft.com/office/drawing/2014/main" id="{6E144313-3A4C-3B2D-4AF8-DFBCDF6F4896}"/>
                </a:ext>
              </a:extLst>
            </p:cNvPr>
            <p:cNvSpPr/>
            <p:nvPr/>
          </p:nvSpPr>
          <p:spPr>
            <a:xfrm rot="21267330">
              <a:off x="1721792" y="-530066"/>
              <a:ext cx="6544459" cy="5513785"/>
            </a:xfrm>
            <a:custGeom>
              <a:avLst/>
              <a:gdLst/>
              <a:ahLst/>
              <a:cxnLst/>
              <a:rect l="l" t="t" r="r" b="b"/>
              <a:pathLst>
                <a:path w="284249" h="184907" extrusionOk="0">
                  <a:moveTo>
                    <a:pt x="56382" y="184907"/>
                  </a:moveTo>
                  <a:lnTo>
                    <a:pt x="80709" y="184907"/>
                  </a:lnTo>
                  <a:cubicBezTo>
                    <a:pt x="149321" y="184907"/>
                    <a:pt x="147776" y="574"/>
                    <a:pt x="284249" y="574"/>
                  </a:cubicBezTo>
                  <a:lnTo>
                    <a:pt x="284249" y="0"/>
                  </a:lnTo>
                  <a:lnTo>
                    <a:pt x="0" y="0"/>
                  </a:lnTo>
                  <a:lnTo>
                    <a:pt x="0" y="165392"/>
                  </a:lnTo>
                  <a:cubicBezTo>
                    <a:pt x="19118" y="170248"/>
                    <a:pt x="37529" y="181110"/>
                    <a:pt x="56382" y="1849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panose="020B0503050000020004" pitchFamily="34" charset="0"/>
              </a:endParaRPr>
            </a:p>
          </p:txBody>
        </p:sp>
      </p:grpSp>
      <p:sp>
        <p:nvSpPr>
          <p:cNvPr id="13" name="TextBox 12">
            <a:extLst>
              <a:ext uri="{FF2B5EF4-FFF2-40B4-BE49-F238E27FC236}">
                <a16:creationId xmlns:a16="http://schemas.microsoft.com/office/drawing/2014/main" id="{5F4DC56A-CC25-B2A9-FD04-3A692896EFEB}"/>
              </a:ext>
            </a:extLst>
          </p:cNvPr>
          <p:cNvSpPr txBox="1"/>
          <p:nvPr/>
        </p:nvSpPr>
        <p:spPr>
          <a:xfrm>
            <a:off x="5037564" y="1151564"/>
            <a:ext cx="3858584" cy="1938992"/>
          </a:xfrm>
          <a:prstGeom prst="rect">
            <a:avLst/>
          </a:prstGeom>
          <a:noFill/>
        </p:spPr>
        <p:txBody>
          <a:bodyPr wrap="square" rtlCol="0">
            <a:spAutoFit/>
          </a:bodyPr>
          <a:lstStyle/>
          <a:p>
            <a:pPr algn="ctr"/>
            <a:r>
              <a:rPr lang="en-US" sz="3600">
                <a:solidFill>
                  <a:schemeClr val="tx1">
                    <a:lumMod val="75000"/>
                    <a:lumOff val="25000"/>
                  </a:schemeClr>
                </a:solidFill>
                <a:latin typeface="Fira Sans Extra Condensed" panose="020B0503050000020004" pitchFamily="34" charset="0"/>
              </a:rPr>
              <a:t>Retail Real Estate Analytics: </a:t>
            </a:r>
          </a:p>
          <a:p>
            <a:pPr algn="ctr"/>
            <a:r>
              <a:rPr lang="en-US" sz="2400">
                <a:solidFill>
                  <a:schemeClr val="tx1">
                    <a:lumMod val="75000"/>
                    <a:lumOff val="25000"/>
                  </a:schemeClr>
                </a:solidFill>
                <a:latin typeface="Fira Sans Extra Condensed" panose="020B0503050000020004" pitchFamily="34" charset="0"/>
              </a:rPr>
              <a:t>Determining </a:t>
            </a:r>
          </a:p>
          <a:p>
            <a:pPr algn="ctr"/>
            <a:r>
              <a:rPr lang="en-US" sz="2400">
                <a:solidFill>
                  <a:schemeClr val="tx1">
                    <a:lumMod val="75000"/>
                    <a:lumOff val="25000"/>
                  </a:schemeClr>
                </a:solidFill>
                <a:latin typeface="Fira Sans Extra Condensed" panose="020B0503050000020004" pitchFamily="34" charset="0"/>
              </a:rPr>
              <a:t>M-Express Locations</a:t>
            </a:r>
          </a:p>
        </p:txBody>
      </p:sp>
      <p:sp>
        <p:nvSpPr>
          <p:cNvPr id="14" name="TextBox 13">
            <a:extLst>
              <a:ext uri="{FF2B5EF4-FFF2-40B4-BE49-F238E27FC236}">
                <a16:creationId xmlns:a16="http://schemas.microsoft.com/office/drawing/2014/main" id="{723A57AE-72BF-2DD8-520D-1D81327C2831}"/>
              </a:ext>
            </a:extLst>
          </p:cNvPr>
          <p:cNvSpPr txBox="1"/>
          <p:nvPr/>
        </p:nvSpPr>
        <p:spPr>
          <a:xfrm>
            <a:off x="5946130" y="3793862"/>
            <a:ext cx="2041451" cy="646331"/>
          </a:xfrm>
          <a:prstGeom prst="rect">
            <a:avLst/>
          </a:prstGeom>
          <a:noFill/>
        </p:spPr>
        <p:txBody>
          <a:bodyPr wrap="square" rtlCol="0">
            <a:spAutoFit/>
          </a:bodyPr>
          <a:lstStyle/>
          <a:p>
            <a:pPr algn="ctr"/>
            <a:r>
              <a:rPr lang="en-US" sz="1800">
                <a:latin typeface="Fira Sans Extra Condensed" panose="020B0503050000020004" pitchFamily="34" charset="0"/>
              </a:rPr>
              <a:t>Industry Practicum</a:t>
            </a:r>
          </a:p>
          <a:p>
            <a:pPr algn="ctr"/>
            <a:r>
              <a:rPr lang="en-US" sz="1800">
                <a:latin typeface="Fira Sans Extra Condensed" panose="020B0503050000020004" pitchFamily="34" charset="0"/>
              </a:rPr>
              <a:t>MS BAIM</a:t>
            </a:r>
          </a:p>
        </p:txBody>
      </p:sp>
      <p:pic>
        <p:nvPicPr>
          <p:cNvPr id="3" name="Picture 2">
            <a:extLst>
              <a:ext uri="{FF2B5EF4-FFF2-40B4-BE49-F238E27FC236}">
                <a16:creationId xmlns:a16="http://schemas.microsoft.com/office/drawing/2014/main" id="{4E14717C-A66B-C26C-05DF-B571918F40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5743" y="4663371"/>
            <a:ext cx="3464096" cy="36751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ijer – Logo, brand and logotype">
            <a:extLst>
              <a:ext uri="{FF2B5EF4-FFF2-40B4-BE49-F238E27FC236}">
                <a16:creationId xmlns:a16="http://schemas.microsoft.com/office/drawing/2014/main" id="{A1C07633-0465-2DB5-F486-9750FBDA00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6697" y="138177"/>
            <a:ext cx="1120318" cy="438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818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grpSp>
        <p:nvGrpSpPr>
          <p:cNvPr id="2122" name="Group 93">
            <a:extLst>
              <a:ext uri="{FF2B5EF4-FFF2-40B4-BE49-F238E27FC236}">
                <a16:creationId xmlns:a16="http://schemas.microsoft.com/office/drawing/2014/main" id="{5F7197F4-E1BD-10E0-0F62-BECCF20AB64C}"/>
              </a:ext>
            </a:extLst>
          </p:cNvPr>
          <p:cNvGrpSpPr/>
          <p:nvPr/>
        </p:nvGrpSpPr>
        <p:grpSpPr>
          <a:xfrm flipH="1">
            <a:off x="6340129" y="1949141"/>
            <a:ext cx="2519544" cy="595487"/>
            <a:chOff x="425669" y="2203667"/>
            <a:chExt cx="3973509" cy="811886"/>
          </a:xfrm>
        </p:grpSpPr>
        <p:sp>
          <p:nvSpPr>
            <p:cNvPr id="2123" name="Isosceles Triangle 2122">
              <a:extLst>
                <a:ext uri="{FF2B5EF4-FFF2-40B4-BE49-F238E27FC236}">
                  <a16:creationId xmlns:a16="http://schemas.microsoft.com/office/drawing/2014/main" id="{DF3C18D6-976F-606E-9CE7-64171713FCC6}"/>
                </a:ext>
              </a:extLst>
            </p:cNvPr>
            <p:cNvSpPr/>
            <p:nvPr/>
          </p:nvSpPr>
          <p:spPr>
            <a:xfrm rot="5400000">
              <a:off x="3986273" y="2453549"/>
              <a:ext cx="463912" cy="361899"/>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4" name="Rounded Rectangle 97">
              <a:extLst>
                <a:ext uri="{FF2B5EF4-FFF2-40B4-BE49-F238E27FC236}">
                  <a16:creationId xmlns:a16="http://schemas.microsoft.com/office/drawing/2014/main" id="{4E5C413A-7738-5002-1CB2-AB7347270923}"/>
                </a:ext>
              </a:extLst>
            </p:cNvPr>
            <p:cNvSpPr/>
            <p:nvPr/>
          </p:nvSpPr>
          <p:spPr>
            <a:xfrm>
              <a:off x="425669" y="2203667"/>
              <a:ext cx="3725972" cy="76210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5" name="Rounded Rectangle 101">
              <a:extLst>
                <a:ext uri="{FF2B5EF4-FFF2-40B4-BE49-F238E27FC236}">
                  <a16:creationId xmlns:a16="http://schemas.microsoft.com/office/drawing/2014/main" id="{6C252553-B05F-21C3-45C2-8FA8194D5D8E}"/>
                </a:ext>
              </a:extLst>
            </p:cNvPr>
            <p:cNvSpPr/>
            <p:nvPr/>
          </p:nvSpPr>
          <p:spPr>
            <a:xfrm>
              <a:off x="425669" y="2253444"/>
              <a:ext cx="3725972" cy="762109"/>
            </a:xfrm>
            <a:prstGeom prst="roundRect">
              <a:avLst>
                <a:gd name="adj" fmla="val 1127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83" name="Group 37">
            <a:extLst>
              <a:ext uri="{FF2B5EF4-FFF2-40B4-BE49-F238E27FC236}">
                <a16:creationId xmlns:a16="http://schemas.microsoft.com/office/drawing/2014/main" id="{DA138306-73FE-B4B9-947C-C0AD870E75D8}"/>
              </a:ext>
            </a:extLst>
          </p:cNvPr>
          <p:cNvGrpSpPr/>
          <p:nvPr/>
        </p:nvGrpSpPr>
        <p:grpSpPr>
          <a:xfrm rot="10800000" flipH="1" flipV="1">
            <a:off x="284327" y="975099"/>
            <a:ext cx="2513025" cy="598777"/>
            <a:chOff x="425669" y="2203667"/>
            <a:chExt cx="3973509" cy="811888"/>
          </a:xfrm>
        </p:grpSpPr>
        <p:sp>
          <p:nvSpPr>
            <p:cNvPr id="2084" name="Rounded Rectangle 38">
              <a:extLst>
                <a:ext uri="{FF2B5EF4-FFF2-40B4-BE49-F238E27FC236}">
                  <a16:creationId xmlns:a16="http://schemas.microsoft.com/office/drawing/2014/main" id="{BE7AF0D1-CC17-BD7F-E954-84E189408073}"/>
                </a:ext>
              </a:extLst>
            </p:cNvPr>
            <p:cNvSpPr/>
            <p:nvPr/>
          </p:nvSpPr>
          <p:spPr>
            <a:xfrm>
              <a:off x="425669" y="2203667"/>
              <a:ext cx="3725972" cy="762109"/>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5" name="Rounded Rectangle 39">
              <a:extLst>
                <a:ext uri="{FF2B5EF4-FFF2-40B4-BE49-F238E27FC236}">
                  <a16:creationId xmlns:a16="http://schemas.microsoft.com/office/drawing/2014/main" id="{BC2784E1-395B-D3E2-9220-8BC970261711}"/>
                </a:ext>
              </a:extLst>
            </p:cNvPr>
            <p:cNvSpPr/>
            <p:nvPr/>
          </p:nvSpPr>
          <p:spPr>
            <a:xfrm>
              <a:off x="425669" y="2253445"/>
              <a:ext cx="3725973" cy="762110"/>
            </a:xfrm>
            <a:prstGeom prst="roundRect">
              <a:avLst>
                <a:gd name="adj" fmla="val 1127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6" name="Isosceles Triangle 2085">
              <a:extLst>
                <a:ext uri="{FF2B5EF4-FFF2-40B4-BE49-F238E27FC236}">
                  <a16:creationId xmlns:a16="http://schemas.microsoft.com/office/drawing/2014/main" id="{5F35BACF-10FF-D7C5-9193-E98BC6FB82E7}"/>
                </a:ext>
              </a:extLst>
            </p:cNvPr>
            <p:cNvSpPr/>
            <p:nvPr/>
          </p:nvSpPr>
          <p:spPr>
            <a:xfrm rot="5400000">
              <a:off x="3986273" y="2453549"/>
              <a:ext cx="463912" cy="36189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87" name="Group 37">
            <a:extLst>
              <a:ext uri="{FF2B5EF4-FFF2-40B4-BE49-F238E27FC236}">
                <a16:creationId xmlns:a16="http://schemas.microsoft.com/office/drawing/2014/main" id="{FC6A6A51-63C9-3ABB-192F-7474BB702EDD}"/>
              </a:ext>
            </a:extLst>
          </p:cNvPr>
          <p:cNvGrpSpPr/>
          <p:nvPr/>
        </p:nvGrpSpPr>
        <p:grpSpPr>
          <a:xfrm rot="10800000" flipH="1" flipV="1">
            <a:off x="284327" y="2911449"/>
            <a:ext cx="2513025" cy="598776"/>
            <a:chOff x="425669" y="2203667"/>
            <a:chExt cx="3973509" cy="811886"/>
          </a:xfrm>
        </p:grpSpPr>
        <p:sp>
          <p:nvSpPr>
            <p:cNvPr id="2088" name="Rounded Rectangle 38">
              <a:extLst>
                <a:ext uri="{FF2B5EF4-FFF2-40B4-BE49-F238E27FC236}">
                  <a16:creationId xmlns:a16="http://schemas.microsoft.com/office/drawing/2014/main" id="{E8A0962B-A6A7-0323-DFCF-9B8B5C3A1121}"/>
                </a:ext>
              </a:extLst>
            </p:cNvPr>
            <p:cNvSpPr/>
            <p:nvPr/>
          </p:nvSpPr>
          <p:spPr>
            <a:xfrm>
              <a:off x="425669" y="2203667"/>
              <a:ext cx="3725972" cy="762109"/>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9" name="Rounded Rectangle 39">
              <a:extLst>
                <a:ext uri="{FF2B5EF4-FFF2-40B4-BE49-F238E27FC236}">
                  <a16:creationId xmlns:a16="http://schemas.microsoft.com/office/drawing/2014/main" id="{D3F9C16E-A1AE-FECC-C469-4270CACE087B}"/>
                </a:ext>
              </a:extLst>
            </p:cNvPr>
            <p:cNvSpPr/>
            <p:nvPr/>
          </p:nvSpPr>
          <p:spPr>
            <a:xfrm>
              <a:off x="425669" y="2253444"/>
              <a:ext cx="3725972" cy="762109"/>
            </a:xfrm>
            <a:prstGeom prst="roundRect">
              <a:avLst>
                <a:gd name="adj" fmla="val 1127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0" name="Isosceles Triangle 2089">
              <a:extLst>
                <a:ext uri="{FF2B5EF4-FFF2-40B4-BE49-F238E27FC236}">
                  <a16:creationId xmlns:a16="http://schemas.microsoft.com/office/drawing/2014/main" id="{3E543415-187E-34EA-ACDD-EF060133CE08}"/>
                </a:ext>
              </a:extLst>
            </p:cNvPr>
            <p:cNvSpPr/>
            <p:nvPr/>
          </p:nvSpPr>
          <p:spPr>
            <a:xfrm rot="5400000">
              <a:off x="3986273" y="2453549"/>
              <a:ext cx="463912" cy="36189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54" name="Picture 6" descr="Meijer – Logo, brand and logotype">
            <a:extLst>
              <a:ext uri="{FF2B5EF4-FFF2-40B4-BE49-F238E27FC236}">
                <a16:creationId xmlns:a16="http://schemas.microsoft.com/office/drawing/2014/main" id="{A1C07633-0465-2DB5-F486-9750FBDA00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9262" y="4708239"/>
            <a:ext cx="913196" cy="35751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AD49CF5-142F-4DEE-FDDF-22FC2EEB9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003" y="4713951"/>
            <a:ext cx="2987329" cy="31693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8E43327D-9C72-F8F0-EC4B-EE3FB6AF5390}"/>
              </a:ext>
            </a:extLst>
          </p:cNvPr>
          <p:cNvGrpSpPr/>
          <p:nvPr/>
        </p:nvGrpSpPr>
        <p:grpSpPr>
          <a:xfrm>
            <a:off x="284327" y="182535"/>
            <a:ext cx="2089999" cy="500843"/>
            <a:chOff x="286029" y="182535"/>
            <a:chExt cx="2089999" cy="500843"/>
          </a:xfrm>
        </p:grpSpPr>
        <p:grpSp>
          <p:nvGrpSpPr>
            <p:cNvPr id="6" name="Group 129">
              <a:extLst>
                <a:ext uri="{FF2B5EF4-FFF2-40B4-BE49-F238E27FC236}">
                  <a16:creationId xmlns:a16="http://schemas.microsoft.com/office/drawing/2014/main" id="{572819BE-ADD1-9341-DE7B-5BA0554ACF3A}"/>
                </a:ext>
              </a:extLst>
            </p:cNvPr>
            <p:cNvGrpSpPr/>
            <p:nvPr/>
          </p:nvGrpSpPr>
          <p:grpSpPr>
            <a:xfrm>
              <a:off x="833521" y="182535"/>
              <a:ext cx="1542507" cy="500843"/>
              <a:chOff x="6978976" y="3155872"/>
              <a:chExt cx="1542507" cy="500843"/>
            </a:xfrm>
          </p:grpSpPr>
          <p:sp>
            <p:nvSpPr>
              <p:cNvPr id="8" name="TextBox 7">
                <a:extLst>
                  <a:ext uri="{FF2B5EF4-FFF2-40B4-BE49-F238E27FC236}">
                    <a16:creationId xmlns:a16="http://schemas.microsoft.com/office/drawing/2014/main" id="{FFB05B7B-E0AD-87F2-9079-524B030E0757}"/>
                  </a:ext>
                </a:extLst>
              </p:cNvPr>
              <p:cNvSpPr txBox="1"/>
              <p:nvPr/>
            </p:nvSpPr>
            <p:spPr>
              <a:xfrm>
                <a:off x="6978977" y="3155872"/>
                <a:ext cx="1542506" cy="184666"/>
              </a:xfrm>
              <a:prstGeom prst="rect">
                <a:avLst/>
              </a:prstGeom>
              <a:noFill/>
            </p:spPr>
            <p:txBody>
              <a:bodyPr wrap="square" lIns="0" tIns="0" rIns="0" bIns="0" rtlCol="0" anchor="t">
                <a:spAutoFit/>
              </a:bodyPr>
              <a:lstStyle/>
              <a:p>
                <a:r>
                  <a:rPr lang="en-US" sz="1200" b="1">
                    <a:solidFill>
                      <a:schemeClr val="tx1">
                        <a:lumMod val="75000"/>
                        <a:lumOff val="25000"/>
                      </a:schemeClr>
                    </a:solidFill>
                  </a:rPr>
                  <a:t>Distance to Highway</a:t>
                </a:r>
              </a:p>
            </p:txBody>
          </p:sp>
          <p:sp>
            <p:nvSpPr>
              <p:cNvPr id="9" name="TextBox 8">
                <a:extLst>
                  <a:ext uri="{FF2B5EF4-FFF2-40B4-BE49-F238E27FC236}">
                    <a16:creationId xmlns:a16="http://schemas.microsoft.com/office/drawing/2014/main" id="{BA54668E-AA29-5FAD-FB6F-0ED7833BB888}"/>
                  </a:ext>
                </a:extLst>
              </p:cNvPr>
              <p:cNvSpPr txBox="1"/>
              <p:nvPr/>
            </p:nvSpPr>
            <p:spPr>
              <a:xfrm>
                <a:off x="6978976" y="3348938"/>
                <a:ext cx="1542507" cy="307777"/>
              </a:xfrm>
              <a:prstGeom prst="rect">
                <a:avLst/>
              </a:prstGeom>
              <a:noFill/>
            </p:spPr>
            <p:txBody>
              <a:bodyPr wrap="square" lIns="0" tIns="0" rIns="0" bIns="0" rtlCol="0" anchor="t">
                <a:spAutoFit/>
              </a:bodyPr>
              <a:lstStyle/>
              <a:p>
                <a:pPr lvl="0" defTabSz="914400">
                  <a:spcBef>
                    <a:spcPct val="20000"/>
                  </a:spcBef>
                  <a:defRPr/>
                </a:pPr>
                <a:r>
                  <a:rPr lang="en-US" sz="1000">
                    <a:solidFill>
                      <a:schemeClr val="tx1">
                        <a:lumMod val="65000"/>
                        <a:lumOff val="35000"/>
                      </a:schemeClr>
                    </a:solidFill>
                    <a:latin typeface="+mn-lt"/>
                  </a:rPr>
                  <a:t>Overpass API, GoogleMapsAPI</a:t>
                </a:r>
              </a:p>
            </p:txBody>
          </p:sp>
        </p:grpSp>
        <p:sp>
          <p:nvSpPr>
            <p:cNvPr id="10" name="Oval 9">
              <a:extLst>
                <a:ext uri="{FF2B5EF4-FFF2-40B4-BE49-F238E27FC236}">
                  <a16:creationId xmlns:a16="http://schemas.microsoft.com/office/drawing/2014/main" id="{BC09AABF-4F71-4EA2-EA1F-5B18C4F5C1D7}"/>
                </a:ext>
              </a:extLst>
            </p:cNvPr>
            <p:cNvSpPr>
              <a:spLocks noChangeAspect="1"/>
            </p:cNvSpPr>
            <p:nvPr/>
          </p:nvSpPr>
          <p:spPr>
            <a:xfrm>
              <a:off x="286029" y="224471"/>
              <a:ext cx="469021" cy="4555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8" descr="Road Icon Png #323302 - Free Icons Library">
              <a:extLst>
                <a:ext uri="{FF2B5EF4-FFF2-40B4-BE49-F238E27FC236}">
                  <a16:creationId xmlns:a16="http://schemas.microsoft.com/office/drawing/2014/main" id="{BD206297-2F23-6918-D4D4-A20C29F347F3}"/>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14874" y="286939"/>
              <a:ext cx="340848" cy="340848"/>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12" descr="A map with a blue line&#10;&#10;Description automatically generated">
            <a:extLst>
              <a:ext uri="{FF2B5EF4-FFF2-40B4-BE49-F238E27FC236}">
                <a16:creationId xmlns:a16="http://schemas.microsoft.com/office/drawing/2014/main" id="{F4B54322-A02A-9655-C994-0B3B85C89444}"/>
              </a:ext>
            </a:extLst>
          </p:cNvPr>
          <p:cNvPicPr>
            <a:picLocks noChangeAspect="1"/>
          </p:cNvPicPr>
          <p:nvPr/>
        </p:nvPicPr>
        <p:blipFill rotWithShape="1">
          <a:blip r:embed="rId7"/>
          <a:srcRect b="9560"/>
          <a:stretch/>
        </p:blipFill>
        <p:spPr>
          <a:xfrm>
            <a:off x="2803871" y="965112"/>
            <a:ext cx="3536256" cy="3473466"/>
          </a:xfrm>
          <a:prstGeom prst="rect">
            <a:avLst/>
          </a:prstGeom>
        </p:spPr>
      </p:pic>
      <p:sp>
        <p:nvSpPr>
          <p:cNvPr id="2073" name="TextBox 2072">
            <a:extLst>
              <a:ext uri="{FF2B5EF4-FFF2-40B4-BE49-F238E27FC236}">
                <a16:creationId xmlns:a16="http://schemas.microsoft.com/office/drawing/2014/main" id="{65FD0E9E-2EA9-50DE-5581-FD50E3426010}"/>
              </a:ext>
            </a:extLst>
          </p:cNvPr>
          <p:cNvSpPr txBox="1"/>
          <p:nvPr/>
        </p:nvSpPr>
        <p:spPr>
          <a:xfrm>
            <a:off x="891342" y="1086625"/>
            <a:ext cx="1502014" cy="369332"/>
          </a:xfrm>
          <a:prstGeom prst="rect">
            <a:avLst/>
          </a:prstGeom>
          <a:noFill/>
        </p:spPr>
        <p:txBody>
          <a:bodyPr wrap="none" lIns="0" tIns="0" rIns="0" bIns="0" rtlCol="0" anchor="ctr">
            <a:spAutoFit/>
          </a:bodyPr>
          <a:lstStyle/>
          <a:p>
            <a:pPr algn="ctr"/>
            <a:r>
              <a:rPr lang="en-US" sz="1200">
                <a:solidFill>
                  <a:schemeClr val="bg1"/>
                </a:solidFill>
                <a:latin typeface="Times New Roman" panose="02020603050405020304" pitchFamily="18" charset="0"/>
                <a:cs typeface="Times New Roman" panose="02020603050405020304" pitchFamily="18" charset="0"/>
              </a:rPr>
              <a:t>Coordinates of the </a:t>
            </a:r>
          </a:p>
          <a:p>
            <a:pPr algn="ctr"/>
            <a:r>
              <a:rPr lang="en-US" sz="1200">
                <a:solidFill>
                  <a:schemeClr val="bg1"/>
                </a:solidFill>
                <a:latin typeface="Times New Roman" panose="02020603050405020304" pitchFamily="18" charset="0"/>
                <a:cs typeface="Times New Roman" panose="02020603050405020304" pitchFamily="18" charset="0"/>
              </a:rPr>
              <a:t>Potential Store Location</a:t>
            </a:r>
          </a:p>
        </p:txBody>
      </p:sp>
      <p:sp>
        <p:nvSpPr>
          <p:cNvPr id="2074" name="Freeform 245">
            <a:extLst>
              <a:ext uri="{FF2B5EF4-FFF2-40B4-BE49-F238E27FC236}">
                <a16:creationId xmlns:a16="http://schemas.microsoft.com/office/drawing/2014/main" id="{BA3A41CA-E671-17A9-0845-6EC76B8343AF}"/>
              </a:ext>
            </a:extLst>
          </p:cNvPr>
          <p:cNvSpPr>
            <a:spLocks/>
          </p:cNvSpPr>
          <p:nvPr/>
        </p:nvSpPr>
        <p:spPr bwMode="auto">
          <a:xfrm>
            <a:off x="401445" y="1137531"/>
            <a:ext cx="294190" cy="267521"/>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5" name="TextBox 2094">
            <a:extLst>
              <a:ext uri="{FF2B5EF4-FFF2-40B4-BE49-F238E27FC236}">
                <a16:creationId xmlns:a16="http://schemas.microsoft.com/office/drawing/2014/main" id="{DB6C11EB-871E-0F0C-4605-01BDF7C2BF17}"/>
              </a:ext>
            </a:extLst>
          </p:cNvPr>
          <p:cNvSpPr txBox="1"/>
          <p:nvPr/>
        </p:nvSpPr>
        <p:spPr>
          <a:xfrm>
            <a:off x="6610294" y="2057996"/>
            <a:ext cx="1792157" cy="369332"/>
          </a:xfrm>
          <a:prstGeom prst="rect">
            <a:avLst/>
          </a:prstGeom>
          <a:noFill/>
        </p:spPr>
        <p:txBody>
          <a:bodyPr wrap="none" lIns="0" tIns="0" rIns="0" bIns="0" rtlCol="0" anchor="ctr">
            <a:spAutoFit/>
          </a:bodyPr>
          <a:lstStyle/>
          <a:p>
            <a:pPr algn="ctr"/>
            <a:r>
              <a:rPr lang="en-US" sz="1200">
                <a:solidFill>
                  <a:schemeClr val="bg1"/>
                </a:solidFill>
                <a:latin typeface="Times New Roman" panose="02020603050405020304" pitchFamily="18" charset="0"/>
                <a:cs typeface="Times New Roman" panose="02020603050405020304" pitchFamily="18" charset="0"/>
              </a:rPr>
              <a:t>Coordinates of the nearest </a:t>
            </a:r>
          </a:p>
          <a:p>
            <a:pPr algn="ctr"/>
            <a:r>
              <a:rPr lang="en-US" sz="1200">
                <a:solidFill>
                  <a:schemeClr val="bg1"/>
                </a:solidFill>
                <a:latin typeface="Times New Roman" panose="02020603050405020304" pitchFamily="18" charset="0"/>
                <a:cs typeface="Times New Roman" panose="02020603050405020304" pitchFamily="18" charset="0"/>
              </a:rPr>
              <a:t>entry/exit ramp of a highway</a:t>
            </a:r>
          </a:p>
        </p:txBody>
      </p:sp>
      <p:sp>
        <p:nvSpPr>
          <p:cNvPr id="2096" name="Freeform 245">
            <a:extLst>
              <a:ext uri="{FF2B5EF4-FFF2-40B4-BE49-F238E27FC236}">
                <a16:creationId xmlns:a16="http://schemas.microsoft.com/office/drawing/2014/main" id="{8945F751-6BD5-F4A2-9455-941A6D17988F}"/>
              </a:ext>
            </a:extLst>
          </p:cNvPr>
          <p:cNvSpPr>
            <a:spLocks/>
          </p:cNvSpPr>
          <p:nvPr/>
        </p:nvSpPr>
        <p:spPr bwMode="auto">
          <a:xfrm>
            <a:off x="8453654" y="2108902"/>
            <a:ext cx="294190" cy="267521"/>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7" name="TextBox 2096">
            <a:extLst>
              <a:ext uri="{FF2B5EF4-FFF2-40B4-BE49-F238E27FC236}">
                <a16:creationId xmlns:a16="http://schemas.microsoft.com/office/drawing/2014/main" id="{E301234D-8B9B-88A6-CC04-596FC727B56B}"/>
              </a:ext>
            </a:extLst>
          </p:cNvPr>
          <p:cNvSpPr txBox="1"/>
          <p:nvPr/>
        </p:nvSpPr>
        <p:spPr>
          <a:xfrm>
            <a:off x="817603" y="3030705"/>
            <a:ext cx="1649491" cy="369332"/>
          </a:xfrm>
          <a:prstGeom prst="rect">
            <a:avLst/>
          </a:prstGeom>
          <a:noFill/>
        </p:spPr>
        <p:txBody>
          <a:bodyPr wrap="none" lIns="0" tIns="0" rIns="0" bIns="0" rtlCol="0" anchor="ctr">
            <a:spAutoFit/>
          </a:bodyPr>
          <a:lstStyle/>
          <a:p>
            <a:pPr algn="ctr"/>
            <a:r>
              <a:rPr lang="en-US" sz="1200">
                <a:solidFill>
                  <a:schemeClr val="bg1"/>
                </a:solidFill>
                <a:latin typeface="Times New Roman"/>
                <a:cs typeface="Times New Roman"/>
              </a:rPr>
              <a:t>Driving Distance between </a:t>
            </a:r>
          </a:p>
          <a:p>
            <a:pPr algn="ctr"/>
            <a:r>
              <a:rPr lang="en-US" sz="1200">
                <a:solidFill>
                  <a:schemeClr val="bg1"/>
                </a:solidFill>
                <a:latin typeface="Times New Roman"/>
                <a:cs typeface="Times New Roman"/>
              </a:rPr>
              <a:t>Highway Exit &amp; Store</a:t>
            </a:r>
          </a:p>
        </p:txBody>
      </p:sp>
      <p:sp>
        <p:nvSpPr>
          <p:cNvPr id="2098" name="Freeform 245">
            <a:extLst>
              <a:ext uri="{FF2B5EF4-FFF2-40B4-BE49-F238E27FC236}">
                <a16:creationId xmlns:a16="http://schemas.microsoft.com/office/drawing/2014/main" id="{37B61E5C-E8EF-23ED-86A9-51BCD79127FA}"/>
              </a:ext>
            </a:extLst>
          </p:cNvPr>
          <p:cNvSpPr>
            <a:spLocks/>
          </p:cNvSpPr>
          <p:nvPr/>
        </p:nvSpPr>
        <p:spPr bwMode="auto">
          <a:xfrm>
            <a:off x="401445" y="3081611"/>
            <a:ext cx="294190" cy="267521"/>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105" name="Group 128">
            <a:extLst>
              <a:ext uri="{FF2B5EF4-FFF2-40B4-BE49-F238E27FC236}">
                <a16:creationId xmlns:a16="http://schemas.microsoft.com/office/drawing/2014/main" id="{5705638A-7BBC-3880-E326-71CA7B67980D}"/>
              </a:ext>
            </a:extLst>
          </p:cNvPr>
          <p:cNvGrpSpPr/>
          <p:nvPr/>
        </p:nvGrpSpPr>
        <p:grpSpPr>
          <a:xfrm>
            <a:off x="7328052" y="182122"/>
            <a:ext cx="1542507" cy="500843"/>
            <a:chOff x="4597685" y="3914331"/>
            <a:chExt cx="1542507" cy="500843"/>
          </a:xfrm>
        </p:grpSpPr>
        <p:sp>
          <p:nvSpPr>
            <p:cNvPr id="2106" name="TextBox 2105">
              <a:extLst>
                <a:ext uri="{FF2B5EF4-FFF2-40B4-BE49-F238E27FC236}">
                  <a16:creationId xmlns:a16="http://schemas.microsoft.com/office/drawing/2014/main" id="{128B2F09-5EA5-CA37-F84D-4D12CB1E6043}"/>
                </a:ext>
              </a:extLst>
            </p:cNvPr>
            <p:cNvSpPr txBox="1"/>
            <p:nvPr/>
          </p:nvSpPr>
          <p:spPr>
            <a:xfrm>
              <a:off x="4597686" y="3914331"/>
              <a:ext cx="1542506" cy="184666"/>
            </a:xfrm>
            <a:prstGeom prst="rect">
              <a:avLst/>
            </a:prstGeom>
            <a:noFill/>
          </p:spPr>
          <p:txBody>
            <a:bodyPr wrap="square" lIns="0" tIns="0" rIns="0" bIns="0" rtlCol="0" anchor="t">
              <a:spAutoFit/>
            </a:bodyPr>
            <a:lstStyle/>
            <a:p>
              <a:r>
                <a:rPr lang="en-US" sz="1200" b="1">
                  <a:solidFill>
                    <a:schemeClr val="tx1">
                      <a:lumMod val="75000"/>
                      <a:lumOff val="25000"/>
                    </a:schemeClr>
                  </a:solidFill>
                </a:rPr>
                <a:t>Duration to Highway</a:t>
              </a:r>
              <a:endParaRPr lang="en-US" sz="1400" b="1">
                <a:solidFill>
                  <a:schemeClr val="tx1">
                    <a:lumMod val="75000"/>
                    <a:lumOff val="25000"/>
                  </a:schemeClr>
                </a:solidFill>
              </a:endParaRPr>
            </a:p>
          </p:txBody>
        </p:sp>
        <p:sp>
          <p:nvSpPr>
            <p:cNvPr id="2107" name="TextBox 2106">
              <a:extLst>
                <a:ext uri="{FF2B5EF4-FFF2-40B4-BE49-F238E27FC236}">
                  <a16:creationId xmlns:a16="http://schemas.microsoft.com/office/drawing/2014/main" id="{E25AC780-DFF1-EE3F-10C5-04B88C9CBC39}"/>
                </a:ext>
              </a:extLst>
            </p:cNvPr>
            <p:cNvSpPr txBox="1"/>
            <p:nvPr/>
          </p:nvSpPr>
          <p:spPr>
            <a:xfrm>
              <a:off x="4597685" y="4107397"/>
              <a:ext cx="1542507" cy="307777"/>
            </a:xfrm>
            <a:prstGeom prst="rect">
              <a:avLst/>
            </a:prstGeom>
            <a:noFill/>
          </p:spPr>
          <p:txBody>
            <a:bodyPr wrap="square" lIns="0" tIns="0" rIns="0" bIns="0" rtlCol="0" anchor="t">
              <a:spAutoFit/>
            </a:bodyPr>
            <a:lstStyle/>
            <a:p>
              <a:pPr>
                <a:spcBef>
                  <a:spcPct val="20000"/>
                </a:spcBef>
                <a:defRPr/>
              </a:pPr>
              <a:r>
                <a:rPr lang="en-US" sz="1000">
                  <a:solidFill>
                    <a:schemeClr val="tx1">
                      <a:lumMod val="65000"/>
                      <a:lumOff val="35000"/>
                    </a:schemeClr>
                  </a:solidFill>
                  <a:latin typeface="+mn-lt"/>
                </a:rPr>
                <a:t>Overpass API,  GoogleMapsAPI</a:t>
              </a:r>
            </a:p>
          </p:txBody>
        </p:sp>
      </p:grpSp>
      <p:sp>
        <p:nvSpPr>
          <p:cNvPr id="2108" name="Oval 2107">
            <a:extLst>
              <a:ext uri="{FF2B5EF4-FFF2-40B4-BE49-F238E27FC236}">
                <a16:creationId xmlns:a16="http://schemas.microsoft.com/office/drawing/2014/main" id="{5E6B32C7-DF6B-B6C9-FFE5-4007D32C287D}"/>
              </a:ext>
            </a:extLst>
          </p:cNvPr>
          <p:cNvSpPr>
            <a:spLocks noChangeAspect="1"/>
          </p:cNvSpPr>
          <p:nvPr/>
        </p:nvSpPr>
        <p:spPr>
          <a:xfrm>
            <a:off x="6773116" y="216314"/>
            <a:ext cx="469021" cy="45559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09" name="Graphic 2108" descr="Clock outline">
            <a:extLst>
              <a:ext uri="{FF2B5EF4-FFF2-40B4-BE49-F238E27FC236}">
                <a16:creationId xmlns:a16="http://schemas.microsoft.com/office/drawing/2014/main" id="{9A3DC88A-EDCB-33C7-6853-75F3B82EA71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15263" y="252635"/>
            <a:ext cx="384725" cy="384725"/>
          </a:xfrm>
          <a:prstGeom prst="rect">
            <a:avLst/>
          </a:prstGeom>
        </p:spPr>
      </p:pic>
      <p:cxnSp>
        <p:nvCxnSpPr>
          <p:cNvPr id="2130" name="Straight Connector 2129">
            <a:extLst>
              <a:ext uri="{FF2B5EF4-FFF2-40B4-BE49-F238E27FC236}">
                <a16:creationId xmlns:a16="http://schemas.microsoft.com/office/drawing/2014/main" id="{4AB478E2-F880-A65A-4A58-7D01BCB6099B}"/>
              </a:ext>
            </a:extLst>
          </p:cNvPr>
          <p:cNvCxnSpPr>
            <a:cxnSpLocks/>
          </p:cNvCxnSpPr>
          <p:nvPr/>
        </p:nvCxnSpPr>
        <p:spPr>
          <a:xfrm>
            <a:off x="273441" y="788165"/>
            <a:ext cx="8597118" cy="0"/>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nvGrpSpPr>
          <p:cNvPr id="2131" name="Group 93">
            <a:extLst>
              <a:ext uri="{FF2B5EF4-FFF2-40B4-BE49-F238E27FC236}">
                <a16:creationId xmlns:a16="http://schemas.microsoft.com/office/drawing/2014/main" id="{C4C46128-6B46-BDEB-7C1E-FECA6241465B}"/>
              </a:ext>
            </a:extLst>
          </p:cNvPr>
          <p:cNvGrpSpPr/>
          <p:nvPr/>
        </p:nvGrpSpPr>
        <p:grpSpPr>
          <a:xfrm flipH="1">
            <a:off x="6340128" y="3839934"/>
            <a:ext cx="2519544" cy="595487"/>
            <a:chOff x="425669" y="2203667"/>
            <a:chExt cx="3973509" cy="811886"/>
          </a:xfrm>
        </p:grpSpPr>
        <p:sp>
          <p:nvSpPr>
            <p:cNvPr id="2132" name="Isosceles Triangle 2131">
              <a:extLst>
                <a:ext uri="{FF2B5EF4-FFF2-40B4-BE49-F238E27FC236}">
                  <a16:creationId xmlns:a16="http://schemas.microsoft.com/office/drawing/2014/main" id="{59336DE5-6994-DBFC-F18B-439F0EC971CB}"/>
                </a:ext>
              </a:extLst>
            </p:cNvPr>
            <p:cNvSpPr/>
            <p:nvPr/>
          </p:nvSpPr>
          <p:spPr>
            <a:xfrm rot="5400000">
              <a:off x="3986273" y="2453549"/>
              <a:ext cx="463912" cy="361899"/>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3" name="Rounded Rectangle 97">
              <a:extLst>
                <a:ext uri="{FF2B5EF4-FFF2-40B4-BE49-F238E27FC236}">
                  <a16:creationId xmlns:a16="http://schemas.microsoft.com/office/drawing/2014/main" id="{0FEB1ACF-24DE-EC99-0987-C45EB0529CC9}"/>
                </a:ext>
              </a:extLst>
            </p:cNvPr>
            <p:cNvSpPr/>
            <p:nvPr/>
          </p:nvSpPr>
          <p:spPr>
            <a:xfrm>
              <a:off x="425669" y="2203667"/>
              <a:ext cx="3725972" cy="76210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4" name="Rounded Rectangle 101">
              <a:extLst>
                <a:ext uri="{FF2B5EF4-FFF2-40B4-BE49-F238E27FC236}">
                  <a16:creationId xmlns:a16="http://schemas.microsoft.com/office/drawing/2014/main" id="{B1F6B8EB-1119-7D99-909D-FB0089FA1791}"/>
                </a:ext>
              </a:extLst>
            </p:cNvPr>
            <p:cNvSpPr/>
            <p:nvPr/>
          </p:nvSpPr>
          <p:spPr>
            <a:xfrm>
              <a:off x="425669" y="2253444"/>
              <a:ext cx="3725972" cy="762109"/>
            </a:xfrm>
            <a:prstGeom prst="roundRect">
              <a:avLst>
                <a:gd name="adj" fmla="val 1127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35" name="TextBox 2134">
            <a:extLst>
              <a:ext uri="{FF2B5EF4-FFF2-40B4-BE49-F238E27FC236}">
                <a16:creationId xmlns:a16="http://schemas.microsoft.com/office/drawing/2014/main" id="{DADCE097-006E-D7E2-35C2-8AED6CEDC1C6}"/>
              </a:ext>
            </a:extLst>
          </p:cNvPr>
          <p:cNvSpPr txBox="1"/>
          <p:nvPr/>
        </p:nvSpPr>
        <p:spPr>
          <a:xfrm>
            <a:off x="6742541" y="3948789"/>
            <a:ext cx="1527661" cy="369332"/>
          </a:xfrm>
          <a:prstGeom prst="rect">
            <a:avLst/>
          </a:prstGeom>
          <a:noFill/>
        </p:spPr>
        <p:txBody>
          <a:bodyPr wrap="none" lIns="0" tIns="0" rIns="0" bIns="0" rtlCol="0" anchor="ctr">
            <a:spAutoFit/>
          </a:bodyPr>
          <a:lstStyle/>
          <a:p>
            <a:pPr algn="ctr"/>
            <a:r>
              <a:rPr lang="en-US" sz="1200">
                <a:solidFill>
                  <a:schemeClr val="bg1"/>
                </a:solidFill>
                <a:latin typeface="Times New Roman" panose="02020603050405020304" pitchFamily="18" charset="0"/>
                <a:cs typeface="Times New Roman" panose="02020603050405020304" pitchFamily="18" charset="0"/>
              </a:rPr>
              <a:t>Duration from Highway </a:t>
            </a:r>
          </a:p>
          <a:p>
            <a:pPr algn="ctr"/>
            <a:r>
              <a:rPr lang="en-US" sz="1200">
                <a:solidFill>
                  <a:schemeClr val="bg1"/>
                </a:solidFill>
                <a:latin typeface="Times New Roman" panose="02020603050405020304" pitchFamily="18" charset="0"/>
                <a:cs typeface="Times New Roman" panose="02020603050405020304" pitchFamily="18" charset="0"/>
              </a:rPr>
              <a:t>Exit to reach the Store</a:t>
            </a:r>
          </a:p>
        </p:txBody>
      </p:sp>
      <p:sp>
        <p:nvSpPr>
          <p:cNvPr id="2136" name="Freeform 245">
            <a:extLst>
              <a:ext uri="{FF2B5EF4-FFF2-40B4-BE49-F238E27FC236}">
                <a16:creationId xmlns:a16="http://schemas.microsoft.com/office/drawing/2014/main" id="{BFD6BDDC-8E81-CDFE-FB52-6CF74761056C}"/>
              </a:ext>
            </a:extLst>
          </p:cNvPr>
          <p:cNvSpPr>
            <a:spLocks/>
          </p:cNvSpPr>
          <p:nvPr/>
        </p:nvSpPr>
        <p:spPr bwMode="auto">
          <a:xfrm>
            <a:off x="8453653" y="3999695"/>
            <a:ext cx="294190" cy="267521"/>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pic>
        <p:nvPicPr>
          <p:cNvPr id="2137" name="Picture 4" descr="How to Integrate or Work with Open Street Map (OSM) in an Android App  (Kotlin) | by Anil Kr Mourya | Medium">
            <a:extLst>
              <a:ext uri="{FF2B5EF4-FFF2-40B4-BE49-F238E27FC236}">
                <a16:creationId xmlns:a16="http://schemas.microsoft.com/office/drawing/2014/main" id="{08BFA719-7284-7173-3153-0EE2949AFDE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4020" y="1767909"/>
            <a:ext cx="1560686" cy="917337"/>
          </a:xfrm>
          <a:prstGeom prst="rect">
            <a:avLst/>
          </a:prstGeom>
          <a:noFill/>
          <a:extLst>
            <a:ext uri="{909E8E84-426E-40DD-AFC4-6F175D3DCCD1}">
              <a14:hiddenFill xmlns:a14="http://schemas.microsoft.com/office/drawing/2010/main">
                <a:solidFill>
                  <a:srgbClr val="FFFFFF"/>
                </a:solidFill>
              </a14:hiddenFill>
            </a:ext>
          </a:extLst>
        </p:spPr>
      </p:pic>
      <p:pic>
        <p:nvPicPr>
          <p:cNvPr id="2138" name="Picture 2" descr="Overpass API">
            <a:extLst>
              <a:ext uri="{FF2B5EF4-FFF2-40B4-BE49-F238E27FC236}">
                <a16:creationId xmlns:a16="http://schemas.microsoft.com/office/drawing/2014/main" id="{C63FCC7A-9B7B-40F2-98C0-1DEBDA5A100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6296" y="3817928"/>
            <a:ext cx="1316133" cy="594139"/>
          </a:xfrm>
          <a:prstGeom prst="rect">
            <a:avLst/>
          </a:prstGeom>
          <a:noFill/>
          <a:extLst>
            <a:ext uri="{909E8E84-426E-40DD-AFC4-6F175D3DCCD1}">
              <a14:hiddenFill xmlns:a14="http://schemas.microsoft.com/office/drawing/2010/main">
                <a:solidFill>
                  <a:srgbClr val="FFFFFF"/>
                </a:solidFill>
              </a14:hiddenFill>
            </a:ext>
          </a:extLst>
        </p:spPr>
      </p:pic>
      <p:pic>
        <p:nvPicPr>
          <p:cNvPr id="2139" name="Picture 2138" descr="Google Maps API - YelpCamp Tutorial - YouTube">
            <a:extLst>
              <a:ext uri="{FF2B5EF4-FFF2-40B4-BE49-F238E27FC236}">
                <a16:creationId xmlns:a16="http://schemas.microsoft.com/office/drawing/2014/main" id="{36C5ED95-1F04-2522-A090-19297C9009F7}"/>
              </a:ext>
            </a:extLst>
          </p:cNvPr>
          <p:cNvPicPr>
            <a:picLocks noChangeAspect="1"/>
          </p:cNvPicPr>
          <p:nvPr/>
        </p:nvPicPr>
        <p:blipFill rotWithShape="1">
          <a:blip r:embed="rId12"/>
          <a:srcRect l="14491" t="4380" r="20408" b="25547"/>
          <a:stretch/>
        </p:blipFill>
        <p:spPr>
          <a:xfrm>
            <a:off x="6917250" y="2797663"/>
            <a:ext cx="1352952" cy="834215"/>
          </a:xfrm>
          <a:prstGeom prst="rect">
            <a:avLst/>
          </a:prstGeom>
        </p:spPr>
      </p:pic>
      <p:pic>
        <p:nvPicPr>
          <p:cNvPr id="1026" name="Picture 2" descr="A logo of a python&#10;&#10;Description automatically generated">
            <a:extLst>
              <a:ext uri="{FF2B5EF4-FFF2-40B4-BE49-F238E27FC236}">
                <a16:creationId xmlns:a16="http://schemas.microsoft.com/office/drawing/2014/main" id="{A6D1A73F-1783-A734-022D-FFDD62462A9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86574" y="1058737"/>
            <a:ext cx="1142688" cy="64298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E2E9F66-10A9-D4CB-7ABB-C231545A1FA5}"/>
              </a:ext>
            </a:extLst>
          </p:cNvPr>
          <p:cNvSpPr txBox="1"/>
          <p:nvPr/>
        </p:nvSpPr>
        <p:spPr>
          <a:xfrm>
            <a:off x="8736429" y="77751"/>
            <a:ext cx="263214" cy="261610"/>
          </a:xfrm>
          <a:prstGeom prst="rect">
            <a:avLst/>
          </a:prstGeom>
          <a:noFill/>
        </p:spPr>
        <p:txBody>
          <a:bodyPr wrap="none" rtlCol="0">
            <a:spAutoFit/>
          </a:bodyPr>
          <a:lstStyle/>
          <a:p>
            <a:fld id="{1D03D236-619A-8544-8962-F3540FB24A9C}" type="slidenum">
              <a:rPr lang="en-US" sz="1100" smtClean="0">
                <a:solidFill>
                  <a:schemeClr val="tx1">
                    <a:lumMod val="50000"/>
                    <a:lumOff val="50000"/>
                  </a:schemeClr>
                </a:solidFill>
              </a:rPr>
              <a:t>10</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1285501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083"/>
                                        </p:tgtEl>
                                        <p:attrNameLst>
                                          <p:attrName>style.visibility</p:attrName>
                                        </p:attrNameLst>
                                      </p:cBhvr>
                                      <p:to>
                                        <p:strVal val="visible"/>
                                      </p:to>
                                    </p:set>
                                    <p:anim calcmode="lin" valueType="num">
                                      <p:cBhvr additive="base">
                                        <p:cTn id="7" dur="500" fill="hold"/>
                                        <p:tgtEl>
                                          <p:spTgt spid="2083"/>
                                        </p:tgtEl>
                                        <p:attrNameLst>
                                          <p:attrName>ppt_x</p:attrName>
                                        </p:attrNameLst>
                                      </p:cBhvr>
                                      <p:tavLst>
                                        <p:tav tm="0">
                                          <p:val>
                                            <p:strVal val="0-#ppt_w/2"/>
                                          </p:val>
                                        </p:tav>
                                        <p:tav tm="100000">
                                          <p:val>
                                            <p:strVal val="#ppt_x"/>
                                          </p:val>
                                        </p:tav>
                                      </p:tavLst>
                                    </p:anim>
                                    <p:anim calcmode="lin" valueType="num">
                                      <p:cBhvr additive="base">
                                        <p:cTn id="8" dur="500" fill="hold"/>
                                        <p:tgtEl>
                                          <p:spTgt spid="208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2087"/>
                                        </p:tgtEl>
                                        <p:attrNameLst>
                                          <p:attrName>style.visibility</p:attrName>
                                        </p:attrNameLst>
                                      </p:cBhvr>
                                      <p:to>
                                        <p:strVal val="visible"/>
                                      </p:to>
                                    </p:set>
                                    <p:anim calcmode="lin" valueType="num">
                                      <p:cBhvr additive="base">
                                        <p:cTn id="12" dur="500" fill="hold"/>
                                        <p:tgtEl>
                                          <p:spTgt spid="2087"/>
                                        </p:tgtEl>
                                        <p:attrNameLst>
                                          <p:attrName>ppt_x</p:attrName>
                                        </p:attrNameLst>
                                      </p:cBhvr>
                                      <p:tavLst>
                                        <p:tav tm="0">
                                          <p:val>
                                            <p:strVal val="0-#ppt_w/2"/>
                                          </p:val>
                                        </p:tav>
                                        <p:tav tm="100000">
                                          <p:val>
                                            <p:strVal val="#ppt_x"/>
                                          </p:val>
                                        </p:tav>
                                      </p:tavLst>
                                    </p:anim>
                                    <p:anim calcmode="lin" valueType="num">
                                      <p:cBhvr additive="base">
                                        <p:cTn id="13" dur="500" fill="hold"/>
                                        <p:tgtEl>
                                          <p:spTgt spid="208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2122"/>
                                        </p:tgtEl>
                                        <p:attrNameLst>
                                          <p:attrName>style.visibility</p:attrName>
                                        </p:attrNameLst>
                                      </p:cBhvr>
                                      <p:to>
                                        <p:strVal val="visible"/>
                                      </p:to>
                                    </p:set>
                                    <p:anim calcmode="lin" valueType="num">
                                      <p:cBhvr additive="base">
                                        <p:cTn id="17" dur="500" fill="hold"/>
                                        <p:tgtEl>
                                          <p:spTgt spid="2122"/>
                                        </p:tgtEl>
                                        <p:attrNameLst>
                                          <p:attrName>ppt_x</p:attrName>
                                        </p:attrNameLst>
                                      </p:cBhvr>
                                      <p:tavLst>
                                        <p:tav tm="0">
                                          <p:val>
                                            <p:strVal val="1+#ppt_w/2"/>
                                          </p:val>
                                        </p:tav>
                                        <p:tav tm="100000">
                                          <p:val>
                                            <p:strVal val="#ppt_x"/>
                                          </p:val>
                                        </p:tav>
                                      </p:tavLst>
                                    </p:anim>
                                    <p:anim calcmode="lin" valueType="num">
                                      <p:cBhvr additive="base">
                                        <p:cTn id="18" dur="500" fill="hold"/>
                                        <p:tgtEl>
                                          <p:spTgt spid="2122"/>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2131"/>
                                        </p:tgtEl>
                                        <p:attrNameLst>
                                          <p:attrName>style.visibility</p:attrName>
                                        </p:attrNameLst>
                                      </p:cBhvr>
                                      <p:to>
                                        <p:strVal val="visible"/>
                                      </p:to>
                                    </p:set>
                                    <p:anim calcmode="lin" valueType="num">
                                      <p:cBhvr additive="base">
                                        <p:cTn id="22" dur="500" fill="hold"/>
                                        <p:tgtEl>
                                          <p:spTgt spid="2131"/>
                                        </p:tgtEl>
                                        <p:attrNameLst>
                                          <p:attrName>ppt_x</p:attrName>
                                        </p:attrNameLst>
                                      </p:cBhvr>
                                      <p:tavLst>
                                        <p:tav tm="0">
                                          <p:val>
                                            <p:strVal val="1+#ppt_w/2"/>
                                          </p:val>
                                        </p:tav>
                                        <p:tav tm="100000">
                                          <p:val>
                                            <p:strVal val="#ppt_x"/>
                                          </p:val>
                                        </p:tav>
                                      </p:tavLst>
                                    </p:anim>
                                    <p:anim calcmode="lin" valueType="num">
                                      <p:cBhvr additive="base">
                                        <p:cTn id="23" dur="500" fill="hold"/>
                                        <p:tgtEl>
                                          <p:spTgt spid="21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pic>
        <p:nvPicPr>
          <p:cNvPr id="153" name="Picture 152">
            <a:extLst>
              <a:ext uri="{FF2B5EF4-FFF2-40B4-BE49-F238E27FC236}">
                <a16:creationId xmlns:a16="http://schemas.microsoft.com/office/drawing/2014/main" id="{ACE934D9-DD04-9CFB-B358-A3C2658EA289}"/>
              </a:ext>
            </a:extLst>
          </p:cNvPr>
          <p:cNvPicPr>
            <a:picLocks noChangeAspect="1"/>
          </p:cNvPicPr>
          <p:nvPr/>
        </p:nvPicPr>
        <p:blipFill>
          <a:blip r:embed="rId3"/>
          <a:stretch>
            <a:fillRect/>
          </a:stretch>
        </p:blipFill>
        <p:spPr>
          <a:xfrm>
            <a:off x="7087810" y="3214286"/>
            <a:ext cx="1532292" cy="1553686"/>
          </a:xfrm>
          <a:prstGeom prst="rect">
            <a:avLst/>
          </a:prstGeom>
        </p:spPr>
      </p:pic>
      <p:grpSp>
        <p:nvGrpSpPr>
          <p:cNvPr id="75" name="Group 130">
            <a:extLst>
              <a:ext uri="{FF2B5EF4-FFF2-40B4-BE49-F238E27FC236}">
                <a16:creationId xmlns:a16="http://schemas.microsoft.com/office/drawing/2014/main" id="{D41BB1B3-28B9-418F-3584-80C032E8C964}"/>
              </a:ext>
            </a:extLst>
          </p:cNvPr>
          <p:cNvGrpSpPr/>
          <p:nvPr/>
        </p:nvGrpSpPr>
        <p:grpSpPr>
          <a:xfrm>
            <a:off x="831819" y="196087"/>
            <a:ext cx="1542507" cy="500843"/>
            <a:chOff x="6978976" y="3914331"/>
            <a:chExt cx="1542507" cy="500843"/>
          </a:xfrm>
        </p:grpSpPr>
        <p:sp>
          <p:nvSpPr>
            <p:cNvPr id="76" name="TextBox 75">
              <a:extLst>
                <a:ext uri="{FF2B5EF4-FFF2-40B4-BE49-F238E27FC236}">
                  <a16:creationId xmlns:a16="http://schemas.microsoft.com/office/drawing/2014/main" id="{9B2FC0F5-6E1E-D109-85AA-43BF1532B543}"/>
                </a:ext>
              </a:extLst>
            </p:cNvPr>
            <p:cNvSpPr txBox="1"/>
            <p:nvPr/>
          </p:nvSpPr>
          <p:spPr>
            <a:xfrm>
              <a:off x="6978977" y="3914331"/>
              <a:ext cx="1542506" cy="184666"/>
            </a:xfrm>
            <a:prstGeom prst="rect">
              <a:avLst/>
            </a:prstGeom>
            <a:noFill/>
          </p:spPr>
          <p:txBody>
            <a:bodyPr wrap="square" lIns="0" tIns="0" rIns="0" bIns="0" rtlCol="0" anchor="t">
              <a:spAutoFit/>
            </a:bodyPr>
            <a:lstStyle/>
            <a:p>
              <a:r>
                <a:rPr lang="en-US" sz="1200" b="1">
                  <a:solidFill>
                    <a:schemeClr val="tx1">
                      <a:lumMod val="75000"/>
                      <a:lumOff val="25000"/>
                    </a:schemeClr>
                  </a:solidFill>
                  <a:latin typeface="Fira Sans Extra Condensed" panose="020B0503050000020004" pitchFamily="34" charset="0"/>
                </a:rPr>
                <a:t>Nearby Places</a:t>
              </a:r>
            </a:p>
          </p:txBody>
        </p:sp>
        <p:sp>
          <p:nvSpPr>
            <p:cNvPr id="77" name="TextBox 76">
              <a:extLst>
                <a:ext uri="{FF2B5EF4-FFF2-40B4-BE49-F238E27FC236}">
                  <a16:creationId xmlns:a16="http://schemas.microsoft.com/office/drawing/2014/main" id="{62D6B6CF-D30F-51AC-A8BF-89D232C46E16}"/>
                </a:ext>
              </a:extLst>
            </p:cNvPr>
            <p:cNvSpPr txBox="1"/>
            <p:nvPr/>
          </p:nvSpPr>
          <p:spPr>
            <a:xfrm>
              <a:off x="6978976" y="4107397"/>
              <a:ext cx="1542507" cy="307777"/>
            </a:xfrm>
            <a:prstGeom prst="rect">
              <a:avLst/>
            </a:prstGeom>
            <a:noFill/>
          </p:spPr>
          <p:txBody>
            <a:bodyPr wrap="square" lIns="0" tIns="0" rIns="0" bIns="0" rtlCol="0" anchor="t">
              <a:spAutoFit/>
            </a:bodyPr>
            <a:lstStyle/>
            <a:p>
              <a:pPr lvl="0" defTabSz="914400">
                <a:spcBef>
                  <a:spcPct val="20000"/>
                </a:spcBef>
                <a:defRPr/>
              </a:pPr>
              <a:r>
                <a:rPr lang="en-US" sz="1000">
                  <a:solidFill>
                    <a:schemeClr val="tx1">
                      <a:lumMod val="65000"/>
                      <a:lumOff val="35000"/>
                    </a:schemeClr>
                  </a:solidFill>
                  <a:latin typeface="+mn-lt"/>
                </a:rPr>
                <a:t>OpenStreetMap, Overpass API</a:t>
              </a:r>
            </a:p>
          </p:txBody>
        </p:sp>
      </p:grpSp>
      <p:sp>
        <p:nvSpPr>
          <p:cNvPr id="82" name="Oval 81">
            <a:extLst>
              <a:ext uri="{FF2B5EF4-FFF2-40B4-BE49-F238E27FC236}">
                <a16:creationId xmlns:a16="http://schemas.microsoft.com/office/drawing/2014/main" id="{6FCFC627-C6BC-53AF-E9CE-F8473C4794B6}"/>
              </a:ext>
            </a:extLst>
          </p:cNvPr>
          <p:cNvSpPr>
            <a:spLocks noChangeAspect="1"/>
          </p:cNvSpPr>
          <p:nvPr/>
        </p:nvSpPr>
        <p:spPr>
          <a:xfrm>
            <a:off x="284327" y="220586"/>
            <a:ext cx="469021" cy="4555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ira Sans Extra Condensed" panose="020B0503050000020004" pitchFamily="34" charset="0"/>
            </a:endParaRPr>
          </a:p>
        </p:txBody>
      </p:sp>
      <p:pic>
        <p:nvPicPr>
          <p:cNvPr id="83" name="Graphic 82" descr="Burger and drink with solid fill">
            <a:extLst>
              <a:ext uri="{FF2B5EF4-FFF2-40B4-BE49-F238E27FC236}">
                <a16:creationId xmlns:a16="http://schemas.microsoft.com/office/drawing/2014/main" id="{D97DA0A0-FF48-FBC3-6C38-A644C84D8A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4327" y="206278"/>
            <a:ext cx="448339" cy="448339"/>
          </a:xfrm>
          <a:prstGeom prst="rect">
            <a:avLst/>
          </a:prstGeom>
        </p:spPr>
      </p:pic>
      <p:grpSp>
        <p:nvGrpSpPr>
          <p:cNvPr id="7" name="Google Shape;738;p27">
            <a:extLst>
              <a:ext uri="{FF2B5EF4-FFF2-40B4-BE49-F238E27FC236}">
                <a16:creationId xmlns:a16="http://schemas.microsoft.com/office/drawing/2014/main" id="{52355151-C707-D629-0637-FD8C96C1CD60}"/>
              </a:ext>
            </a:extLst>
          </p:cNvPr>
          <p:cNvGrpSpPr/>
          <p:nvPr/>
        </p:nvGrpSpPr>
        <p:grpSpPr>
          <a:xfrm>
            <a:off x="2386695" y="2082620"/>
            <a:ext cx="4380757" cy="2356669"/>
            <a:chOff x="3148852" y="2594521"/>
            <a:chExt cx="2845284" cy="1553991"/>
          </a:xfrm>
        </p:grpSpPr>
        <p:sp>
          <p:nvSpPr>
            <p:cNvPr id="8" name="Google Shape;739;p27">
              <a:extLst>
                <a:ext uri="{FF2B5EF4-FFF2-40B4-BE49-F238E27FC236}">
                  <a16:creationId xmlns:a16="http://schemas.microsoft.com/office/drawing/2014/main" id="{E7E2FE5E-E599-CB94-2254-E5D5094E16E9}"/>
                </a:ext>
              </a:extLst>
            </p:cNvPr>
            <p:cNvSpPr/>
            <p:nvPr/>
          </p:nvSpPr>
          <p:spPr>
            <a:xfrm>
              <a:off x="3276582" y="3340846"/>
              <a:ext cx="2589824" cy="807666"/>
            </a:xfrm>
            <a:custGeom>
              <a:avLst/>
              <a:gdLst/>
              <a:ahLst/>
              <a:cxnLst/>
              <a:rect l="l" t="t" r="r" b="b"/>
              <a:pathLst>
                <a:path w="96979" h="30244" extrusionOk="0">
                  <a:moveTo>
                    <a:pt x="20" y="1"/>
                  </a:moveTo>
                  <a:cubicBezTo>
                    <a:pt x="0" y="202"/>
                    <a:pt x="20" y="403"/>
                    <a:pt x="20" y="624"/>
                  </a:cubicBezTo>
                  <a:lnTo>
                    <a:pt x="20" y="1"/>
                  </a:lnTo>
                  <a:close/>
                  <a:moveTo>
                    <a:pt x="96979" y="242"/>
                  </a:moveTo>
                  <a:lnTo>
                    <a:pt x="96938" y="322"/>
                  </a:lnTo>
                  <a:lnTo>
                    <a:pt x="96938" y="1488"/>
                  </a:lnTo>
                  <a:cubicBezTo>
                    <a:pt x="96958" y="1387"/>
                    <a:pt x="96938" y="1307"/>
                    <a:pt x="96958" y="1187"/>
                  </a:cubicBezTo>
                  <a:cubicBezTo>
                    <a:pt x="96979" y="1066"/>
                    <a:pt x="96979" y="925"/>
                    <a:pt x="96979" y="805"/>
                  </a:cubicBezTo>
                  <a:lnTo>
                    <a:pt x="96979" y="242"/>
                  </a:lnTo>
                  <a:close/>
                  <a:moveTo>
                    <a:pt x="20" y="785"/>
                  </a:moveTo>
                  <a:lnTo>
                    <a:pt x="20" y="2030"/>
                  </a:lnTo>
                  <a:lnTo>
                    <a:pt x="20" y="2071"/>
                  </a:lnTo>
                  <a:cubicBezTo>
                    <a:pt x="20" y="2272"/>
                    <a:pt x="20" y="2473"/>
                    <a:pt x="20" y="2653"/>
                  </a:cubicBezTo>
                  <a:lnTo>
                    <a:pt x="20" y="2834"/>
                  </a:lnTo>
                  <a:cubicBezTo>
                    <a:pt x="20" y="2975"/>
                    <a:pt x="41" y="3136"/>
                    <a:pt x="61" y="3296"/>
                  </a:cubicBezTo>
                  <a:cubicBezTo>
                    <a:pt x="61" y="3357"/>
                    <a:pt x="61" y="3417"/>
                    <a:pt x="61" y="3477"/>
                  </a:cubicBezTo>
                  <a:cubicBezTo>
                    <a:pt x="81" y="3638"/>
                    <a:pt x="101" y="3819"/>
                    <a:pt x="121" y="3980"/>
                  </a:cubicBezTo>
                  <a:cubicBezTo>
                    <a:pt x="121" y="4020"/>
                    <a:pt x="121" y="4060"/>
                    <a:pt x="141" y="4100"/>
                  </a:cubicBezTo>
                  <a:cubicBezTo>
                    <a:pt x="161" y="4301"/>
                    <a:pt x="181" y="4502"/>
                    <a:pt x="221" y="4703"/>
                  </a:cubicBezTo>
                  <a:lnTo>
                    <a:pt x="221" y="4743"/>
                  </a:lnTo>
                  <a:cubicBezTo>
                    <a:pt x="221" y="4783"/>
                    <a:pt x="221" y="4824"/>
                    <a:pt x="241" y="4864"/>
                  </a:cubicBezTo>
                  <a:cubicBezTo>
                    <a:pt x="262" y="5025"/>
                    <a:pt x="302" y="5165"/>
                    <a:pt x="322" y="5326"/>
                  </a:cubicBezTo>
                  <a:lnTo>
                    <a:pt x="362" y="5527"/>
                  </a:lnTo>
                  <a:cubicBezTo>
                    <a:pt x="402" y="5688"/>
                    <a:pt x="422" y="5849"/>
                    <a:pt x="463" y="5989"/>
                  </a:cubicBezTo>
                  <a:cubicBezTo>
                    <a:pt x="463" y="6029"/>
                    <a:pt x="483" y="6070"/>
                    <a:pt x="503" y="6110"/>
                  </a:cubicBezTo>
                  <a:lnTo>
                    <a:pt x="503" y="6130"/>
                  </a:lnTo>
                  <a:cubicBezTo>
                    <a:pt x="543" y="6331"/>
                    <a:pt x="603" y="6532"/>
                    <a:pt x="663" y="6733"/>
                  </a:cubicBezTo>
                  <a:cubicBezTo>
                    <a:pt x="663" y="6753"/>
                    <a:pt x="663" y="6753"/>
                    <a:pt x="663" y="6773"/>
                  </a:cubicBezTo>
                  <a:cubicBezTo>
                    <a:pt x="663" y="6813"/>
                    <a:pt x="684" y="6853"/>
                    <a:pt x="684" y="6893"/>
                  </a:cubicBezTo>
                  <a:cubicBezTo>
                    <a:pt x="744" y="7034"/>
                    <a:pt x="784" y="7195"/>
                    <a:pt x="844" y="7356"/>
                  </a:cubicBezTo>
                  <a:cubicBezTo>
                    <a:pt x="864" y="7416"/>
                    <a:pt x="885" y="7476"/>
                    <a:pt x="905" y="7536"/>
                  </a:cubicBezTo>
                  <a:cubicBezTo>
                    <a:pt x="945" y="7697"/>
                    <a:pt x="1005" y="7858"/>
                    <a:pt x="1065" y="7999"/>
                  </a:cubicBezTo>
                  <a:cubicBezTo>
                    <a:pt x="1085" y="8039"/>
                    <a:pt x="1085" y="8079"/>
                    <a:pt x="1106" y="8119"/>
                  </a:cubicBezTo>
                  <a:lnTo>
                    <a:pt x="1126" y="8159"/>
                  </a:lnTo>
                  <a:cubicBezTo>
                    <a:pt x="1186" y="8340"/>
                    <a:pt x="1266" y="8541"/>
                    <a:pt x="1347" y="8742"/>
                  </a:cubicBezTo>
                  <a:cubicBezTo>
                    <a:pt x="1367" y="8782"/>
                    <a:pt x="1387" y="8843"/>
                    <a:pt x="1407" y="8883"/>
                  </a:cubicBezTo>
                  <a:cubicBezTo>
                    <a:pt x="1487" y="9044"/>
                    <a:pt x="1548" y="9184"/>
                    <a:pt x="1628" y="9345"/>
                  </a:cubicBezTo>
                  <a:cubicBezTo>
                    <a:pt x="1648" y="9405"/>
                    <a:pt x="1668" y="9486"/>
                    <a:pt x="1708" y="9546"/>
                  </a:cubicBezTo>
                  <a:cubicBezTo>
                    <a:pt x="1769" y="9687"/>
                    <a:pt x="1849" y="9847"/>
                    <a:pt x="1929" y="9988"/>
                  </a:cubicBezTo>
                  <a:lnTo>
                    <a:pt x="2010" y="10149"/>
                  </a:lnTo>
                  <a:lnTo>
                    <a:pt x="2030" y="10209"/>
                  </a:lnTo>
                  <a:cubicBezTo>
                    <a:pt x="2130" y="10390"/>
                    <a:pt x="2231" y="10571"/>
                    <a:pt x="2331" y="10752"/>
                  </a:cubicBezTo>
                  <a:lnTo>
                    <a:pt x="2372" y="10812"/>
                  </a:lnTo>
                  <a:cubicBezTo>
                    <a:pt x="2452" y="10993"/>
                    <a:pt x="2572" y="11174"/>
                    <a:pt x="2673" y="11334"/>
                  </a:cubicBezTo>
                  <a:lnTo>
                    <a:pt x="2794" y="11535"/>
                  </a:lnTo>
                  <a:cubicBezTo>
                    <a:pt x="2874" y="11676"/>
                    <a:pt x="2954" y="11797"/>
                    <a:pt x="3035" y="11937"/>
                  </a:cubicBezTo>
                  <a:lnTo>
                    <a:pt x="3095" y="12038"/>
                  </a:lnTo>
                  <a:lnTo>
                    <a:pt x="3175" y="12158"/>
                  </a:lnTo>
                  <a:lnTo>
                    <a:pt x="3276" y="12299"/>
                  </a:lnTo>
                  <a:cubicBezTo>
                    <a:pt x="3336" y="12399"/>
                    <a:pt x="3416" y="12500"/>
                    <a:pt x="3477" y="12600"/>
                  </a:cubicBezTo>
                  <a:cubicBezTo>
                    <a:pt x="3497" y="12641"/>
                    <a:pt x="3537" y="12681"/>
                    <a:pt x="3557" y="12721"/>
                  </a:cubicBezTo>
                  <a:lnTo>
                    <a:pt x="3597" y="12761"/>
                  </a:lnTo>
                  <a:cubicBezTo>
                    <a:pt x="3658" y="12862"/>
                    <a:pt x="3738" y="12962"/>
                    <a:pt x="3798" y="13063"/>
                  </a:cubicBezTo>
                  <a:cubicBezTo>
                    <a:pt x="3879" y="13163"/>
                    <a:pt x="3939" y="13243"/>
                    <a:pt x="3999" y="13324"/>
                  </a:cubicBezTo>
                  <a:lnTo>
                    <a:pt x="4019" y="13364"/>
                  </a:lnTo>
                  <a:cubicBezTo>
                    <a:pt x="4100" y="13464"/>
                    <a:pt x="4200" y="13585"/>
                    <a:pt x="4281" y="13686"/>
                  </a:cubicBezTo>
                  <a:cubicBezTo>
                    <a:pt x="4361" y="13786"/>
                    <a:pt x="4441" y="13886"/>
                    <a:pt x="4522" y="13987"/>
                  </a:cubicBezTo>
                  <a:cubicBezTo>
                    <a:pt x="4602" y="14087"/>
                    <a:pt x="4682" y="14208"/>
                    <a:pt x="4783" y="14308"/>
                  </a:cubicBezTo>
                  <a:cubicBezTo>
                    <a:pt x="4863" y="14429"/>
                    <a:pt x="4924" y="14489"/>
                    <a:pt x="5004" y="14590"/>
                  </a:cubicBezTo>
                  <a:lnTo>
                    <a:pt x="5024" y="14610"/>
                  </a:lnTo>
                  <a:cubicBezTo>
                    <a:pt x="5125" y="14730"/>
                    <a:pt x="5225" y="14831"/>
                    <a:pt x="5305" y="14931"/>
                  </a:cubicBezTo>
                  <a:cubicBezTo>
                    <a:pt x="5406" y="15032"/>
                    <a:pt x="5486" y="15132"/>
                    <a:pt x="5567" y="15233"/>
                  </a:cubicBezTo>
                  <a:cubicBezTo>
                    <a:pt x="5647" y="15333"/>
                    <a:pt x="5768" y="15434"/>
                    <a:pt x="5868" y="15554"/>
                  </a:cubicBezTo>
                  <a:lnTo>
                    <a:pt x="6129" y="15836"/>
                  </a:lnTo>
                  <a:lnTo>
                    <a:pt x="6451" y="16157"/>
                  </a:lnTo>
                  <a:lnTo>
                    <a:pt x="6732" y="16439"/>
                  </a:lnTo>
                  <a:lnTo>
                    <a:pt x="7054" y="16760"/>
                  </a:lnTo>
                  <a:lnTo>
                    <a:pt x="7355" y="17041"/>
                  </a:lnTo>
                  <a:lnTo>
                    <a:pt x="7717" y="17343"/>
                  </a:lnTo>
                  <a:cubicBezTo>
                    <a:pt x="7817" y="17443"/>
                    <a:pt x="7918" y="17544"/>
                    <a:pt x="8018" y="17624"/>
                  </a:cubicBezTo>
                  <a:cubicBezTo>
                    <a:pt x="8119" y="17725"/>
                    <a:pt x="8279" y="17845"/>
                    <a:pt x="8380" y="17946"/>
                  </a:cubicBezTo>
                  <a:lnTo>
                    <a:pt x="8701" y="18207"/>
                  </a:lnTo>
                  <a:lnTo>
                    <a:pt x="9083" y="18528"/>
                  </a:lnTo>
                  <a:lnTo>
                    <a:pt x="9405" y="18790"/>
                  </a:lnTo>
                  <a:lnTo>
                    <a:pt x="9827" y="19091"/>
                  </a:lnTo>
                  <a:cubicBezTo>
                    <a:pt x="9927" y="19192"/>
                    <a:pt x="10048" y="19272"/>
                    <a:pt x="10148" y="19352"/>
                  </a:cubicBezTo>
                  <a:cubicBezTo>
                    <a:pt x="10269" y="19433"/>
                    <a:pt x="10450" y="19553"/>
                    <a:pt x="10590" y="19674"/>
                  </a:cubicBezTo>
                  <a:lnTo>
                    <a:pt x="10912" y="19915"/>
                  </a:lnTo>
                  <a:lnTo>
                    <a:pt x="11374" y="20236"/>
                  </a:lnTo>
                  <a:cubicBezTo>
                    <a:pt x="11495" y="20317"/>
                    <a:pt x="11595" y="20397"/>
                    <a:pt x="11716" y="20458"/>
                  </a:cubicBezTo>
                  <a:lnTo>
                    <a:pt x="12218" y="20799"/>
                  </a:lnTo>
                  <a:lnTo>
                    <a:pt x="12540" y="21000"/>
                  </a:lnTo>
                  <a:cubicBezTo>
                    <a:pt x="12720" y="21121"/>
                    <a:pt x="12901" y="21221"/>
                    <a:pt x="13082" y="21342"/>
                  </a:cubicBezTo>
                  <a:lnTo>
                    <a:pt x="13384" y="21543"/>
                  </a:lnTo>
                  <a:cubicBezTo>
                    <a:pt x="13665" y="21703"/>
                    <a:pt x="13966" y="21884"/>
                    <a:pt x="14268" y="22065"/>
                  </a:cubicBezTo>
                  <a:cubicBezTo>
                    <a:pt x="14569" y="22226"/>
                    <a:pt x="14810" y="22367"/>
                    <a:pt x="15092" y="22527"/>
                  </a:cubicBezTo>
                  <a:lnTo>
                    <a:pt x="15132" y="22547"/>
                  </a:lnTo>
                  <a:lnTo>
                    <a:pt x="15413" y="22708"/>
                  </a:lnTo>
                  <a:lnTo>
                    <a:pt x="15916" y="22969"/>
                  </a:lnTo>
                  <a:lnTo>
                    <a:pt x="15996" y="23010"/>
                  </a:lnTo>
                  <a:lnTo>
                    <a:pt x="16358" y="23190"/>
                  </a:lnTo>
                  <a:lnTo>
                    <a:pt x="16900" y="23472"/>
                  </a:lnTo>
                  <a:lnTo>
                    <a:pt x="17282" y="23653"/>
                  </a:lnTo>
                  <a:lnTo>
                    <a:pt x="17804" y="23914"/>
                  </a:lnTo>
                  <a:lnTo>
                    <a:pt x="18206" y="24095"/>
                  </a:lnTo>
                  <a:lnTo>
                    <a:pt x="18729" y="24336"/>
                  </a:lnTo>
                  <a:lnTo>
                    <a:pt x="19131" y="24517"/>
                  </a:lnTo>
                  <a:cubicBezTo>
                    <a:pt x="19312" y="24597"/>
                    <a:pt x="19492" y="24677"/>
                    <a:pt x="19673" y="24758"/>
                  </a:cubicBezTo>
                  <a:lnTo>
                    <a:pt x="20095" y="24939"/>
                  </a:lnTo>
                  <a:lnTo>
                    <a:pt x="20638" y="25160"/>
                  </a:lnTo>
                  <a:lnTo>
                    <a:pt x="21040" y="25320"/>
                  </a:lnTo>
                  <a:lnTo>
                    <a:pt x="21241" y="25401"/>
                  </a:lnTo>
                  <a:lnTo>
                    <a:pt x="21442" y="25481"/>
                  </a:lnTo>
                  <a:cubicBezTo>
                    <a:pt x="21783" y="25622"/>
                    <a:pt x="22125" y="25742"/>
                    <a:pt x="22466" y="25863"/>
                  </a:cubicBezTo>
                  <a:lnTo>
                    <a:pt x="22768" y="25984"/>
                  </a:lnTo>
                  <a:cubicBezTo>
                    <a:pt x="23190" y="26124"/>
                    <a:pt x="23612" y="26285"/>
                    <a:pt x="24054" y="26426"/>
                  </a:cubicBezTo>
                  <a:lnTo>
                    <a:pt x="24335" y="26526"/>
                  </a:lnTo>
                  <a:cubicBezTo>
                    <a:pt x="24677" y="26647"/>
                    <a:pt x="25039" y="26767"/>
                    <a:pt x="25400" y="26868"/>
                  </a:cubicBezTo>
                  <a:lnTo>
                    <a:pt x="25762" y="26988"/>
                  </a:lnTo>
                  <a:cubicBezTo>
                    <a:pt x="26204" y="27129"/>
                    <a:pt x="26646" y="27250"/>
                    <a:pt x="27108" y="27390"/>
                  </a:cubicBezTo>
                  <a:lnTo>
                    <a:pt x="27269" y="27430"/>
                  </a:lnTo>
                  <a:cubicBezTo>
                    <a:pt x="27591" y="27511"/>
                    <a:pt x="27932" y="27611"/>
                    <a:pt x="28274" y="27692"/>
                  </a:cubicBezTo>
                  <a:lnTo>
                    <a:pt x="28676" y="27812"/>
                  </a:lnTo>
                  <a:lnTo>
                    <a:pt x="29439" y="28013"/>
                  </a:lnTo>
                  <a:lnTo>
                    <a:pt x="29902" y="28114"/>
                  </a:lnTo>
                  <a:cubicBezTo>
                    <a:pt x="30163" y="28174"/>
                    <a:pt x="30404" y="28234"/>
                    <a:pt x="30645" y="28295"/>
                  </a:cubicBezTo>
                  <a:lnTo>
                    <a:pt x="31127" y="28395"/>
                  </a:lnTo>
                  <a:lnTo>
                    <a:pt x="31871" y="28556"/>
                  </a:lnTo>
                  <a:lnTo>
                    <a:pt x="32172" y="28616"/>
                  </a:lnTo>
                  <a:lnTo>
                    <a:pt x="32353" y="28656"/>
                  </a:lnTo>
                  <a:lnTo>
                    <a:pt x="32996" y="28797"/>
                  </a:lnTo>
                  <a:lnTo>
                    <a:pt x="33499" y="28877"/>
                  </a:lnTo>
                  <a:lnTo>
                    <a:pt x="34182" y="29018"/>
                  </a:lnTo>
                  <a:lnTo>
                    <a:pt x="34684" y="29098"/>
                  </a:lnTo>
                  <a:lnTo>
                    <a:pt x="35388" y="29219"/>
                  </a:lnTo>
                  <a:lnTo>
                    <a:pt x="35850" y="29279"/>
                  </a:lnTo>
                  <a:lnTo>
                    <a:pt x="36674" y="29420"/>
                  </a:lnTo>
                  <a:lnTo>
                    <a:pt x="36995" y="29460"/>
                  </a:lnTo>
                  <a:lnTo>
                    <a:pt x="37015" y="29460"/>
                  </a:lnTo>
                  <a:cubicBezTo>
                    <a:pt x="37297" y="29500"/>
                    <a:pt x="37558" y="29540"/>
                    <a:pt x="37839" y="29581"/>
                  </a:cubicBezTo>
                  <a:lnTo>
                    <a:pt x="38181" y="29621"/>
                  </a:lnTo>
                  <a:cubicBezTo>
                    <a:pt x="38563" y="29661"/>
                    <a:pt x="38964" y="29721"/>
                    <a:pt x="39346" y="29761"/>
                  </a:cubicBezTo>
                  <a:lnTo>
                    <a:pt x="39587" y="29782"/>
                  </a:lnTo>
                  <a:cubicBezTo>
                    <a:pt x="39909" y="29822"/>
                    <a:pt x="40210" y="29842"/>
                    <a:pt x="40532" y="29882"/>
                  </a:cubicBezTo>
                  <a:lnTo>
                    <a:pt x="40954" y="29922"/>
                  </a:lnTo>
                  <a:cubicBezTo>
                    <a:pt x="41195" y="29942"/>
                    <a:pt x="41456" y="29962"/>
                    <a:pt x="41697" y="29982"/>
                  </a:cubicBezTo>
                  <a:lnTo>
                    <a:pt x="41738" y="29982"/>
                  </a:lnTo>
                  <a:lnTo>
                    <a:pt x="42180" y="30023"/>
                  </a:lnTo>
                  <a:lnTo>
                    <a:pt x="42883" y="30063"/>
                  </a:lnTo>
                  <a:lnTo>
                    <a:pt x="43385" y="30103"/>
                  </a:lnTo>
                  <a:lnTo>
                    <a:pt x="44048" y="30143"/>
                  </a:lnTo>
                  <a:lnTo>
                    <a:pt x="44571" y="30163"/>
                  </a:lnTo>
                  <a:cubicBezTo>
                    <a:pt x="44792" y="30163"/>
                    <a:pt x="45013" y="30183"/>
                    <a:pt x="45234" y="30204"/>
                  </a:cubicBezTo>
                  <a:lnTo>
                    <a:pt x="45777" y="30224"/>
                  </a:lnTo>
                  <a:lnTo>
                    <a:pt x="46420" y="30244"/>
                  </a:lnTo>
                  <a:lnTo>
                    <a:pt x="50599" y="30244"/>
                  </a:lnTo>
                  <a:lnTo>
                    <a:pt x="51263" y="30224"/>
                  </a:lnTo>
                  <a:lnTo>
                    <a:pt x="51765" y="30224"/>
                  </a:lnTo>
                  <a:lnTo>
                    <a:pt x="52589" y="30204"/>
                  </a:lnTo>
                  <a:lnTo>
                    <a:pt x="53071" y="30163"/>
                  </a:lnTo>
                  <a:lnTo>
                    <a:pt x="53915" y="30123"/>
                  </a:lnTo>
                  <a:lnTo>
                    <a:pt x="54337" y="30103"/>
                  </a:lnTo>
                  <a:cubicBezTo>
                    <a:pt x="54699" y="30063"/>
                    <a:pt x="55081" y="30043"/>
                    <a:pt x="55442" y="30023"/>
                  </a:cubicBezTo>
                  <a:lnTo>
                    <a:pt x="55603" y="30003"/>
                  </a:lnTo>
                  <a:cubicBezTo>
                    <a:pt x="56025" y="29962"/>
                    <a:pt x="56427" y="29922"/>
                    <a:pt x="56849" y="29882"/>
                  </a:cubicBezTo>
                  <a:lnTo>
                    <a:pt x="56929" y="29882"/>
                  </a:lnTo>
                  <a:lnTo>
                    <a:pt x="57130" y="29862"/>
                  </a:lnTo>
                  <a:cubicBezTo>
                    <a:pt x="57512" y="29822"/>
                    <a:pt x="57894" y="29782"/>
                    <a:pt x="58276" y="29741"/>
                  </a:cubicBezTo>
                  <a:lnTo>
                    <a:pt x="58698" y="29681"/>
                  </a:lnTo>
                  <a:cubicBezTo>
                    <a:pt x="59079" y="29641"/>
                    <a:pt x="59441" y="29601"/>
                    <a:pt x="59843" y="29540"/>
                  </a:cubicBezTo>
                  <a:lnTo>
                    <a:pt x="60104" y="29500"/>
                  </a:lnTo>
                  <a:cubicBezTo>
                    <a:pt x="60566" y="29440"/>
                    <a:pt x="61029" y="29360"/>
                    <a:pt x="61491" y="29299"/>
                  </a:cubicBezTo>
                  <a:lnTo>
                    <a:pt x="61832" y="29239"/>
                  </a:lnTo>
                  <a:cubicBezTo>
                    <a:pt x="62174" y="29179"/>
                    <a:pt x="62536" y="29118"/>
                    <a:pt x="62897" y="29058"/>
                  </a:cubicBezTo>
                  <a:lnTo>
                    <a:pt x="63119" y="29018"/>
                  </a:lnTo>
                  <a:lnTo>
                    <a:pt x="63340" y="28978"/>
                  </a:lnTo>
                  <a:lnTo>
                    <a:pt x="63963" y="28857"/>
                  </a:lnTo>
                  <a:lnTo>
                    <a:pt x="64485" y="28757"/>
                  </a:lnTo>
                  <a:cubicBezTo>
                    <a:pt x="64706" y="28717"/>
                    <a:pt x="64907" y="28676"/>
                    <a:pt x="65128" y="28636"/>
                  </a:cubicBezTo>
                  <a:lnTo>
                    <a:pt x="65630" y="28516"/>
                  </a:lnTo>
                  <a:lnTo>
                    <a:pt x="66253" y="28375"/>
                  </a:lnTo>
                  <a:lnTo>
                    <a:pt x="66756" y="28274"/>
                  </a:lnTo>
                  <a:lnTo>
                    <a:pt x="67399" y="28114"/>
                  </a:lnTo>
                  <a:lnTo>
                    <a:pt x="67881" y="27993"/>
                  </a:lnTo>
                  <a:lnTo>
                    <a:pt x="68544" y="27832"/>
                  </a:lnTo>
                  <a:lnTo>
                    <a:pt x="69006" y="27712"/>
                  </a:lnTo>
                  <a:lnTo>
                    <a:pt x="69710" y="27511"/>
                  </a:lnTo>
                  <a:lnTo>
                    <a:pt x="70091" y="27410"/>
                  </a:lnTo>
                  <a:cubicBezTo>
                    <a:pt x="70453" y="27310"/>
                    <a:pt x="70795" y="27209"/>
                    <a:pt x="71136" y="27089"/>
                  </a:cubicBezTo>
                  <a:lnTo>
                    <a:pt x="71197" y="27089"/>
                  </a:lnTo>
                  <a:cubicBezTo>
                    <a:pt x="71558" y="26968"/>
                    <a:pt x="71920" y="26868"/>
                    <a:pt x="72262" y="26747"/>
                  </a:cubicBezTo>
                  <a:lnTo>
                    <a:pt x="72302" y="26747"/>
                  </a:lnTo>
                  <a:lnTo>
                    <a:pt x="72422" y="26687"/>
                  </a:lnTo>
                  <a:cubicBezTo>
                    <a:pt x="72804" y="26546"/>
                    <a:pt x="73186" y="26426"/>
                    <a:pt x="73548" y="26305"/>
                  </a:cubicBezTo>
                  <a:lnTo>
                    <a:pt x="73930" y="26185"/>
                  </a:lnTo>
                  <a:cubicBezTo>
                    <a:pt x="74251" y="26064"/>
                    <a:pt x="74573" y="25943"/>
                    <a:pt x="74894" y="25823"/>
                  </a:cubicBezTo>
                  <a:lnTo>
                    <a:pt x="75196" y="25702"/>
                  </a:lnTo>
                  <a:cubicBezTo>
                    <a:pt x="75618" y="25562"/>
                    <a:pt x="76019" y="25401"/>
                    <a:pt x="76421" y="25240"/>
                  </a:cubicBezTo>
                  <a:lnTo>
                    <a:pt x="76663" y="25120"/>
                  </a:lnTo>
                  <a:cubicBezTo>
                    <a:pt x="76984" y="24979"/>
                    <a:pt x="77306" y="24858"/>
                    <a:pt x="77627" y="24718"/>
                  </a:cubicBezTo>
                  <a:lnTo>
                    <a:pt x="77989" y="24557"/>
                  </a:lnTo>
                  <a:cubicBezTo>
                    <a:pt x="78330" y="24416"/>
                    <a:pt x="78652" y="24255"/>
                    <a:pt x="78994" y="24115"/>
                  </a:cubicBezTo>
                  <a:lnTo>
                    <a:pt x="79194" y="24014"/>
                  </a:lnTo>
                  <a:cubicBezTo>
                    <a:pt x="79576" y="23833"/>
                    <a:pt x="79958" y="23653"/>
                    <a:pt x="80340" y="23452"/>
                  </a:cubicBezTo>
                  <a:lnTo>
                    <a:pt x="80641" y="23311"/>
                  </a:lnTo>
                  <a:cubicBezTo>
                    <a:pt x="80923" y="23150"/>
                    <a:pt x="81204" y="23010"/>
                    <a:pt x="81505" y="22849"/>
                  </a:cubicBezTo>
                  <a:cubicBezTo>
                    <a:pt x="81606" y="22789"/>
                    <a:pt x="81706" y="22748"/>
                    <a:pt x="81827" y="22688"/>
                  </a:cubicBezTo>
                  <a:cubicBezTo>
                    <a:pt x="82189" y="22487"/>
                    <a:pt x="82550" y="22266"/>
                    <a:pt x="82912" y="22065"/>
                  </a:cubicBezTo>
                  <a:cubicBezTo>
                    <a:pt x="83113" y="21945"/>
                    <a:pt x="83314" y="21844"/>
                    <a:pt x="83495" y="21723"/>
                  </a:cubicBezTo>
                  <a:lnTo>
                    <a:pt x="83635" y="21643"/>
                  </a:lnTo>
                  <a:lnTo>
                    <a:pt x="84078" y="21362"/>
                  </a:lnTo>
                  <a:lnTo>
                    <a:pt x="84479" y="21121"/>
                  </a:lnTo>
                  <a:lnTo>
                    <a:pt x="84922" y="20839"/>
                  </a:lnTo>
                  <a:cubicBezTo>
                    <a:pt x="85042" y="20739"/>
                    <a:pt x="85163" y="20658"/>
                    <a:pt x="85303" y="20578"/>
                  </a:cubicBezTo>
                  <a:lnTo>
                    <a:pt x="85725" y="20297"/>
                  </a:lnTo>
                  <a:lnTo>
                    <a:pt x="86107" y="20036"/>
                  </a:lnTo>
                  <a:lnTo>
                    <a:pt x="86509" y="19754"/>
                  </a:lnTo>
                  <a:lnTo>
                    <a:pt x="86871" y="19473"/>
                  </a:lnTo>
                  <a:lnTo>
                    <a:pt x="87273" y="19192"/>
                  </a:lnTo>
                  <a:cubicBezTo>
                    <a:pt x="87393" y="19091"/>
                    <a:pt x="87494" y="19011"/>
                    <a:pt x="87614" y="18910"/>
                  </a:cubicBezTo>
                  <a:lnTo>
                    <a:pt x="87996" y="18609"/>
                  </a:lnTo>
                  <a:lnTo>
                    <a:pt x="88318" y="18348"/>
                  </a:lnTo>
                  <a:cubicBezTo>
                    <a:pt x="88458" y="18247"/>
                    <a:pt x="88579" y="18127"/>
                    <a:pt x="88699" y="18026"/>
                  </a:cubicBezTo>
                  <a:lnTo>
                    <a:pt x="89021" y="17765"/>
                  </a:lnTo>
                  <a:lnTo>
                    <a:pt x="89363" y="17443"/>
                  </a:lnTo>
                  <a:lnTo>
                    <a:pt x="89624" y="17202"/>
                  </a:lnTo>
                  <a:lnTo>
                    <a:pt x="89644" y="17182"/>
                  </a:lnTo>
                  <a:cubicBezTo>
                    <a:pt x="89905" y="16941"/>
                    <a:pt x="90146" y="16700"/>
                    <a:pt x="90387" y="16459"/>
                  </a:cubicBezTo>
                  <a:lnTo>
                    <a:pt x="90568" y="16298"/>
                  </a:lnTo>
                  <a:cubicBezTo>
                    <a:pt x="90749" y="16097"/>
                    <a:pt x="90930" y="15916"/>
                    <a:pt x="91111" y="15735"/>
                  </a:cubicBezTo>
                  <a:cubicBezTo>
                    <a:pt x="91171" y="15655"/>
                    <a:pt x="91251" y="15574"/>
                    <a:pt x="91312" y="15514"/>
                  </a:cubicBezTo>
                  <a:cubicBezTo>
                    <a:pt x="91493" y="15313"/>
                    <a:pt x="91673" y="15112"/>
                    <a:pt x="91834" y="14911"/>
                  </a:cubicBezTo>
                  <a:cubicBezTo>
                    <a:pt x="91874" y="14871"/>
                    <a:pt x="91935" y="14811"/>
                    <a:pt x="91975" y="14771"/>
                  </a:cubicBezTo>
                  <a:cubicBezTo>
                    <a:pt x="92176" y="14509"/>
                    <a:pt x="92377" y="14268"/>
                    <a:pt x="92578" y="14027"/>
                  </a:cubicBezTo>
                  <a:lnTo>
                    <a:pt x="92618" y="13987"/>
                  </a:lnTo>
                  <a:cubicBezTo>
                    <a:pt x="92678" y="13927"/>
                    <a:pt x="92718" y="13846"/>
                    <a:pt x="92759" y="13786"/>
                  </a:cubicBezTo>
                  <a:cubicBezTo>
                    <a:pt x="92879" y="13645"/>
                    <a:pt x="92980" y="13505"/>
                    <a:pt x="93100" y="13364"/>
                  </a:cubicBezTo>
                  <a:cubicBezTo>
                    <a:pt x="93160" y="13264"/>
                    <a:pt x="93221" y="13183"/>
                    <a:pt x="93281" y="13083"/>
                  </a:cubicBezTo>
                  <a:cubicBezTo>
                    <a:pt x="93382" y="12962"/>
                    <a:pt x="93482" y="12821"/>
                    <a:pt x="93582" y="12681"/>
                  </a:cubicBezTo>
                  <a:lnTo>
                    <a:pt x="93763" y="12399"/>
                  </a:lnTo>
                  <a:cubicBezTo>
                    <a:pt x="93844" y="12259"/>
                    <a:pt x="93944" y="12118"/>
                    <a:pt x="94025" y="11977"/>
                  </a:cubicBezTo>
                  <a:cubicBezTo>
                    <a:pt x="94085" y="11897"/>
                    <a:pt x="94145" y="11797"/>
                    <a:pt x="94205" y="11716"/>
                  </a:cubicBezTo>
                  <a:cubicBezTo>
                    <a:pt x="94286" y="11555"/>
                    <a:pt x="94386" y="11415"/>
                    <a:pt x="94447" y="11274"/>
                  </a:cubicBezTo>
                  <a:cubicBezTo>
                    <a:pt x="94487" y="11194"/>
                    <a:pt x="94527" y="11133"/>
                    <a:pt x="94567" y="11073"/>
                  </a:cubicBezTo>
                  <a:lnTo>
                    <a:pt x="94607" y="11013"/>
                  </a:lnTo>
                  <a:cubicBezTo>
                    <a:pt x="94668" y="10872"/>
                    <a:pt x="94748" y="10752"/>
                    <a:pt x="94808" y="10631"/>
                  </a:cubicBezTo>
                  <a:cubicBezTo>
                    <a:pt x="94869" y="10490"/>
                    <a:pt x="94909" y="10430"/>
                    <a:pt x="94949" y="10350"/>
                  </a:cubicBezTo>
                  <a:cubicBezTo>
                    <a:pt x="95029" y="10209"/>
                    <a:pt x="95090" y="10068"/>
                    <a:pt x="95170" y="9928"/>
                  </a:cubicBezTo>
                  <a:cubicBezTo>
                    <a:pt x="95210" y="9847"/>
                    <a:pt x="95250" y="9767"/>
                    <a:pt x="95291" y="9687"/>
                  </a:cubicBezTo>
                  <a:cubicBezTo>
                    <a:pt x="95351" y="9526"/>
                    <a:pt x="95431" y="9365"/>
                    <a:pt x="95491" y="9204"/>
                  </a:cubicBezTo>
                  <a:cubicBezTo>
                    <a:pt x="95532" y="9144"/>
                    <a:pt x="95552" y="9064"/>
                    <a:pt x="95592" y="9003"/>
                  </a:cubicBezTo>
                  <a:cubicBezTo>
                    <a:pt x="95672" y="8782"/>
                    <a:pt x="95773" y="8561"/>
                    <a:pt x="95853" y="8320"/>
                  </a:cubicBezTo>
                  <a:cubicBezTo>
                    <a:pt x="95873" y="8280"/>
                    <a:pt x="95893" y="8220"/>
                    <a:pt x="95913" y="8180"/>
                  </a:cubicBezTo>
                  <a:cubicBezTo>
                    <a:pt x="95974" y="7999"/>
                    <a:pt x="96034" y="7838"/>
                    <a:pt x="96094" y="7677"/>
                  </a:cubicBezTo>
                  <a:cubicBezTo>
                    <a:pt x="96114" y="7597"/>
                    <a:pt x="96135" y="7496"/>
                    <a:pt x="96175" y="7416"/>
                  </a:cubicBezTo>
                  <a:lnTo>
                    <a:pt x="96295" y="6994"/>
                  </a:lnTo>
                  <a:lnTo>
                    <a:pt x="96376" y="6713"/>
                  </a:lnTo>
                  <a:cubicBezTo>
                    <a:pt x="96416" y="6592"/>
                    <a:pt x="96456" y="6471"/>
                    <a:pt x="96476" y="6311"/>
                  </a:cubicBezTo>
                  <a:cubicBezTo>
                    <a:pt x="96516" y="6170"/>
                    <a:pt x="96516" y="6130"/>
                    <a:pt x="96557" y="6029"/>
                  </a:cubicBezTo>
                  <a:cubicBezTo>
                    <a:pt x="96577" y="5929"/>
                    <a:pt x="96617" y="5768"/>
                    <a:pt x="96637" y="5648"/>
                  </a:cubicBezTo>
                  <a:lnTo>
                    <a:pt x="96637" y="5587"/>
                  </a:lnTo>
                  <a:cubicBezTo>
                    <a:pt x="96657" y="5507"/>
                    <a:pt x="96657" y="5427"/>
                    <a:pt x="96677" y="5346"/>
                  </a:cubicBezTo>
                  <a:cubicBezTo>
                    <a:pt x="96697" y="5205"/>
                    <a:pt x="96717" y="5085"/>
                    <a:pt x="96737" y="4964"/>
                  </a:cubicBezTo>
                  <a:cubicBezTo>
                    <a:pt x="96757" y="4824"/>
                    <a:pt x="96778" y="4763"/>
                    <a:pt x="96798" y="4643"/>
                  </a:cubicBezTo>
                  <a:cubicBezTo>
                    <a:pt x="96798" y="4542"/>
                    <a:pt x="96818" y="4402"/>
                    <a:pt x="96838" y="4281"/>
                  </a:cubicBezTo>
                  <a:cubicBezTo>
                    <a:pt x="96858" y="4140"/>
                    <a:pt x="96858" y="4060"/>
                    <a:pt x="96878" y="3960"/>
                  </a:cubicBezTo>
                  <a:cubicBezTo>
                    <a:pt x="96878" y="3859"/>
                    <a:pt x="96898" y="3718"/>
                    <a:pt x="96918" y="3598"/>
                  </a:cubicBezTo>
                  <a:cubicBezTo>
                    <a:pt x="96918" y="3457"/>
                    <a:pt x="96918" y="3377"/>
                    <a:pt x="96938" y="3276"/>
                  </a:cubicBezTo>
                  <a:cubicBezTo>
                    <a:pt x="96938" y="3176"/>
                    <a:pt x="96938" y="3015"/>
                    <a:pt x="96938" y="2895"/>
                  </a:cubicBezTo>
                  <a:lnTo>
                    <a:pt x="96938" y="2794"/>
                  </a:lnTo>
                  <a:lnTo>
                    <a:pt x="96938" y="2372"/>
                  </a:lnTo>
                  <a:lnTo>
                    <a:pt x="96938" y="1488"/>
                  </a:lnTo>
                  <a:cubicBezTo>
                    <a:pt x="96918" y="1588"/>
                    <a:pt x="96918" y="1749"/>
                    <a:pt x="96898" y="1870"/>
                  </a:cubicBezTo>
                  <a:lnTo>
                    <a:pt x="96878" y="2171"/>
                  </a:lnTo>
                  <a:cubicBezTo>
                    <a:pt x="96858" y="2312"/>
                    <a:pt x="96838" y="2432"/>
                    <a:pt x="96818" y="2553"/>
                  </a:cubicBezTo>
                  <a:cubicBezTo>
                    <a:pt x="96798" y="2694"/>
                    <a:pt x="96798" y="2754"/>
                    <a:pt x="96778" y="2854"/>
                  </a:cubicBezTo>
                  <a:cubicBezTo>
                    <a:pt x="96757" y="2955"/>
                    <a:pt x="96737" y="3116"/>
                    <a:pt x="96717" y="3256"/>
                  </a:cubicBezTo>
                  <a:cubicBezTo>
                    <a:pt x="96677" y="3397"/>
                    <a:pt x="96677" y="3457"/>
                    <a:pt x="96657" y="3538"/>
                  </a:cubicBezTo>
                  <a:cubicBezTo>
                    <a:pt x="96637" y="3638"/>
                    <a:pt x="96597" y="3799"/>
                    <a:pt x="96577" y="3940"/>
                  </a:cubicBezTo>
                  <a:cubicBezTo>
                    <a:pt x="96536" y="4060"/>
                    <a:pt x="96516" y="4120"/>
                    <a:pt x="96496" y="4221"/>
                  </a:cubicBezTo>
                  <a:cubicBezTo>
                    <a:pt x="96476" y="4321"/>
                    <a:pt x="96436" y="4482"/>
                    <a:pt x="96396" y="4623"/>
                  </a:cubicBezTo>
                  <a:cubicBezTo>
                    <a:pt x="96376" y="4723"/>
                    <a:pt x="96356" y="4804"/>
                    <a:pt x="96315" y="4904"/>
                  </a:cubicBezTo>
                  <a:cubicBezTo>
                    <a:pt x="96275" y="5045"/>
                    <a:pt x="96235" y="5185"/>
                    <a:pt x="96195" y="5326"/>
                  </a:cubicBezTo>
                  <a:cubicBezTo>
                    <a:pt x="96175" y="5406"/>
                    <a:pt x="96135" y="5487"/>
                    <a:pt x="96114" y="5587"/>
                  </a:cubicBezTo>
                  <a:cubicBezTo>
                    <a:pt x="96054" y="5748"/>
                    <a:pt x="95994" y="5929"/>
                    <a:pt x="95934" y="6110"/>
                  </a:cubicBezTo>
                  <a:lnTo>
                    <a:pt x="95873" y="6250"/>
                  </a:lnTo>
                  <a:cubicBezTo>
                    <a:pt x="95793" y="6471"/>
                    <a:pt x="95713" y="6713"/>
                    <a:pt x="95612" y="6934"/>
                  </a:cubicBezTo>
                  <a:cubicBezTo>
                    <a:pt x="95572" y="6994"/>
                    <a:pt x="95552" y="7054"/>
                    <a:pt x="95512" y="7135"/>
                  </a:cubicBezTo>
                  <a:cubicBezTo>
                    <a:pt x="95451" y="7275"/>
                    <a:pt x="95391" y="7436"/>
                    <a:pt x="95311" y="7597"/>
                  </a:cubicBezTo>
                  <a:cubicBezTo>
                    <a:pt x="95270" y="7697"/>
                    <a:pt x="95230" y="7778"/>
                    <a:pt x="95190" y="7858"/>
                  </a:cubicBezTo>
                  <a:cubicBezTo>
                    <a:pt x="95110" y="7999"/>
                    <a:pt x="95049" y="8119"/>
                    <a:pt x="94989" y="8260"/>
                  </a:cubicBezTo>
                  <a:cubicBezTo>
                    <a:pt x="94929" y="8360"/>
                    <a:pt x="94889" y="8461"/>
                    <a:pt x="94828" y="8541"/>
                  </a:cubicBezTo>
                  <a:cubicBezTo>
                    <a:pt x="94788" y="8642"/>
                    <a:pt x="94688" y="8802"/>
                    <a:pt x="94627" y="8923"/>
                  </a:cubicBezTo>
                  <a:cubicBezTo>
                    <a:pt x="94567" y="9024"/>
                    <a:pt x="94527" y="9104"/>
                    <a:pt x="94467" y="9184"/>
                  </a:cubicBezTo>
                  <a:cubicBezTo>
                    <a:pt x="94386" y="9325"/>
                    <a:pt x="94306" y="9486"/>
                    <a:pt x="94225" y="9626"/>
                  </a:cubicBezTo>
                  <a:lnTo>
                    <a:pt x="94045" y="9888"/>
                  </a:lnTo>
                  <a:cubicBezTo>
                    <a:pt x="93964" y="10028"/>
                    <a:pt x="93884" y="10169"/>
                    <a:pt x="93783" y="10310"/>
                  </a:cubicBezTo>
                  <a:cubicBezTo>
                    <a:pt x="93723" y="10410"/>
                    <a:pt x="93663" y="10511"/>
                    <a:pt x="93603" y="10591"/>
                  </a:cubicBezTo>
                  <a:cubicBezTo>
                    <a:pt x="93502" y="10732"/>
                    <a:pt x="93402" y="10872"/>
                    <a:pt x="93301" y="11013"/>
                  </a:cubicBezTo>
                  <a:cubicBezTo>
                    <a:pt x="93241" y="11093"/>
                    <a:pt x="93181" y="11194"/>
                    <a:pt x="93120" y="11274"/>
                  </a:cubicBezTo>
                  <a:cubicBezTo>
                    <a:pt x="93000" y="11415"/>
                    <a:pt x="92899" y="11576"/>
                    <a:pt x="92779" y="11716"/>
                  </a:cubicBezTo>
                  <a:cubicBezTo>
                    <a:pt x="92718" y="11797"/>
                    <a:pt x="92658" y="11877"/>
                    <a:pt x="92598" y="11937"/>
                  </a:cubicBezTo>
                  <a:cubicBezTo>
                    <a:pt x="92397" y="12199"/>
                    <a:pt x="92196" y="12440"/>
                    <a:pt x="91995" y="12681"/>
                  </a:cubicBezTo>
                  <a:lnTo>
                    <a:pt x="91854" y="12842"/>
                  </a:lnTo>
                  <a:cubicBezTo>
                    <a:pt x="91694" y="13042"/>
                    <a:pt x="91513" y="13223"/>
                    <a:pt x="91332" y="13424"/>
                  </a:cubicBezTo>
                  <a:lnTo>
                    <a:pt x="91131" y="13645"/>
                  </a:lnTo>
                  <a:cubicBezTo>
                    <a:pt x="90950" y="13846"/>
                    <a:pt x="90769" y="14027"/>
                    <a:pt x="90588" y="14208"/>
                  </a:cubicBezTo>
                  <a:lnTo>
                    <a:pt x="90407" y="14389"/>
                  </a:lnTo>
                  <a:cubicBezTo>
                    <a:pt x="90166" y="14630"/>
                    <a:pt x="89925" y="14851"/>
                    <a:pt x="89664" y="15092"/>
                  </a:cubicBezTo>
                  <a:cubicBezTo>
                    <a:pt x="89584" y="15193"/>
                    <a:pt x="89483" y="15273"/>
                    <a:pt x="89383" y="15353"/>
                  </a:cubicBezTo>
                  <a:cubicBezTo>
                    <a:pt x="89282" y="15454"/>
                    <a:pt x="89141" y="15574"/>
                    <a:pt x="89021" y="15675"/>
                  </a:cubicBezTo>
                  <a:lnTo>
                    <a:pt x="88699" y="15956"/>
                  </a:lnTo>
                  <a:lnTo>
                    <a:pt x="88338" y="16258"/>
                  </a:lnTo>
                  <a:lnTo>
                    <a:pt x="87996" y="16539"/>
                  </a:lnTo>
                  <a:cubicBezTo>
                    <a:pt x="87875" y="16639"/>
                    <a:pt x="87755" y="16740"/>
                    <a:pt x="87614" y="16840"/>
                  </a:cubicBezTo>
                  <a:cubicBezTo>
                    <a:pt x="87494" y="16941"/>
                    <a:pt x="87393" y="17021"/>
                    <a:pt x="87273" y="17102"/>
                  </a:cubicBezTo>
                  <a:cubicBezTo>
                    <a:pt x="87152" y="17202"/>
                    <a:pt x="87011" y="17303"/>
                    <a:pt x="86871" y="17403"/>
                  </a:cubicBezTo>
                  <a:lnTo>
                    <a:pt x="86509" y="17664"/>
                  </a:lnTo>
                  <a:cubicBezTo>
                    <a:pt x="86388" y="17765"/>
                    <a:pt x="86248" y="17865"/>
                    <a:pt x="86107" y="17966"/>
                  </a:cubicBezTo>
                  <a:cubicBezTo>
                    <a:pt x="85966" y="18066"/>
                    <a:pt x="85866" y="18147"/>
                    <a:pt x="85725" y="18227"/>
                  </a:cubicBezTo>
                  <a:lnTo>
                    <a:pt x="85303" y="18508"/>
                  </a:lnTo>
                  <a:cubicBezTo>
                    <a:pt x="85183" y="18609"/>
                    <a:pt x="85062" y="18689"/>
                    <a:pt x="84922" y="18770"/>
                  </a:cubicBezTo>
                  <a:lnTo>
                    <a:pt x="84479" y="19051"/>
                  </a:lnTo>
                  <a:lnTo>
                    <a:pt x="84078" y="19312"/>
                  </a:lnTo>
                  <a:cubicBezTo>
                    <a:pt x="83937" y="19392"/>
                    <a:pt x="83776" y="19493"/>
                    <a:pt x="83635" y="19573"/>
                  </a:cubicBezTo>
                  <a:cubicBezTo>
                    <a:pt x="83374" y="19714"/>
                    <a:pt x="83153" y="19875"/>
                    <a:pt x="82912" y="20015"/>
                  </a:cubicBezTo>
                  <a:cubicBezTo>
                    <a:pt x="82550" y="20216"/>
                    <a:pt x="82189" y="20417"/>
                    <a:pt x="81807" y="20618"/>
                  </a:cubicBezTo>
                  <a:lnTo>
                    <a:pt x="81485" y="20799"/>
                  </a:lnTo>
                  <a:cubicBezTo>
                    <a:pt x="81204" y="20960"/>
                    <a:pt x="80923" y="21101"/>
                    <a:pt x="80621" y="21241"/>
                  </a:cubicBezTo>
                  <a:lnTo>
                    <a:pt x="80320" y="21402"/>
                  </a:lnTo>
                  <a:cubicBezTo>
                    <a:pt x="79938" y="21583"/>
                    <a:pt x="79576" y="21784"/>
                    <a:pt x="79174" y="21965"/>
                  </a:cubicBezTo>
                  <a:lnTo>
                    <a:pt x="78994" y="22045"/>
                  </a:lnTo>
                  <a:cubicBezTo>
                    <a:pt x="78652" y="22206"/>
                    <a:pt x="78330" y="22346"/>
                    <a:pt x="77989" y="22507"/>
                  </a:cubicBezTo>
                  <a:lnTo>
                    <a:pt x="77627" y="22648"/>
                  </a:lnTo>
                  <a:cubicBezTo>
                    <a:pt x="77306" y="22789"/>
                    <a:pt x="76984" y="22929"/>
                    <a:pt x="76663" y="23070"/>
                  </a:cubicBezTo>
                  <a:lnTo>
                    <a:pt x="76401" y="23170"/>
                  </a:lnTo>
                  <a:cubicBezTo>
                    <a:pt x="75999" y="23331"/>
                    <a:pt x="75597" y="23492"/>
                    <a:pt x="75196" y="23653"/>
                  </a:cubicBezTo>
                  <a:lnTo>
                    <a:pt x="74894" y="23753"/>
                  </a:lnTo>
                  <a:cubicBezTo>
                    <a:pt x="74573" y="23874"/>
                    <a:pt x="74251" y="23994"/>
                    <a:pt x="73910" y="24115"/>
                  </a:cubicBezTo>
                  <a:lnTo>
                    <a:pt x="73548" y="24255"/>
                  </a:lnTo>
                  <a:cubicBezTo>
                    <a:pt x="73166" y="24376"/>
                    <a:pt x="72804" y="24497"/>
                    <a:pt x="72422" y="24637"/>
                  </a:cubicBezTo>
                  <a:lnTo>
                    <a:pt x="72262" y="24677"/>
                  </a:lnTo>
                  <a:cubicBezTo>
                    <a:pt x="71920" y="24798"/>
                    <a:pt x="71558" y="24898"/>
                    <a:pt x="71197" y="25019"/>
                  </a:cubicBezTo>
                  <a:lnTo>
                    <a:pt x="71136" y="25019"/>
                  </a:lnTo>
                  <a:cubicBezTo>
                    <a:pt x="70795" y="25120"/>
                    <a:pt x="70453" y="25220"/>
                    <a:pt x="70091" y="25320"/>
                  </a:cubicBezTo>
                  <a:lnTo>
                    <a:pt x="69710" y="25441"/>
                  </a:lnTo>
                  <a:lnTo>
                    <a:pt x="69006" y="25622"/>
                  </a:lnTo>
                  <a:lnTo>
                    <a:pt x="68544" y="25742"/>
                  </a:lnTo>
                  <a:lnTo>
                    <a:pt x="67881" y="25923"/>
                  </a:lnTo>
                  <a:lnTo>
                    <a:pt x="67399" y="26044"/>
                  </a:lnTo>
                  <a:lnTo>
                    <a:pt x="66756" y="26185"/>
                  </a:lnTo>
                  <a:lnTo>
                    <a:pt x="66253" y="26305"/>
                  </a:lnTo>
                  <a:lnTo>
                    <a:pt x="65630" y="26446"/>
                  </a:lnTo>
                  <a:lnTo>
                    <a:pt x="65128" y="26546"/>
                  </a:lnTo>
                  <a:lnTo>
                    <a:pt x="64485" y="26687"/>
                  </a:lnTo>
                  <a:lnTo>
                    <a:pt x="63963" y="26787"/>
                  </a:lnTo>
                  <a:cubicBezTo>
                    <a:pt x="63762" y="26828"/>
                    <a:pt x="63561" y="26868"/>
                    <a:pt x="63340" y="26908"/>
                  </a:cubicBezTo>
                  <a:lnTo>
                    <a:pt x="62897" y="26988"/>
                  </a:lnTo>
                  <a:cubicBezTo>
                    <a:pt x="62536" y="27049"/>
                    <a:pt x="62194" y="27109"/>
                    <a:pt x="61832" y="27169"/>
                  </a:cubicBezTo>
                  <a:lnTo>
                    <a:pt x="61491" y="27209"/>
                  </a:lnTo>
                  <a:cubicBezTo>
                    <a:pt x="61029" y="27290"/>
                    <a:pt x="60566" y="27350"/>
                    <a:pt x="60104" y="27430"/>
                  </a:cubicBezTo>
                  <a:lnTo>
                    <a:pt x="59843" y="27451"/>
                  </a:lnTo>
                  <a:cubicBezTo>
                    <a:pt x="59461" y="27511"/>
                    <a:pt x="59079" y="27571"/>
                    <a:pt x="58698" y="27611"/>
                  </a:cubicBezTo>
                  <a:lnTo>
                    <a:pt x="58276" y="27651"/>
                  </a:lnTo>
                  <a:lnTo>
                    <a:pt x="57130" y="27792"/>
                  </a:lnTo>
                  <a:lnTo>
                    <a:pt x="56849" y="27812"/>
                  </a:lnTo>
                  <a:cubicBezTo>
                    <a:pt x="56427" y="27852"/>
                    <a:pt x="56025" y="27893"/>
                    <a:pt x="55603" y="27933"/>
                  </a:cubicBezTo>
                  <a:lnTo>
                    <a:pt x="55442" y="27933"/>
                  </a:lnTo>
                  <a:cubicBezTo>
                    <a:pt x="55081" y="27953"/>
                    <a:pt x="54699" y="27993"/>
                    <a:pt x="54337" y="28013"/>
                  </a:cubicBezTo>
                  <a:lnTo>
                    <a:pt x="53915" y="28033"/>
                  </a:lnTo>
                  <a:lnTo>
                    <a:pt x="53071" y="28094"/>
                  </a:lnTo>
                  <a:lnTo>
                    <a:pt x="52569" y="28114"/>
                  </a:lnTo>
                  <a:cubicBezTo>
                    <a:pt x="52328" y="28114"/>
                    <a:pt x="52046" y="28134"/>
                    <a:pt x="51785" y="28134"/>
                  </a:cubicBezTo>
                  <a:lnTo>
                    <a:pt x="51263" y="28154"/>
                  </a:lnTo>
                  <a:lnTo>
                    <a:pt x="50599" y="28174"/>
                  </a:lnTo>
                  <a:lnTo>
                    <a:pt x="46440" y="28174"/>
                  </a:lnTo>
                  <a:lnTo>
                    <a:pt x="45797" y="28194"/>
                  </a:lnTo>
                  <a:lnTo>
                    <a:pt x="45274" y="28174"/>
                  </a:lnTo>
                  <a:lnTo>
                    <a:pt x="44611" y="28134"/>
                  </a:lnTo>
                  <a:lnTo>
                    <a:pt x="44089" y="28114"/>
                  </a:lnTo>
                  <a:lnTo>
                    <a:pt x="43405" y="28073"/>
                  </a:lnTo>
                  <a:lnTo>
                    <a:pt x="42903" y="28033"/>
                  </a:lnTo>
                  <a:lnTo>
                    <a:pt x="42200" y="27993"/>
                  </a:lnTo>
                  <a:lnTo>
                    <a:pt x="41738" y="27953"/>
                  </a:lnTo>
                  <a:lnTo>
                    <a:pt x="40974" y="27893"/>
                  </a:lnTo>
                  <a:lnTo>
                    <a:pt x="40552" y="27852"/>
                  </a:lnTo>
                  <a:lnTo>
                    <a:pt x="39587" y="27752"/>
                  </a:lnTo>
                  <a:lnTo>
                    <a:pt x="39386" y="27732"/>
                  </a:lnTo>
                  <a:cubicBezTo>
                    <a:pt x="39005" y="27672"/>
                    <a:pt x="38603" y="27631"/>
                    <a:pt x="38221" y="27591"/>
                  </a:cubicBezTo>
                  <a:lnTo>
                    <a:pt x="37899" y="27531"/>
                  </a:lnTo>
                  <a:cubicBezTo>
                    <a:pt x="37618" y="27511"/>
                    <a:pt x="37337" y="27471"/>
                    <a:pt x="37075" y="27430"/>
                  </a:cubicBezTo>
                  <a:lnTo>
                    <a:pt x="36714" y="27370"/>
                  </a:lnTo>
                  <a:lnTo>
                    <a:pt x="35890" y="27250"/>
                  </a:lnTo>
                  <a:lnTo>
                    <a:pt x="35448" y="27189"/>
                  </a:lnTo>
                  <a:cubicBezTo>
                    <a:pt x="35187" y="27149"/>
                    <a:pt x="34966" y="27109"/>
                    <a:pt x="34724" y="27069"/>
                  </a:cubicBezTo>
                  <a:lnTo>
                    <a:pt x="34222" y="26968"/>
                  </a:lnTo>
                  <a:lnTo>
                    <a:pt x="33559" y="26848"/>
                  </a:lnTo>
                  <a:lnTo>
                    <a:pt x="33057" y="26747"/>
                  </a:lnTo>
                  <a:lnTo>
                    <a:pt x="32393" y="26627"/>
                  </a:lnTo>
                  <a:lnTo>
                    <a:pt x="31931" y="26526"/>
                  </a:lnTo>
                  <a:lnTo>
                    <a:pt x="31168" y="26365"/>
                  </a:lnTo>
                  <a:lnTo>
                    <a:pt x="30685" y="26245"/>
                  </a:lnTo>
                  <a:lnTo>
                    <a:pt x="29942" y="26084"/>
                  </a:lnTo>
                  <a:lnTo>
                    <a:pt x="29480" y="25964"/>
                  </a:lnTo>
                  <a:cubicBezTo>
                    <a:pt x="29238" y="25903"/>
                    <a:pt x="28957" y="25843"/>
                    <a:pt x="28696" y="25763"/>
                  </a:cubicBezTo>
                  <a:lnTo>
                    <a:pt x="28294" y="25662"/>
                  </a:lnTo>
                  <a:cubicBezTo>
                    <a:pt x="27952" y="25582"/>
                    <a:pt x="27631" y="25481"/>
                    <a:pt x="27289" y="25381"/>
                  </a:cubicBezTo>
                  <a:lnTo>
                    <a:pt x="27149" y="25341"/>
                  </a:lnTo>
                  <a:cubicBezTo>
                    <a:pt x="26686" y="25220"/>
                    <a:pt x="26244" y="25099"/>
                    <a:pt x="25802" y="24939"/>
                  </a:cubicBezTo>
                  <a:lnTo>
                    <a:pt x="25441" y="24838"/>
                  </a:lnTo>
                  <a:cubicBezTo>
                    <a:pt x="25079" y="24718"/>
                    <a:pt x="24717" y="24597"/>
                    <a:pt x="24375" y="24476"/>
                  </a:cubicBezTo>
                  <a:lnTo>
                    <a:pt x="24094" y="24396"/>
                  </a:lnTo>
                  <a:cubicBezTo>
                    <a:pt x="23652" y="24235"/>
                    <a:pt x="23230" y="24095"/>
                    <a:pt x="22788" y="23934"/>
                  </a:cubicBezTo>
                  <a:lnTo>
                    <a:pt x="22507" y="23833"/>
                  </a:lnTo>
                  <a:cubicBezTo>
                    <a:pt x="22165" y="23693"/>
                    <a:pt x="21823" y="23572"/>
                    <a:pt x="21482" y="23432"/>
                  </a:cubicBezTo>
                  <a:lnTo>
                    <a:pt x="21080" y="23291"/>
                  </a:lnTo>
                  <a:lnTo>
                    <a:pt x="20658" y="23110"/>
                  </a:lnTo>
                  <a:lnTo>
                    <a:pt x="20115" y="22889"/>
                  </a:lnTo>
                  <a:lnTo>
                    <a:pt x="19713" y="22708"/>
                  </a:lnTo>
                  <a:lnTo>
                    <a:pt x="19171" y="22487"/>
                  </a:lnTo>
                  <a:lnTo>
                    <a:pt x="18769" y="22306"/>
                  </a:lnTo>
                  <a:cubicBezTo>
                    <a:pt x="18588" y="22226"/>
                    <a:pt x="18407" y="22145"/>
                    <a:pt x="18247" y="22045"/>
                  </a:cubicBezTo>
                  <a:lnTo>
                    <a:pt x="17845" y="21864"/>
                  </a:lnTo>
                  <a:lnTo>
                    <a:pt x="17322" y="21623"/>
                  </a:lnTo>
                  <a:lnTo>
                    <a:pt x="16940" y="21422"/>
                  </a:lnTo>
                  <a:lnTo>
                    <a:pt x="16398" y="21141"/>
                  </a:lnTo>
                  <a:lnTo>
                    <a:pt x="16036" y="20960"/>
                  </a:lnTo>
                  <a:lnTo>
                    <a:pt x="15453" y="20658"/>
                  </a:lnTo>
                  <a:lnTo>
                    <a:pt x="15152" y="20498"/>
                  </a:lnTo>
                  <a:cubicBezTo>
                    <a:pt x="14871" y="20337"/>
                    <a:pt x="14589" y="20176"/>
                    <a:pt x="14308" y="20015"/>
                  </a:cubicBezTo>
                  <a:lnTo>
                    <a:pt x="14288" y="20015"/>
                  </a:lnTo>
                  <a:cubicBezTo>
                    <a:pt x="13986" y="19855"/>
                    <a:pt x="13705" y="19674"/>
                    <a:pt x="13404" y="19493"/>
                  </a:cubicBezTo>
                  <a:lnTo>
                    <a:pt x="13142" y="19332"/>
                  </a:lnTo>
                  <a:cubicBezTo>
                    <a:pt x="12941" y="19212"/>
                    <a:pt x="12741" y="19071"/>
                    <a:pt x="12560" y="18970"/>
                  </a:cubicBezTo>
                  <a:lnTo>
                    <a:pt x="12258" y="18770"/>
                  </a:lnTo>
                  <a:lnTo>
                    <a:pt x="11736" y="18428"/>
                  </a:lnTo>
                  <a:lnTo>
                    <a:pt x="11414" y="18207"/>
                  </a:lnTo>
                  <a:cubicBezTo>
                    <a:pt x="11253" y="18106"/>
                    <a:pt x="11093" y="17986"/>
                    <a:pt x="10932" y="17885"/>
                  </a:cubicBezTo>
                  <a:cubicBezTo>
                    <a:pt x="10832" y="17805"/>
                    <a:pt x="10731" y="17725"/>
                    <a:pt x="10631" y="17644"/>
                  </a:cubicBezTo>
                  <a:cubicBezTo>
                    <a:pt x="10470" y="17544"/>
                    <a:pt x="10329" y="17443"/>
                    <a:pt x="10168" y="17323"/>
                  </a:cubicBezTo>
                  <a:cubicBezTo>
                    <a:pt x="10028" y="17222"/>
                    <a:pt x="9967" y="17162"/>
                    <a:pt x="9847" y="17082"/>
                  </a:cubicBezTo>
                  <a:cubicBezTo>
                    <a:pt x="9746" y="16981"/>
                    <a:pt x="9566" y="16861"/>
                    <a:pt x="9445" y="16760"/>
                  </a:cubicBezTo>
                  <a:cubicBezTo>
                    <a:pt x="9304" y="16639"/>
                    <a:pt x="9224" y="16579"/>
                    <a:pt x="9123" y="16499"/>
                  </a:cubicBezTo>
                  <a:cubicBezTo>
                    <a:pt x="9003" y="16418"/>
                    <a:pt x="8862" y="16298"/>
                    <a:pt x="8722" y="16197"/>
                  </a:cubicBezTo>
                  <a:lnTo>
                    <a:pt x="8420" y="15916"/>
                  </a:lnTo>
                  <a:cubicBezTo>
                    <a:pt x="8279" y="15816"/>
                    <a:pt x="8159" y="15715"/>
                    <a:pt x="8038" y="15615"/>
                  </a:cubicBezTo>
                  <a:lnTo>
                    <a:pt x="7737" y="15333"/>
                  </a:lnTo>
                  <a:cubicBezTo>
                    <a:pt x="7616" y="15233"/>
                    <a:pt x="7496" y="15132"/>
                    <a:pt x="7395" y="15012"/>
                  </a:cubicBezTo>
                  <a:lnTo>
                    <a:pt x="7094" y="14730"/>
                  </a:lnTo>
                  <a:lnTo>
                    <a:pt x="6752" y="14429"/>
                  </a:lnTo>
                  <a:lnTo>
                    <a:pt x="6491" y="14128"/>
                  </a:lnTo>
                  <a:cubicBezTo>
                    <a:pt x="6370" y="14007"/>
                    <a:pt x="6270" y="13907"/>
                    <a:pt x="6169" y="13806"/>
                  </a:cubicBezTo>
                  <a:cubicBezTo>
                    <a:pt x="6069" y="13686"/>
                    <a:pt x="5989" y="13605"/>
                    <a:pt x="5888" y="13505"/>
                  </a:cubicBezTo>
                  <a:cubicBezTo>
                    <a:pt x="5808" y="13424"/>
                    <a:pt x="5687" y="13304"/>
                    <a:pt x="5587" y="13183"/>
                  </a:cubicBezTo>
                  <a:lnTo>
                    <a:pt x="5346" y="12902"/>
                  </a:lnTo>
                  <a:cubicBezTo>
                    <a:pt x="5245" y="12781"/>
                    <a:pt x="5145" y="12681"/>
                    <a:pt x="5064" y="12580"/>
                  </a:cubicBezTo>
                  <a:cubicBezTo>
                    <a:pt x="4964" y="12460"/>
                    <a:pt x="4883" y="12379"/>
                    <a:pt x="4803" y="12279"/>
                  </a:cubicBezTo>
                  <a:cubicBezTo>
                    <a:pt x="4723" y="12178"/>
                    <a:pt x="4622" y="12058"/>
                    <a:pt x="4542" y="11957"/>
                  </a:cubicBezTo>
                  <a:cubicBezTo>
                    <a:pt x="4461" y="11837"/>
                    <a:pt x="4381" y="11736"/>
                    <a:pt x="4281" y="11636"/>
                  </a:cubicBezTo>
                  <a:lnTo>
                    <a:pt x="4039" y="11314"/>
                  </a:lnTo>
                  <a:cubicBezTo>
                    <a:pt x="3959" y="11214"/>
                    <a:pt x="3899" y="11113"/>
                    <a:pt x="3818" y="11013"/>
                  </a:cubicBezTo>
                  <a:cubicBezTo>
                    <a:pt x="3738" y="10912"/>
                    <a:pt x="3658" y="10792"/>
                    <a:pt x="3557" y="10671"/>
                  </a:cubicBezTo>
                  <a:lnTo>
                    <a:pt x="3477" y="10571"/>
                  </a:lnTo>
                  <a:cubicBezTo>
                    <a:pt x="3376" y="10410"/>
                    <a:pt x="3276" y="10269"/>
                    <a:pt x="3175" y="10109"/>
                  </a:cubicBezTo>
                  <a:cubicBezTo>
                    <a:pt x="3135" y="10048"/>
                    <a:pt x="3095" y="9968"/>
                    <a:pt x="3035" y="9908"/>
                  </a:cubicBezTo>
                  <a:cubicBezTo>
                    <a:pt x="2954" y="9767"/>
                    <a:pt x="2874" y="9626"/>
                    <a:pt x="2794" y="9486"/>
                  </a:cubicBezTo>
                  <a:lnTo>
                    <a:pt x="2673" y="9305"/>
                  </a:lnTo>
                  <a:cubicBezTo>
                    <a:pt x="2572" y="9124"/>
                    <a:pt x="2472" y="8943"/>
                    <a:pt x="2372" y="8782"/>
                  </a:cubicBezTo>
                  <a:lnTo>
                    <a:pt x="2331" y="8702"/>
                  </a:lnTo>
                  <a:cubicBezTo>
                    <a:pt x="2211" y="8501"/>
                    <a:pt x="2110" y="8300"/>
                    <a:pt x="2010" y="8099"/>
                  </a:cubicBezTo>
                  <a:cubicBezTo>
                    <a:pt x="1970" y="8039"/>
                    <a:pt x="1950" y="7999"/>
                    <a:pt x="1929" y="7938"/>
                  </a:cubicBezTo>
                  <a:cubicBezTo>
                    <a:pt x="1849" y="7798"/>
                    <a:pt x="1769" y="7637"/>
                    <a:pt x="1708" y="7496"/>
                  </a:cubicBezTo>
                  <a:cubicBezTo>
                    <a:pt x="1668" y="7436"/>
                    <a:pt x="1648" y="7376"/>
                    <a:pt x="1628" y="7315"/>
                  </a:cubicBezTo>
                  <a:cubicBezTo>
                    <a:pt x="1548" y="7155"/>
                    <a:pt x="1487" y="6994"/>
                    <a:pt x="1407" y="6833"/>
                  </a:cubicBezTo>
                  <a:lnTo>
                    <a:pt x="1347" y="6713"/>
                  </a:lnTo>
                  <a:cubicBezTo>
                    <a:pt x="1266" y="6512"/>
                    <a:pt x="1186" y="6311"/>
                    <a:pt x="1126" y="6110"/>
                  </a:cubicBezTo>
                  <a:lnTo>
                    <a:pt x="1065" y="5969"/>
                  </a:lnTo>
                  <a:cubicBezTo>
                    <a:pt x="1005" y="5808"/>
                    <a:pt x="945" y="5648"/>
                    <a:pt x="905" y="5507"/>
                  </a:cubicBezTo>
                  <a:lnTo>
                    <a:pt x="844" y="5306"/>
                  </a:lnTo>
                  <a:cubicBezTo>
                    <a:pt x="784" y="5145"/>
                    <a:pt x="744" y="5005"/>
                    <a:pt x="684" y="4844"/>
                  </a:cubicBezTo>
                  <a:cubicBezTo>
                    <a:pt x="684" y="4783"/>
                    <a:pt x="663" y="4743"/>
                    <a:pt x="643" y="4703"/>
                  </a:cubicBezTo>
                  <a:cubicBezTo>
                    <a:pt x="583" y="4502"/>
                    <a:pt x="543" y="4301"/>
                    <a:pt x="483" y="4100"/>
                  </a:cubicBezTo>
                  <a:lnTo>
                    <a:pt x="463" y="3960"/>
                  </a:lnTo>
                  <a:cubicBezTo>
                    <a:pt x="422" y="3799"/>
                    <a:pt x="382" y="3638"/>
                    <a:pt x="342" y="3477"/>
                  </a:cubicBezTo>
                  <a:cubicBezTo>
                    <a:pt x="322" y="3417"/>
                    <a:pt x="322" y="3357"/>
                    <a:pt x="302" y="3276"/>
                  </a:cubicBezTo>
                  <a:cubicBezTo>
                    <a:pt x="282" y="3136"/>
                    <a:pt x="241" y="2975"/>
                    <a:pt x="221" y="2814"/>
                  </a:cubicBezTo>
                  <a:cubicBezTo>
                    <a:pt x="221" y="2774"/>
                    <a:pt x="201" y="2714"/>
                    <a:pt x="201" y="2674"/>
                  </a:cubicBezTo>
                  <a:cubicBezTo>
                    <a:pt x="161" y="2452"/>
                    <a:pt x="141" y="2252"/>
                    <a:pt x="101" y="2051"/>
                  </a:cubicBezTo>
                  <a:lnTo>
                    <a:pt x="101" y="1930"/>
                  </a:lnTo>
                  <a:cubicBezTo>
                    <a:pt x="81" y="1769"/>
                    <a:pt x="61" y="1608"/>
                    <a:pt x="61" y="1428"/>
                  </a:cubicBezTo>
                  <a:lnTo>
                    <a:pt x="41" y="1247"/>
                  </a:lnTo>
                  <a:cubicBezTo>
                    <a:pt x="41" y="1086"/>
                    <a:pt x="20" y="945"/>
                    <a:pt x="20" y="78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panose="020B0503050000020004" pitchFamily="34" charset="0"/>
              </a:endParaRPr>
            </a:p>
          </p:txBody>
        </p:sp>
        <p:sp>
          <p:nvSpPr>
            <p:cNvPr id="9" name="Google Shape;740;p27">
              <a:extLst>
                <a:ext uri="{FF2B5EF4-FFF2-40B4-BE49-F238E27FC236}">
                  <a16:creationId xmlns:a16="http://schemas.microsoft.com/office/drawing/2014/main" id="{6F15BFCF-4924-A948-0E65-E999BCBA20C5}"/>
                </a:ext>
              </a:extLst>
            </p:cNvPr>
            <p:cNvSpPr/>
            <p:nvPr/>
          </p:nvSpPr>
          <p:spPr>
            <a:xfrm>
              <a:off x="3148852" y="2594521"/>
              <a:ext cx="2845284" cy="1500207"/>
            </a:xfrm>
            <a:custGeom>
              <a:avLst/>
              <a:gdLst/>
              <a:ahLst/>
              <a:cxnLst/>
              <a:rect l="l" t="t" r="r" b="b"/>
              <a:pathLst>
                <a:path w="106545" h="56177" extrusionOk="0">
                  <a:moveTo>
                    <a:pt x="53107" y="1"/>
                  </a:moveTo>
                  <a:cubicBezTo>
                    <a:pt x="40683" y="1"/>
                    <a:pt x="28274" y="2739"/>
                    <a:pt x="18850" y="8215"/>
                  </a:cubicBezTo>
                  <a:cubicBezTo>
                    <a:pt x="1" y="19187"/>
                    <a:pt x="101" y="37011"/>
                    <a:pt x="19071" y="47962"/>
                  </a:cubicBezTo>
                  <a:cubicBezTo>
                    <a:pt x="28566" y="53438"/>
                    <a:pt x="41004" y="56176"/>
                    <a:pt x="53428" y="56176"/>
                  </a:cubicBezTo>
                  <a:cubicBezTo>
                    <a:pt x="65852" y="56176"/>
                    <a:pt x="78260" y="53438"/>
                    <a:pt x="87695" y="47962"/>
                  </a:cubicBezTo>
                  <a:cubicBezTo>
                    <a:pt x="106544" y="37011"/>
                    <a:pt x="106444" y="19166"/>
                    <a:pt x="87454" y="8215"/>
                  </a:cubicBezTo>
                  <a:cubicBezTo>
                    <a:pt x="77969" y="2739"/>
                    <a:pt x="65530" y="1"/>
                    <a:pt x="53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panose="020B0503050000020004" pitchFamily="34" charset="0"/>
              </a:endParaRPr>
            </a:p>
          </p:txBody>
        </p:sp>
        <p:sp>
          <p:nvSpPr>
            <p:cNvPr id="10" name="Google Shape;741;p27">
              <a:extLst>
                <a:ext uri="{FF2B5EF4-FFF2-40B4-BE49-F238E27FC236}">
                  <a16:creationId xmlns:a16="http://schemas.microsoft.com/office/drawing/2014/main" id="{CD89CF6D-805D-2F08-4150-48CA6172549B}"/>
                </a:ext>
              </a:extLst>
            </p:cNvPr>
            <p:cNvSpPr/>
            <p:nvPr/>
          </p:nvSpPr>
          <p:spPr>
            <a:xfrm>
              <a:off x="5198274" y="2854121"/>
              <a:ext cx="419135" cy="303769"/>
            </a:xfrm>
            <a:custGeom>
              <a:avLst/>
              <a:gdLst/>
              <a:ahLst/>
              <a:cxnLst/>
              <a:rect l="l" t="t" r="r" b="b"/>
              <a:pathLst>
                <a:path w="15695" h="11375" extrusionOk="0">
                  <a:moveTo>
                    <a:pt x="8782" y="1"/>
                  </a:moveTo>
                  <a:lnTo>
                    <a:pt x="0" y="5266"/>
                  </a:lnTo>
                  <a:lnTo>
                    <a:pt x="7395" y="10209"/>
                  </a:lnTo>
                  <a:lnTo>
                    <a:pt x="9385" y="11375"/>
                  </a:lnTo>
                  <a:lnTo>
                    <a:pt x="15694" y="5346"/>
                  </a:lnTo>
                  <a:cubicBezTo>
                    <a:pt x="13625" y="3276"/>
                    <a:pt x="11294" y="1468"/>
                    <a:pt x="87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panose="020B0503050000020004" pitchFamily="34" charset="0"/>
              </a:endParaRPr>
            </a:p>
          </p:txBody>
        </p:sp>
        <p:sp>
          <p:nvSpPr>
            <p:cNvPr id="13" name="Google Shape;742;p27">
              <a:extLst>
                <a:ext uri="{FF2B5EF4-FFF2-40B4-BE49-F238E27FC236}">
                  <a16:creationId xmlns:a16="http://schemas.microsoft.com/office/drawing/2014/main" id="{7EEE6465-7FA1-312F-2EB3-5E5E2C7AFC23}"/>
                </a:ext>
              </a:extLst>
            </p:cNvPr>
            <p:cNvSpPr/>
            <p:nvPr/>
          </p:nvSpPr>
          <p:spPr>
            <a:xfrm>
              <a:off x="3961859" y="3928997"/>
              <a:ext cx="88580" cy="35998"/>
            </a:xfrm>
            <a:custGeom>
              <a:avLst/>
              <a:gdLst/>
              <a:ahLst/>
              <a:cxnLst/>
              <a:rect l="l" t="t" r="r" b="b"/>
              <a:pathLst>
                <a:path w="3317" h="1348" extrusionOk="0">
                  <a:moveTo>
                    <a:pt x="463" y="1"/>
                  </a:moveTo>
                  <a:lnTo>
                    <a:pt x="1" y="322"/>
                  </a:lnTo>
                  <a:cubicBezTo>
                    <a:pt x="1086" y="684"/>
                    <a:pt x="2191" y="1026"/>
                    <a:pt x="3316" y="1347"/>
                  </a:cubicBezTo>
                  <a:lnTo>
                    <a:pt x="4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panose="020B0503050000020004" pitchFamily="34" charset="0"/>
              </a:endParaRPr>
            </a:p>
          </p:txBody>
        </p:sp>
        <p:sp>
          <p:nvSpPr>
            <p:cNvPr id="18" name="Google Shape;743;p27">
              <a:extLst>
                <a:ext uri="{FF2B5EF4-FFF2-40B4-BE49-F238E27FC236}">
                  <a16:creationId xmlns:a16="http://schemas.microsoft.com/office/drawing/2014/main" id="{0707237D-8B02-83A1-CAB9-AFC8577078AF}"/>
                </a:ext>
              </a:extLst>
            </p:cNvPr>
            <p:cNvSpPr/>
            <p:nvPr/>
          </p:nvSpPr>
          <p:spPr>
            <a:xfrm>
              <a:off x="3619474" y="3761583"/>
              <a:ext cx="344548" cy="171740"/>
            </a:xfrm>
            <a:custGeom>
              <a:avLst/>
              <a:gdLst/>
              <a:ahLst/>
              <a:cxnLst/>
              <a:rect l="l" t="t" r="r" b="b"/>
              <a:pathLst>
                <a:path w="12902" h="6431" extrusionOk="0">
                  <a:moveTo>
                    <a:pt x="1" y="0"/>
                  </a:moveTo>
                  <a:lnTo>
                    <a:pt x="1" y="0"/>
                  </a:lnTo>
                  <a:cubicBezTo>
                    <a:pt x="1247" y="945"/>
                    <a:pt x="2553" y="1809"/>
                    <a:pt x="3920" y="2593"/>
                  </a:cubicBezTo>
                  <a:cubicBezTo>
                    <a:pt x="6612" y="4120"/>
                    <a:pt x="9446" y="5426"/>
                    <a:pt x="12400" y="6431"/>
                  </a:cubicBezTo>
                  <a:lnTo>
                    <a:pt x="12902" y="6089"/>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panose="020B0503050000020004" pitchFamily="34" charset="0"/>
              </a:endParaRPr>
            </a:p>
          </p:txBody>
        </p:sp>
        <p:sp>
          <p:nvSpPr>
            <p:cNvPr id="19" name="Google Shape;744;p27">
              <a:extLst>
                <a:ext uri="{FF2B5EF4-FFF2-40B4-BE49-F238E27FC236}">
                  <a16:creationId xmlns:a16="http://schemas.microsoft.com/office/drawing/2014/main" id="{417ED0DA-21AF-9A7E-D3C9-EEE5F2465D5E}"/>
                </a:ext>
              </a:extLst>
            </p:cNvPr>
            <p:cNvSpPr/>
            <p:nvPr/>
          </p:nvSpPr>
          <p:spPr>
            <a:xfrm>
              <a:off x="4026806" y="3792695"/>
              <a:ext cx="683675" cy="241787"/>
            </a:xfrm>
            <a:custGeom>
              <a:avLst/>
              <a:gdLst/>
              <a:ahLst/>
              <a:cxnLst/>
              <a:rect l="l" t="t" r="r" b="b"/>
              <a:pathLst>
                <a:path w="25601" h="9054" extrusionOk="0">
                  <a:moveTo>
                    <a:pt x="6873" y="1"/>
                  </a:moveTo>
                  <a:lnTo>
                    <a:pt x="0" y="4582"/>
                  </a:lnTo>
                  <a:lnTo>
                    <a:pt x="6973" y="7858"/>
                  </a:lnTo>
                  <a:cubicBezTo>
                    <a:pt x="11440" y="8646"/>
                    <a:pt x="15954" y="9054"/>
                    <a:pt x="20479" y="9054"/>
                  </a:cubicBezTo>
                  <a:cubicBezTo>
                    <a:pt x="21838" y="9054"/>
                    <a:pt x="23197" y="9017"/>
                    <a:pt x="24556" y="8943"/>
                  </a:cubicBezTo>
                  <a:lnTo>
                    <a:pt x="25601" y="8340"/>
                  </a:lnTo>
                  <a:lnTo>
                    <a:pt x="68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panose="020B0503050000020004" pitchFamily="34" charset="0"/>
              </a:endParaRPr>
            </a:p>
          </p:txBody>
        </p:sp>
        <p:sp>
          <p:nvSpPr>
            <p:cNvPr id="20" name="Google Shape;745;p27">
              <a:extLst>
                <a:ext uri="{FF2B5EF4-FFF2-40B4-BE49-F238E27FC236}">
                  <a16:creationId xmlns:a16="http://schemas.microsoft.com/office/drawing/2014/main" id="{30E3215F-AA3D-F816-81F1-B9EFE78ABCA4}"/>
                </a:ext>
              </a:extLst>
            </p:cNvPr>
            <p:cNvSpPr/>
            <p:nvPr/>
          </p:nvSpPr>
          <p:spPr>
            <a:xfrm>
              <a:off x="4850521" y="3756216"/>
              <a:ext cx="539895" cy="259760"/>
            </a:xfrm>
            <a:custGeom>
              <a:avLst/>
              <a:gdLst/>
              <a:ahLst/>
              <a:cxnLst/>
              <a:rect l="l" t="t" r="r" b="b"/>
              <a:pathLst>
                <a:path w="20217" h="9727" extrusionOk="0">
                  <a:moveTo>
                    <a:pt x="13746" y="0"/>
                  </a:moveTo>
                  <a:lnTo>
                    <a:pt x="1" y="9726"/>
                  </a:lnTo>
                  <a:cubicBezTo>
                    <a:pt x="5728" y="8943"/>
                    <a:pt x="11234" y="7516"/>
                    <a:pt x="16157" y="5426"/>
                  </a:cubicBezTo>
                  <a:lnTo>
                    <a:pt x="20216" y="3095"/>
                  </a:lnTo>
                  <a:lnTo>
                    <a:pt x="137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panose="020B0503050000020004" pitchFamily="34" charset="0"/>
              </a:endParaRPr>
            </a:p>
          </p:txBody>
        </p:sp>
        <p:sp>
          <p:nvSpPr>
            <p:cNvPr id="21" name="Google Shape;746;p27">
              <a:extLst>
                <a:ext uri="{FF2B5EF4-FFF2-40B4-BE49-F238E27FC236}">
                  <a16:creationId xmlns:a16="http://schemas.microsoft.com/office/drawing/2014/main" id="{DA48E5E3-B2AF-A270-2C33-F923FE14E9DB}"/>
                </a:ext>
              </a:extLst>
            </p:cNvPr>
            <p:cNvSpPr/>
            <p:nvPr/>
          </p:nvSpPr>
          <p:spPr>
            <a:xfrm>
              <a:off x="4163108" y="2646463"/>
              <a:ext cx="270495" cy="82652"/>
            </a:xfrm>
            <a:custGeom>
              <a:avLst/>
              <a:gdLst/>
              <a:ahLst/>
              <a:cxnLst/>
              <a:rect l="l" t="t" r="r" b="b"/>
              <a:pathLst>
                <a:path w="10129" h="3095" extrusionOk="0">
                  <a:moveTo>
                    <a:pt x="10128" y="0"/>
                  </a:moveTo>
                  <a:cubicBezTo>
                    <a:pt x="6732" y="201"/>
                    <a:pt x="3336" y="643"/>
                    <a:pt x="0" y="1346"/>
                  </a:cubicBezTo>
                  <a:lnTo>
                    <a:pt x="4803" y="3095"/>
                  </a:lnTo>
                  <a:lnTo>
                    <a:pt x="101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panose="020B0503050000020004" pitchFamily="34" charset="0"/>
              </a:endParaRPr>
            </a:p>
          </p:txBody>
        </p:sp>
        <p:sp>
          <p:nvSpPr>
            <p:cNvPr id="22" name="Google Shape;747;p27">
              <a:extLst>
                <a:ext uri="{FF2B5EF4-FFF2-40B4-BE49-F238E27FC236}">
                  <a16:creationId xmlns:a16="http://schemas.microsoft.com/office/drawing/2014/main" id="{C9221C4B-15D3-22D8-5458-EA3EDBC04EE7}"/>
                </a:ext>
              </a:extLst>
            </p:cNvPr>
            <p:cNvSpPr/>
            <p:nvPr/>
          </p:nvSpPr>
          <p:spPr>
            <a:xfrm>
              <a:off x="4675043" y="2644834"/>
              <a:ext cx="325774" cy="123991"/>
            </a:xfrm>
            <a:custGeom>
              <a:avLst/>
              <a:gdLst/>
              <a:ahLst/>
              <a:cxnLst/>
              <a:rect l="l" t="t" r="r" b="b"/>
              <a:pathLst>
                <a:path w="12199" h="4643" extrusionOk="0">
                  <a:moveTo>
                    <a:pt x="1" y="1"/>
                  </a:moveTo>
                  <a:lnTo>
                    <a:pt x="6954" y="4643"/>
                  </a:lnTo>
                  <a:cubicBezTo>
                    <a:pt x="8019" y="4060"/>
                    <a:pt x="9928" y="2955"/>
                    <a:pt x="12198" y="1629"/>
                  </a:cubicBezTo>
                  <a:cubicBezTo>
                    <a:pt x="8179" y="744"/>
                    <a:pt x="4100" y="202"/>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panose="020B0503050000020004" pitchFamily="34" charset="0"/>
              </a:endParaRPr>
            </a:p>
          </p:txBody>
        </p:sp>
        <p:sp>
          <p:nvSpPr>
            <p:cNvPr id="23" name="Google Shape;748;p27">
              <a:extLst>
                <a:ext uri="{FF2B5EF4-FFF2-40B4-BE49-F238E27FC236}">
                  <a16:creationId xmlns:a16="http://schemas.microsoft.com/office/drawing/2014/main" id="{97E9DF56-32A9-C707-8DDE-7B9D5C8AC3DF}"/>
                </a:ext>
              </a:extLst>
            </p:cNvPr>
            <p:cNvSpPr/>
            <p:nvPr/>
          </p:nvSpPr>
          <p:spPr>
            <a:xfrm>
              <a:off x="4869322" y="2691541"/>
              <a:ext cx="358488" cy="184612"/>
            </a:xfrm>
            <a:custGeom>
              <a:avLst/>
              <a:gdLst/>
              <a:ahLst/>
              <a:cxnLst/>
              <a:rect l="l" t="t" r="r" b="b"/>
              <a:pathLst>
                <a:path w="13424" h="6913" extrusionOk="0">
                  <a:moveTo>
                    <a:pt x="5426" y="0"/>
                  </a:moveTo>
                  <a:cubicBezTo>
                    <a:pt x="3175" y="1306"/>
                    <a:pt x="1146" y="2472"/>
                    <a:pt x="0" y="3115"/>
                  </a:cubicBezTo>
                  <a:lnTo>
                    <a:pt x="5667" y="6913"/>
                  </a:lnTo>
                  <a:lnTo>
                    <a:pt x="13424" y="2411"/>
                  </a:lnTo>
                  <a:cubicBezTo>
                    <a:pt x="10811" y="1427"/>
                    <a:pt x="8139" y="623"/>
                    <a:pt x="5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panose="020B0503050000020004" pitchFamily="34" charset="0"/>
              </a:endParaRPr>
            </a:p>
          </p:txBody>
        </p:sp>
        <p:sp>
          <p:nvSpPr>
            <p:cNvPr id="24" name="Google Shape;749;p27">
              <a:extLst>
                <a:ext uri="{FF2B5EF4-FFF2-40B4-BE49-F238E27FC236}">
                  <a16:creationId xmlns:a16="http://schemas.microsoft.com/office/drawing/2014/main" id="{A04AAB5B-CE5F-3E16-CF3E-0DFB90050638}"/>
                </a:ext>
              </a:extLst>
            </p:cNvPr>
            <p:cNvSpPr/>
            <p:nvPr/>
          </p:nvSpPr>
          <p:spPr>
            <a:xfrm>
              <a:off x="3826625" y="2641949"/>
              <a:ext cx="904792" cy="356031"/>
            </a:xfrm>
            <a:custGeom>
              <a:avLst/>
              <a:gdLst/>
              <a:ahLst/>
              <a:cxnLst/>
              <a:rect l="l" t="t" r="r" b="b"/>
              <a:pathLst>
                <a:path w="33881" h="13332" extrusionOk="0">
                  <a:moveTo>
                    <a:pt x="27402" y="0"/>
                  </a:moveTo>
                  <a:cubicBezTo>
                    <a:pt x="26600" y="0"/>
                    <a:pt x="25794" y="14"/>
                    <a:pt x="24999" y="28"/>
                  </a:cubicBezTo>
                  <a:lnTo>
                    <a:pt x="17604" y="4329"/>
                  </a:lnTo>
                  <a:lnTo>
                    <a:pt x="10892" y="1877"/>
                  </a:lnTo>
                  <a:cubicBezTo>
                    <a:pt x="7677" y="2621"/>
                    <a:pt x="4542" y="3625"/>
                    <a:pt x="1508" y="4891"/>
                  </a:cubicBezTo>
                  <a:lnTo>
                    <a:pt x="1" y="5755"/>
                  </a:lnTo>
                  <a:lnTo>
                    <a:pt x="18910" y="13331"/>
                  </a:lnTo>
                  <a:lnTo>
                    <a:pt x="33881" y="3666"/>
                  </a:lnTo>
                  <a:lnTo>
                    <a:pt x="28395" y="8"/>
                  </a:lnTo>
                  <a:cubicBezTo>
                    <a:pt x="28065" y="2"/>
                    <a:pt x="27734" y="0"/>
                    <a:pt x="27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panose="020B0503050000020004" pitchFamily="34" charset="0"/>
              </a:endParaRPr>
            </a:p>
          </p:txBody>
        </p:sp>
        <p:sp>
          <p:nvSpPr>
            <p:cNvPr id="25" name="Google Shape;750;p27">
              <a:extLst>
                <a:ext uri="{FF2B5EF4-FFF2-40B4-BE49-F238E27FC236}">
                  <a16:creationId xmlns:a16="http://schemas.microsoft.com/office/drawing/2014/main" id="{1510EF2E-A1A3-646D-3BB8-670DB1A67CDD}"/>
                </a:ext>
              </a:extLst>
            </p:cNvPr>
            <p:cNvSpPr/>
            <p:nvPr/>
          </p:nvSpPr>
          <p:spPr>
            <a:xfrm>
              <a:off x="4362728" y="2757529"/>
              <a:ext cx="781362" cy="411631"/>
            </a:xfrm>
            <a:custGeom>
              <a:avLst/>
              <a:gdLst/>
              <a:ahLst/>
              <a:cxnLst/>
              <a:rect l="l" t="t" r="r" b="b"/>
              <a:pathLst>
                <a:path w="29259" h="15414" extrusionOk="0">
                  <a:moveTo>
                    <a:pt x="14770" y="1"/>
                  </a:moveTo>
                  <a:lnTo>
                    <a:pt x="0" y="9526"/>
                  </a:lnTo>
                  <a:lnTo>
                    <a:pt x="6049" y="13002"/>
                  </a:lnTo>
                  <a:lnTo>
                    <a:pt x="11656" y="10932"/>
                  </a:lnTo>
                  <a:lnTo>
                    <a:pt x="19412" y="15414"/>
                  </a:lnTo>
                  <a:lnTo>
                    <a:pt x="29259" y="9686"/>
                  </a:lnTo>
                  <a:lnTo>
                    <a:pt x="147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panose="020B0503050000020004" pitchFamily="34" charset="0"/>
              </a:endParaRPr>
            </a:p>
          </p:txBody>
        </p:sp>
        <p:sp>
          <p:nvSpPr>
            <p:cNvPr id="26" name="Google Shape;751;p27">
              <a:extLst>
                <a:ext uri="{FF2B5EF4-FFF2-40B4-BE49-F238E27FC236}">
                  <a16:creationId xmlns:a16="http://schemas.microsoft.com/office/drawing/2014/main" id="{ACF4C3C3-645B-ECB8-8302-A9C7746D728D}"/>
                </a:ext>
              </a:extLst>
            </p:cNvPr>
            <p:cNvSpPr/>
            <p:nvPr/>
          </p:nvSpPr>
          <p:spPr>
            <a:xfrm>
              <a:off x="4552707" y="3078443"/>
              <a:ext cx="300538" cy="161565"/>
            </a:xfrm>
            <a:custGeom>
              <a:avLst/>
              <a:gdLst/>
              <a:ahLst/>
              <a:cxnLst/>
              <a:rect l="l" t="t" r="r" b="b"/>
              <a:pathLst>
                <a:path w="11254" h="6050" extrusionOk="0">
                  <a:moveTo>
                    <a:pt x="4341" y="0"/>
                  </a:moveTo>
                  <a:lnTo>
                    <a:pt x="0" y="1608"/>
                  </a:lnTo>
                  <a:lnTo>
                    <a:pt x="7696" y="6049"/>
                  </a:lnTo>
                  <a:lnTo>
                    <a:pt x="11253" y="3979"/>
                  </a:lnTo>
                  <a:lnTo>
                    <a:pt x="43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panose="020B0503050000020004" pitchFamily="34" charset="0"/>
              </a:endParaRPr>
            </a:p>
          </p:txBody>
        </p:sp>
        <p:sp>
          <p:nvSpPr>
            <p:cNvPr id="27" name="Google Shape;752;p27">
              <a:extLst>
                <a:ext uri="{FF2B5EF4-FFF2-40B4-BE49-F238E27FC236}">
                  <a16:creationId xmlns:a16="http://schemas.microsoft.com/office/drawing/2014/main" id="{0CF640DA-3177-11BF-FC15-C0BEFE4D8C58}"/>
                </a:ext>
              </a:extLst>
            </p:cNvPr>
            <p:cNvSpPr/>
            <p:nvPr/>
          </p:nvSpPr>
          <p:spPr>
            <a:xfrm>
              <a:off x="5543863" y="3045168"/>
              <a:ext cx="227019" cy="251187"/>
            </a:xfrm>
            <a:custGeom>
              <a:avLst/>
              <a:gdLst/>
              <a:ahLst/>
              <a:cxnLst/>
              <a:rect l="l" t="t" r="r" b="b"/>
              <a:pathLst>
                <a:path w="8501" h="9406" extrusionOk="0">
                  <a:moveTo>
                    <a:pt x="4361" y="1"/>
                  </a:moveTo>
                  <a:lnTo>
                    <a:pt x="0" y="4120"/>
                  </a:lnTo>
                  <a:lnTo>
                    <a:pt x="8501" y="9405"/>
                  </a:lnTo>
                  <a:cubicBezTo>
                    <a:pt x="8159" y="6190"/>
                    <a:pt x="6772" y="2975"/>
                    <a:pt x="43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panose="020B0503050000020004" pitchFamily="34" charset="0"/>
              </a:endParaRPr>
            </a:p>
          </p:txBody>
        </p:sp>
        <p:sp>
          <p:nvSpPr>
            <p:cNvPr id="28" name="Google Shape;753;p27">
              <a:extLst>
                <a:ext uri="{FF2B5EF4-FFF2-40B4-BE49-F238E27FC236}">
                  <a16:creationId xmlns:a16="http://schemas.microsoft.com/office/drawing/2014/main" id="{FA4CB6D6-1814-E0E1-9BDA-A21D502F9D66}"/>
                </a:ext>
              </a:extLst>
            </p:cNvPr>
            <p:cNvSpPr/>
            <p:nvPr/>
          </p:nvSpPr>
          <p:spPr>
            <a:xfrm>
              <a:off x="3395179" y="2812274"/>
              <a:ext cx="910160" cy="490517"/>
            </a:xfrm>
            <a:custGeom>
              <a:avLst/>
              <a:gdLst/>
              <a:ahLst/>
              <a:cxnLst/>
              <a:rect l="l" t="t" r="r" b="b"/>
              <a:pathLst>
                <a:path w="34082" h="18368" extrusionOk="0">
                  <a:moveTo>
                    <a:pt x="15092" y="0"/>
                  </a:moveTo>
                  <a:lnTo>
                    <a:pt x="7596" y="4301"/>
                  </a:lnTo>
                  <a:cubicBezTo>
                    <a:pt x="3818" y="7315"/>
                    <a:pt x="1286" y="10671"/>
                    <a:pt x="0" y="14167"/>
                  </a:cubicBezTo>
                  <a:lnTo>
                    <a:pt x="1427" y="15232"/>
                  </a:lnTo>
                  <a:lnTo>
                    <a:pt x="17624" y="17704"/>
                  </a:lnTo>
                  <a:lnTo>
                    <a:pt x="17342" y="18367"/>
                  </a:lnTo>
                  <a:lnTo>
                    <a:pt x="17342" y="18367"/>
                  </a:lnTo>
                  <a:lnTo>
                    <a:pt x="34081" y="7576"/>
                  </a:lnTo>
                  <a:lnTo>
                    <a:pt x="150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panose="020B0503050000020004" pitchFamily="34" charset="0"/>
              </a:endParaRPr>
            </a:p>
          </p:txBody>
        </p:sp>
        <p:sp>
          <p:nvSpPr>
            <p:cNvPr id="29" name="Google Shape;754;p27">
              <a:extLst>
                <a:ext uri="{FF2B5EF4-FFF2-40B4-BE49-F238E27FC236}">
                  <a16:creationId xmlns:a16="http://schemas.microsoft.com/office/drawing/2014/main" id="{824153A4-2678-6214-1D96-F247973553D6}"/>
                </a:ext>
              </a:extLst>
            </p:cNvPr>
            <p:cNvSpPr/>
            <p:nvPr/>
          </p:nvSpPr>
          <p:spPr>
            <a:xfrm>
              <a:off x="4767896" y="3022095"/>
              <a:ext cx="541471" cy="283901"/>
            </a:xfrm>
            <a:custGeom>
              <a:avLst/>
              <a:gdLst/>
              <a:ahLst/>
              <a:cxnLst/>
              <a:rect l="l" t="t" r="r" b="b"/>
              <a:pathLst>
                <a:path w="20276" h="10631" extrusionOk="0">
                  <a:moveTo>
                    <a:pt x="14408" y="1"/>
                  </a:moveTo>
                  <a:lnTo>
                    <a:pt x="0" y="8360"/>
                  </a:lnTo>
                  <a:lnTo>
                    <a:pt x="3919" y="10631"/>
                  </a:lnTo>
                  <a:lnTo>
                    <a:pt x="20276" y="3919"/>
                  </a:lnTo>
                  <a:lnTo>
                    <a:pt x="144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panose="020B0503050000020004" pitchFamily="34" charset="0"/>
              </a:endParaRPr>
            </a:p>
          </p:txBody>
        </p:sp>
        <p:sp>
          <p:nvSpPr>
            <p:cNvPr id="30" name="Google Shape;755;p27">
              <a:extLst>
                <a:ext uri="{FF2B5EF4-FFF2-40B4-BE49-F238E27FC236}">
                  <a16:creationId xmlns:a16="http://schemas.microsoft.com/office/drawing/2014/main" id="{5563B88B-892D-FA70-508F-AFD926B5354B}"/>
                </a:ext>
              </a:extLst>
            </p:cNvPr>
            <p:cNvSpPr/>
            <p:nvPr/>
          </p:nvSpPr>
          <p:spPr>
            <a:xfrm>
              <a:off x="3852395" y="3302765"/>
              <a:ext cx="5929" cy="4300"/>
            </a:xfrm>
            <a:custGeom>
              <a:avLst/>
              <a:gdLst/>
              <a:ahLst/>
              <a:cxnLst/>
              <a:rect l="l" t="t" r="r" b="b"/>
              <a:pathLst>
                <a:path w="222" h="161" extrusionOk="0">
                  <a:moveTo>
                    <a:pt x="221" y="0"/>
                  </a:moveTo>
                  <a:lnTo>
                    <a:pt x="0" y="141"/>
                  </a:lnTo>
                  <a:lnTo>
                    <a:pt x="141" y="161"/>
                  </a:lnTo>
                  <a:lnTo>
                    <a:pt x="221" y="0"/>
                  </a:lnTo>
                  <a:close/>
                </a:path>
              </a:pathLst>
            </a:custGeom>
            <a:solidFill>
              <a:srgbClr val="DC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panose="020B0503050000020004" pitchFamily="34" charset="0"/>
              </a:endParaRPr>
            </a:p>
          </p:txBody>
        </p:sp>
        <p:sp>
          <p:nvSpPr>
            <p:cNvPr id="31" name="Google Shape;756;p27">
              <a:extLst>
                <a:ext uri="{FF2B5EF4-FFF2-40B4-BE49-F238E27FC236}">
                  <a16:creationId xmlns:a16="http://schemas.microsoft.com/office/drawing/2014/main" id="{2A9645A0-7F64-5A95-16B4-625978C58FF4}"/>
                </a:ext>
              </a:extLst>
            </p:cNvPr>
            <p:cNvSpPr/>
            <p:nvPr/>
          </p:nvSpPr>
          <p:spPr>
            <a:xfrm>
              <a:off x="5468208" y="3011894"/>
              <a:ext cx="305372" cy="330074"/>
            </a:xfrm>
            <a:custGeom>
              <a:avLst/>
              <a:gdLst/>
              <a:ahLst/>
              <a:cxnLst/>
              <a:rect l="l" t="t" r="r" b="b"/>
              <a:pathLst>
                <a:path w="11435" h="12360" extrusionOk="0">
                  <a:moveTo>
                    <a:pt x="6129" y="1"/>
                  </a:moveTo>
                  <a:lnTo>
                    <a:pt x="0" y="5868"/>
                  </a:lnTo>
                  <a:lnTo>
                    <a:pt x="11213" y="12359"/>
                  </a:lnTo>
                  <a:lnTo>
                    <a:pt x="11434" y="12239"/>
                  </a:lnTo>
                  <a:cubicBezTo>
                    <a:pt x="11434" y="11716"/>
                    <a:pt x="11394" y="11173"/>
                    <a:pt x="11334" y="10651"/>
                  </a:cubicBezTo>
                  <a:lnTo>
                    <a:pt x="2833" y="5366"/>
                  </a:lnTo>
                  <a:lnTo>
                    <a:pt x="7194" y="1227"/>
                  </a:lnTo>
                  <a:cubicBezTo>
                    <a:pt x="6852" y="825"/>
                    <a:pt x="6511" y="403"/>
                    <a:pt x="6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panose="020B0503050000020004" pitchFamily="34" charset="0"/>
              </a:endParaRPr>
            </a:p>
          </p:txBody>
        </p:sp>
        <p:sp>
          <p:nvSpPr>
            <p:cNvPr id="32" name="Google Shape;757;p27">
              <a:extLst>
                <a:ext uri="{FF2B5EF4-FFF2-40B4-BE49-F238E27FC236}">
                  <a16:creationId xmlns:a16="http://schemas.microsoft.com/office/drawing/2014/main" id="{39976607-A573-80C9-5F8E-3F7440B2B1CB}"/>
                </a:ext>
              </a:extLst>
            </p:cNvPr>
            <p:cNvSpPr/>
            <p:nvPr/>
          </p:nvSpPr>
          <p:spPr>
            <a:xfrm>
              <a:off x="4078854" y="3028531"/>
              <a:ext cx="764724" cy="433102"/>
            </a:xfrm>
            <a:custGeom>
              <a:avLst/>
              <a:gdLst/>
              <a:ahLst/>
              <a:cxnLst/>
              <a:rect l="l" t="t" r="r" b="b"/>
              <a:pathLst>
                <a:path w="28636" h="16218" extrusionOk="0">
                  <a:moveTo>
                    <a:pt x="9646" y="1"/>
                  </a:moveTo>
                  <a:lnTo>
                    <a:pt x="0" y="6230"/>
                  </a:lnTo>
                  <a:lnTo>
                    <a:pt x="20979" y="16217"/>
                  </a:lnTo>
                  <a:lnTo>
                    <a:pt x="28636" y="10952"/>
                  </a:lnTo>
                  <a:lnTo>
                    <a:pt x="9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panose="020B0503050000020004" pitchFamily="34" charset="0"/>
              </a:endParaRPr>
            </a:p>
          </p:txBody>
        </p:sp>
        <p:sp>
          <p:nvSpPr>
            <p:cNvPr id="33" name="Google Shape;758;p27">
              <a:extLst>
                <a:ext uri="{FF2B5EF4-FFF2-40B4-BE49-F238E27FC236}">
                  <a16:creationId xmlns:a16="http://schemas.microsoft.com/office/drawing/2014/main" id="{64AAB698-AAD5-49E8-E842-52FE00AE44C8}"/>
                </a:ext>
              </a:extLst>
            </p:cNvPr>
            <p:cNvSpPr/>
            <p:nvPr/>
          </p:nvSpPr>
          <p:spPr>
            <a:xfrm>
              <a:off x="5024932" y="3132654"/>
              <a:ext cx="727177" cy="400869"/>
            </a:xfrm>
            <a:custGeom>
              <a:avLst/>
              <a:gdLst/>
              <a:ahLst/>
              <a:cxnLst/>
              <a:rect l="l" t="t" r="r" b="b"/>
              <a:pathLst>
                <a:path w="27230" h="15011" extrusionOk="0">
                  <a:moveTo>
                    <a:pt x="10972" y="0"/>
                  </a:moveTo>
                  <a:lnTo>
                    <a:pt x="1" y="4501"/>
                  </a:lnTo>
                  <a:lnTo>
                    <a:pt x="15876" y="15011"/>
                  </a:lnTo>
                  <a:lnTo>
                    <a:pt x="19553" y="12439"/>
                  </a:lnTo>
                  <a:lnTo>
                    <a:pt x="27229" y="9907"/>
                  </a:lnTo>
                  <a:lnTo>
                    <a:pt x="26446" y="9043"/>
                  </a:lnTo>
                  <a:lnTo>
                    <a:pt x="12078" y="744"/>
                  </a:lnTo>
                  <a:lnTo>
                    <a:pt x="109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panose="020B0503050000020004" pitchFamily="34" charset="0"/>
              </a:endParaRPr>
            </a:p>
          </p:txBody>
        </p:sp>
        <p:sp>
          <p:nvSpPr>
            <p:cNvPr id="34" name="Google Shape;759;p27">
              <a:extLst>
                <a:ext uri="{FF2B5EF4-FFF2-40B4-BE49-F238E27FC236}">
                  <a16:creationId xmlns:a16="http://schemas.microsoft.com/office/drawing/2014/main" id="{43C9E3EC-3FBF-CF45-B4A9-2EB7E6314939}"/>
                </a:ext>
              </a:extLst>
            </p:cNvPr>
            <p:cNvSpPr/>
            <p:nvPr/>
          </p:nvSpPr>
          <p:spPr>
            <a:xfrm>
              <a:off x="3362973" y="3267327"/>
              <a:ext cx="410029" cy="289829"/>
            </a:xfrm>
            <a:custGeom>
              <a:avLst/>
              <a:gdLst/>
              <a:ahLst/>
              <a:cxnLst/>
              <a:rect l="l" t="t" r="r" b="b"/>
              <a:pathLst>
                <a:path w="15354" h="10853" extrusionOk="0">
                  <a:moveTo>
                    <a:pt x="2251" y="1"/>
                  </a:moveTo>
                  <a:cubicBezTo>
                    <a:pt x="2151" y="81"/>
                    <a:pt x="1387" y="523"/>
                    <a:pt x="302" y="1166"/>
                  </a:cubicBezTo>
                  <a:cubicBezTo>
                    <a:pt x="1" y="4442"/>
                    <a:pt x="744" y="7717"/>
                    <a:pt x="2533" y="10852"/>
                  </a:cubicBezTo>
                  <a:lnTo>
                    <a:pt x="15353" y="2312"/>
                  </a:lnTo>
                  <a:lnTo>
                    <a:pt x="22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panose="020B0503050000020004" pitchFamily="34" charset="0"/>
              </a:endParaRPr>
            </a:p>
          </p:txBody>
        </p:sp>
        <p:sp>
          <p:nvSpPr>
            <p:cNvPr id="55" name="Google Shape;760;p27">
              <a:extLst>
                <a:ext uri="{FF2B5EF4-FFF2-40B4-BE49-F238E27FC236}">
                  <a16:creationId xmlns:a16="http://schemas.microsoft.com/office/drawing/2014/main" id="{2B3A661A-40DE-4919-732E-DEADBFA936DC}"/>
                </a:ext>
              </a:extLst>
            </p:cNvPr>
            <p:cNvSpPr/>
            <p:nvPr/>
          </p:nvSpPr>
          <p:spPr>
            <a:xfrm>
              <a:off x="3371038" y="3239420"/>
              <a:ext cx="481384" cy="332744"/>
            </a:xfrm>
            <a:custGeom>
              <a:avLst/>
              <a:gdLst/>
              <a:ahLst/>
              <a:cxnLst/>
              <a:rect l="l" t="t" r="r" b="b"/>
              <a:pathLst>
                <a:path w="18026" h="12460" extrusionOk="0">
                  <a:moveTo>
                    <a:pt x="1588" y="1"/>
                  </a:moveTo>
                  <a:lnTo>
                    <a:pt x="201" y="805"/>
                  </a:lnTo>
                  <a:cubicBezTo>
                    <a:pt x="121" y="1267"/>
                    <a:pt x="40" y="1729"/>
                    <a:pt x="0" y="2211"/>
                  </a:cubicBezTo>
                  <a:cubicBezTo>
                    <a:pt x="1105" y="1548"/>
                    <a:pt x="1869" y="1106"/>
                    <a:pt x="1969" y="1026"/>
                  </a:cubicBezTo>
                  <a:lnTo>
                    <a:pt x="15051" y="3337"/>
                  </a:lnTo>
                  <a:lnTo>
                    <a:pt x="2251" y="11877"/>
                  </a:lnTo>
                  <a:cubicBezTo>
                    <a:pt x="2351" y="12078"/>
                    <a:pt x="2472" y="12279"/>
                    <a:pt x="2592" y="12460"/>
                  </a:cubicBezTo>
                  <a:lnTo>
                    <a:pt x="18025" y="2513"/>
                  </a:lnTo>
                  <a:lnTo>
                    <a:pt x="15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panose="020B0503050000020004" pitchFamily="34" charset="0"/>
              </a:endParaRPr>
            </a:p>
          </p:txBody>
        </p:sp>
        <p:sp>
          <p:nvSpPr>
            <p:cNvPr id="56" name="Google Shape;761;p27">
              <a:extLst>
                <a:ext uri="{FF2B5EF4-FFF2-40B4-BE49-F238E27FC236}">
                  <a16:creationId xmlns:a16="http://schemas.microsoft.com/office/drawing/2014/main" id="{B8EF313B-D8BE-BA5B-21A7-478ACB3005F4}"/>
                </a:ext>
              </a:extLst>
            </p:cNvPr>
            <p:cNvSpPr/>
            <p:nvPr/>
          </p:nvSpPr>
          <p:spPr>
            <a:xfrm>
              <a:off x="5492349" y="3437438"/>
              <a:ext cx="269400" cy="222746"/>
            </a:xfrm>
            <a:custGeom>
              <a:avLst/>
              <a:gdLst/>
              <a:ahLst/>
              <a:cxnLst/>
              <a:rect l="l" t="t" r="r" b="b"/>
              <a:pathLst>
                <a:path w="10088" h="8341" extrusionOk="0">
                  <a:moveTo>
                    <a:pt x="10088" y="1"/>
                  </a:moveTo>
                  <a:lnTo>
                    <a:pt x="3638" y="2111"/>
                  </a:lnTo>
                  <a:lnTo>
                    <a:pt x="0" y="4683"/>
                  </a:lnTo>
                  <a:lnTo>
                    <a:pt x="5506" y="8340"/>
                  </a:lnTo>
                  <a:cubicBezTo>
                    <a:pt x="7878" y="5708"/>
                    <a:pt x="9405" y="2875"/>
                    <a:pt x="100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panose="020B0503050000020004" pitchFamily="34" charset="0"/>
              </a:endParaRPr>
            </a:p>
          </p:txBody>
        </p:sp>
        <p:sp>
          <p:nvSpPr>
            <p:cNvPr id="57" name="Google Shape;762;p27">
              <a:extLst>
                <a:ext uri="{FF2B5EF4-FFF2-40B4-BE49-F238E27FC236}">
                  <a16:creationId xmlns:a16="http://schemas.microsoft.com/office/drawing/2014/main" id="{81954212-9410-3FED-88DD-ADB73236AA34}"/>
                </a:ext>
              </a:extLst>
            </p:cNvPr>
            <p:cNvSpPr/>
            <p:nvPr/>
          </p:nvSpPr>
          <p:spPr>
            <a:xfrm>
              <a:off x="4711014" y="3312939"/>
              <a:ext cx="660602" cy="374618"/>
            </a:xfrm>
            <a:custGeom>
              <a:avLst/>
              <a:gdLst/>
              <a:ahLst/>
              <a:cxnLst/>
              <a:rect l="l" t="t" r="r" b="b"/>
              <a:pathLst>
                <a:path w="24737" h="14028" extrusionOk="0">
                  <a:moveTo>
                    <a:pt x="10630" y="1"/>
                  </a:moveTo>
                  <a:lnTo>
                    <a:pt x="7134" y="966"/>
                  </a:lnTo>
                  <a:lnTo>
                    <a:pt x="0" y="5708"/>
                  </a:lnTo>
                  <a:lnTo>
                    <a:pt x="18266" y="14027"/>
                  </a:lnTo>
                  <a:lnTo>
                    <a:pt x="24737" y="9245"/>
                  </a:lnTo>
                  <a:lnTo>
                    <a:pt x="106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panose="020B0503050000020004" pitchFamily="34" charset="0"/>
              </a:endParaRPr>
            </a:p>
          </p:txBody>
        </p:sp>
        <p:sp>
          <p:nvSpPr>
            <p:cNvPr id="58" name="Google Shape;763;p27">
              <a:extLst>
                <a:ext uri="{FF2B5EF4-FFF2-40B4-BE49-F238E27FC236}">
                  <a16:creationId xmlns:a16="http://schemas.microsoft.com/office/drawing/2014/main" id="{8584DBF6-A6D7-E5D1-66A2-2A28DE2DDF87}"/>
                </a:ext>
              </a:extLst>
            </p:cNvPr>
            <p:cNvSpPr/>
            <p:nvPr/>
          </p:nvSpPr>
          <p:spPr>
            <a:xfrm>
              <a:off x="4648765" y="3265725"/>
              <a:ext cx="775460" cy="455641"/>
            </a:xfrm>
            <a:custGeom>
              <a:avLst/>
              <a:gdLst/>
              <a:ahLst/>
              <a:cxnLst/>
              <a:rect l="l" t="t" r="r" b="b"/>
              <a:pathLst>
                <a:path w="29038" h="17062" extrusionOk="0">
                  <a:moveTo>
                    <a:pt x="12961" y="1769"/>
                  </a:moveTo>
                  <a:lnTo>
                    <a:pt x="27068" y="11013"/>
                  </a:lnTo>
                  <a:lnTo>
                    <a:pt x="20597" y="15795"/>
                  </a:lnTo>
                  <a:lnTo>
                    <a:pt x="2331" y="7476"/>
                  </a:lnTo>
                  <a:lnTo>
                    <a:pt x="9465" y="2734"/>
                  </a:lnTo>
                  <a:lnTo>
                    <a:pt x="12961" y="1769"/>
                  </a:lnTo>
                  <a:close/>
                  <a:moveTo>
                    <a:pt x="12881" y="1"/>
                  </a:moveTo>
                  <a:lnTo>
                    <a:pt x="8098" y="1950"/>
                  </a:lnTo>
                  <a:lnTo>
                    <a:pt x="0" y="7516"/>
                  </a:lnTo>
                  <a:lnTo>
                    <a:pt x="20035" y="17061"/>
                  </a:lnTo>
                  <a:lnTo>
                    <a:pt x="29037" y="10711"/>
                  </a:lnTo>
                  <a:lnTo>
                    <a:pt x="128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panose="020B0503050000020004" pitchFamily="34" charset="0"/>
              </a:endParaRPr>
            </a:p>
          </p:txBody>
        </p:sp>
        <p:sp>
          <p:nvSpPr>
            <p:cNvPr id="59" name="Google Shape;764;p27">
              <a:extLst>
                <a:ext uri="{FF2B5EF4-FFF2-40B4-BE49-F238E27FC236}">
                  <a16:creationId xmlns:a16="http://schemas.microsoft.com/office/drawing/2014/main" id="{7B084CED-5949-A8E2-876B-38554AF48D45}"/>
                </a:ext>
              </a:extLst>
            </p:cNvPr>
            <p:cNvSpPr/>
            <p:nvPr/>
          </p:nvSpPr>
          <p:spPr>
            <a:xfrm>
              <a:off x="3767607" y="3206173"/>
              <a:ext cx="854346" cy="535569"/>
            </a:xfrm>
            <a:custGeom>
              <a:avLst/>
              <a:gdLst/>
              <a:ahLst/>
              <a:cxnLst/>
              <a:rect l="l" t="t" r="r" b="b"/>
              <a:pathLst>
                <a:path w="31992" h="20055" extrusionOk="0">
                  <a:moveTo>
                    <a:pt x="10992" y="0"/>
                  </a:moveTo>
                  <a:lnTo>
                    <a:pt x="0" y="7073"/>
                  </a:lnTo>
                  <a:lnTo>
                    <a:pt x="17302" y="20055"/>
                  </a:lnTo>
                  <a:lnTo>
                    <a:pt x="31991" y="9987"/>
                  </a:lnTo>
                  <a:lnTo>
                    <a:pt x="109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panose="020B0503050000020004" pitchFamily="34" charset="0"/>
              </a:endParaRPr>
            </a:p>
          </p:txBody>
        </p:sp>
        <p:sp>
          <p:nvSpPr>
            <p:cNvPr id="60" name="Google Shape;765;p27">
              <a:extLst>
                <a:ext uri="{FF2B5EF4-FFF2-40B4-BE49-F238E27FC236}">
                  <a16:creationId xmlns:a16="http://schemas.microsoft.com/office/drawing/2014/main" id="{B2902656-5696-A594-5A33-E19375DED9CE}"/>
                </a:ext>
              </a:extLst>
            </p:cNvPr>
            <p:cNvSpPr/>
            <p:nvPr/>
          </p:nvSpPr>
          <p:spPr>
            <a:xfrm>
              <a:off x="5234219" y="3580203"/>
              <a:ext cx="385326" cy="247956"/>
            </a:xfrm>
            <a:custGeom>
              <a:avLst/>
              <a:gdLst/>
              <a:ahLst/>
              <a:cxnLst/>
              <a:rect l="l" t="t" r="r" b="b"/>
              <a:pathLst>
                <a:path w="14429" h="9285" extrusionOk="0">
                  <a:moveTo>
                    <a:pt x="8742" y="0"/>
                  </a:moveTo>
                  <a:lnTo>
                    <a:pt x="1" y="6169"/>
                  </a:lnTo>
                  <a:lnTo>
                    <a:pt x="6532" y="9284"/>
                  </a:lnTo>
                  <a:lnTo>
                    <a:pt x="11415" y="6451"/>
                  </a:lnTo>
                  <a:cubicBezTo>
                    <a:pt x="12480" y="5627"/>
                    <a:pt x="13484" y="4743"/>
                    <a:pt x="14429" y="3778"/>
                  </a:cubicBezTo>
                  <a:lnTo>
                    <a:pt x="87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panose="020B0503050000020004" pitchFamily="34" charset="0"/>
              </a:endParaRPr>
            </a:p>
          </p:txBody>
        </p:sp>
        <p:sp>
          <p:nvSpPr>
            <p:cNvPr id="97" name="Google Shape;766;p27">
              <a:extLst>
                <a:ext uri="{FF2B5EF4-FFF2-40B4-BE49-F238E27FC236}">
                  <a16:creationId xmlns:a16="http://schemas.microsoft.com/office/drawing/2014/main" id="{BA533830-EC03-5E3A-AC31-FABB80180D24}"/>
                </a:ext>
              </a:extLst>
            </p:cNvPr>
            <p:cNvSpPr/>
            <p:nvPr/>
          </p:nvSpPr>
          <p:spPr>
            <a:xfrm>
              <a:off x="4238763" y="3634922"/>
              <a:ext cx="366553" cy="218981"/>
            </a:xfrm>
            <a:custGeom>
              <a:avLst/>
              <a:gdLst/>
              <a:ahLst/>
              <a:cxnLst/>
              <a:rect l="l" t="t" r="r" b="b"/>
              <a:pathLst>
                <a:path w="13726" h="8200" extrusionOk="0">
                  <a:moveTo>
                    <a:pt x="6170" y="1"/>
                  </a:moveTo>
                  <a:lnTo>
                    <a:pt x="1" y="4221"/>
                  </a:lnTo>
                  <a:lnTo>
                    <a:pt x="8481" y="8200"/>
                  </a:lnTo>
                  <a:lnTo>
                    <a:pt x="13725" y="3397"/>
                  </a:lnTo>
                  <a:lnTo>
                    <a:pt x="61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panose="020B0503050000020004" pitchFamily="34" charset="0"/>
              </a:endParaRPr>
            </a:p>
          </p:txBody>
        </p:sp>
        <p:sp>
          <p:nvSpPr>
            <p:cNvPr id="98" name="Google Shape;767;p27">
              <a:extLst>
                <a:ext uri="{FF2B5EF4-FFF2-40B4-BE49-F238E27FC236}">
                  <a16:creationId xmlns:a16="http://schemas.microsoft.com/office/drawing/2014/main" id="{B936974F-A706-B642-0C8E-171B701D6945}"/>
                </a:ext>
              </a:extLst>
            </p:cNvPr>
            <p:cNvSpPr/>
            <p:nvPr/>
          </p:nvSpPr>
          <p:spPr>
            <a:xfrm>
              <a:off x="4428743" y="3477709"/>
              <a:ext cx="738420" cy="387997"/>
            </a:xfrm>
            <a:custGeom>
              <a:avLst/>
              <a:gdLst/>
              <a:ahLst/>
              <a:cxnLst/>
              <a:rect l="l" t="t" r="r" b="b"/>
              <a:pathLst>
                <a:path w="27651" h="14529" extrusionOk="0">
                  <a:moveTo>
                    <a:pt x="7616" y="0"/>
                  </a:moveTo>
                  <a:lnTo>
                    <a:pt x="0" y="5225"/>
                  </a:lnTo>
                  <a:lnTo>
                    <a:pt x="20618" y="14529"/>
                  </a:lnTo>
                  <a:lnTo>
                    <a:pt x="27651" y="9545"/>
                  </a:lnTo>
                  <a:lnTo>
                    <a:pt x="76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panose="020B0503050000020004" pitchFamily="34" charset="0"/>
              </a:endParaRPr>
            </a:p>
          </p:txBody>
        </p:sp>
        <p:sp>
          <p:nvSpPr>
            <p:cNvPr id="99" name="Google Shape;768;p27">
              <a:extLst>
                <a:ext uri="{FF2B5EF4-FFF2-40B4-BE49-F238E27FC236}">
                  <a16:creationId xmlns:a16="http://schemas.microsoft.com/office/drawing/2014/main" id="{447BF599-59D0-E9C3-593D-804EC246F7C8}"/>
                </a:ext>
              </a:extLst>
            </p:cNvPr>
            <p:cNvSpPr/>
            <p:nvPr/>
          </p:nvSpPr>
          <p:spPr>
            <a:xfrm>
              <a:off x="3455826" y="3412229"/>
              <a:ext cx="748087" cy="506060"/>
            </a:xfrm>
            <a:custGeom>
              <a:avLst/>
              <a:gdLst/>
              <a:ahLst/>
              <a:cxnLst/>
              <a:rect l="l" t="t" r="r" b="b"/>
              <a:pathLst>
                <a:path w="28013" h="18950" extrusionOk="0">
                  <a:moveTo>
                    <a:pt x="10691" y="1"/>
                  </a:moveTo>
                  <a:lnTo>
                    <a:pt x="0" y="6893"/>
                  </a:lnTo>
                  <a:cubicBezTo>
                    <a:pt x="1407" y="8882"/>
                    <a:pt x="3075" y="10651"/>
                    <a:pt x="4963" y="12178"/>
                  </a:cubicBezTo>
                  <a:lnTo>
                    <a:pt x="19331" y="18950"/>
                  </a:lnTo>
                  <a:lnTo>
                    <a:pt x="28012" y="13002"/>
                  </a:lnTo>
                  <a:lnTo>
                    <a:pt x="10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panose="020B0503050000020004" pitchFamily="34" charset="0"/>
              </a:endParaRPr>
            </a:p>
          </p:txBody>
        </p:sp>
        <p:sp>
          <p:nvSpPr>
            <p:cNvPr id="100" name="Google Shape;769;p27">
              <a:extLst>
                <a:ext uri="{FF2B5EF4-FFF2-40B4-BE49-F238E27FC236}">
                  <a16:creationId xmlns:a16="http://schemas.microsoft.com/office/drawing/2014/main" id="{4C995D1E-2744-E018-3972-7449DF18D451}"/>
                </a:ext>
              </a:extLst>
            </p:cNvPr>
            <p:cNvSpPr/>
            <p:nvPr/>
          </p:nvSpPr>
          <p:spPr>
            <a:xfrm>
              <a:off x="4475423" y="3730445"/>
              <a:ext cx="478714" cy="272631"/>
            </a:xfrm>
            <a:custGeom>
              <a:avLst/>
              <a:gdLst/>
              <a:ahLst/>
              <a:cxnLst/>
              <a:rect l="l" t="t" r="r" b="b"/>
              <a:pathLst>
                <a:path w="17926" h="10209" extrusionOk="0">
                  <a:moveTo>
                    <a:pt x="5245" y="1"/>
                  </a:moveTo>
                  <a:lnTo>
                    <a:pt x="0" y="4803"/>
                  </a:lnTo>
                  <a:lnTo>
                    <a:pt x="11555" y="10209"/>
                  </a:lnTo>
                  <a:lnTo>
                    <a:pt x="17925" y="5728"/>
                  </a:lnTo>
                  <a:lnTo>
                    <a:pt x="52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panose="020B0503050000020004" pitchFamily="34" charset="0"/>
              </a:endParaRPr>
            </a:p>
          </p:txBody>
        </p:sp>
        <p:sp>
          <p:nvSpPr>
            <p:cNvPr id="106" name="Google Shape;770;p27">
              <a:extLst>
                <a:ext uri="{FF2B5EF4-FFF2-40B4-BE49-F238E27FC236}">
                  <a16:creationId xmlns:a16="http://schemas.microsoft.com/office/drawing/2014/main" id="{6391AC6E-3584-9B85-66EE-B3BCF64E1006}"/>
                </a:ext>
              </a:extLst>
            </p:cNvPr>
            <p:cNvSpPr/>
            <p:nvPr/>
          </p:nvSpPr>
          <p:spPr>
            <a:xfrm>
              <a:off x="3982262" y="3764788"/>
              <a:ext cx="777062" cy="266756"/>
            </a:xfrm>
            <a:custGeom>
              <a:avLst/>
              <a:gdLst/>
              <a:ahLst/>
              <a:cxnLst/>
              <a:rect l="l" t="t" r="r" b="b"/>
              <a:pathLst>
                <a:path w="29098" h="9989" extrusionOk="0">
                  <a:moveTo>
                    <a:pt x="8661" y="1"/>
                  </a:moveTo>
                  <a:lnTo>
                    <a:pt x="0" y="5929"/>
                  </a:lnTo>
                  <a:lnTo>
                    <a:pt x="4300" y="7958"/>
                  </a:lnTo>
                  <a:cubicBezTo>
                    <a:pt x="5727" y="8300"/>
                    <a:pt x="7174" y="8622"/>
                    <a:pt x="8641" y="8883"/>
                  </a:cubicBezTo>
                  <a:lnTo>
                    <a:pt x="1688" y="5627"/>
                  </a:lnTo>
                  <a:lnTo>
                    <a:pt x="8541" y="1046"/>
                  </a:lnTo>
                  <a:lnTo>
                    <a:pt x="27269" y="9385"/>
                  </a:lnTo>
                  <a:lnTo>
                    <a:pt x="26224" y="9988"/>
                  </a:lnTo>
                  <a:cubicBezTo>
                    <a:pt x="27068" y="9948"/>
                    <a:pt x="27912" y="9888"/>
                    <a:pt x="28776" y="9827"/>
                  </a:cubicBezTo>
                  <a:lnTo>
                    <a:pt x="29098" y="9586"/>
                  </a:lnTo>
                  <a:lnTo>
                    <a:pt x="86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panose="020B0503050000020004" pitchFamily="34" charset="0"/>
              </a:endParaRPr>
            </a:p>
          </p:txBody>
        </p:sp>
        <p:sp>
          <p:nvSpPr>
            <p:cNvPr id="107" name="Google Shape;771;p27">
              <a:extLst>
                <a:ext uri="{FF2B5EF4-FFF2-40B4-BE49-F238E27FC236}">
                  <a16:creationId xmlns:a16="http://schemas.microsoft.com/office/drawing/2014/main" id="{5D9A8035-CFAF-5798-F14F-AFB99146F62E}"/>
                </a:ext>
              </a:extLst>
            </p:cNvPr>
            <p:cNvSpPr/>
            <p:nvPr/>
          </p:nvSpPr>
          <p:spPr>
            <a:xfrm>
              <a:off x="5046403" y="2768798"/>
              <a:ext cx="377288" cy="220049"/>
            </a:xfrm>
            <a:custGeom>
              <a:avLst/>
              <a:gdLst/>
              <a:ahLst/>
              <a:cxnLst/>
              <a:rect l="l" t="t" r="r" b="b"/>
              <a:pathLst>
                <a:path w="14128" h="8240" extrusionOk="0">
                  <a:moveTo>
                    <a:pt x="8018" y="1"/>
                  </a:moveTo>
                  <a:lnTo>
                    <a:pt x="0" y="4663"/>
                  </a:lnTo>
                  <a:lnTo>
                    <a:pt x="5366" y="8240"/>
                  </a:lnTo>
                  <a:lnTo>
                    <a:pt x="14127" y="2995"/>
                  </a:lnTo>
                  <a:lnTo>
                    <a:pt x="13946" y="2894"/>
                  </a:lnTo>
                  <a:cubicBezTo>
                    <a:pt x="12037" y="1789"/>
                    <a:pt x="10048" y="825"/>
                    <a:pt x="80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panose="020B0503050000020004" pitchFamily="34" charset="0"/>
              </a:endParaRPr>
            </a:p>
          </p:txBody>
        </p:sp>
      </p:grpSp>
      <p:pic>
        <p:nvPicPr>
          <p:cNvPr id="2052" name="Picture 4" descr="Download Meijer Express logo transparent PNG - StickPNG">
            <a:extLst>
              <a:ext uri="{FF2B5EF4-FFF2-40B4-BE49-F238E27FC236}">
                <a16:creationId xmlns:a16="http://schemas.microsoft.com/office/drawing/2014/main" id="{FA78B03D-360A-B928-78FC-20F3980054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08694" y="2338974"/>
            <a:ext cx="720961" cy="630131"/>
          </a:xfrm>
          <a:prstGeom prst="rect">
            <a:avLst/>
          </a:prstGeom>
          <a:noFill/>
          <a:effectLst>
            <a:outerShdw blurRad="76200" dist="12700" dir="8100000" sy="-23000" kx="800400" algn="br" rotWithShape="0">
              <a:prstClr val="black">
                <a:alpha val="20000"/>
              </a:prstClr>
            </a:outerShdw>
          </a:effectLst>
          <a:scene3d>
            <a:camera prst="isometricOffAxis2Left"/>
            <a:lightRig rig="threePt" dir="t"/>
          </a:scene3d>
          <a:extLst>
            <a:ext uri="{909E8E84-426E-40DD-AFC4-6F175D3DCCD1}">
              <a14:hiddenFill xmlns:a14="http://schemas.microsoft.com/office/drawing/2010/main">
                <a:solidFill>
                  <a:srgbClr val="FFFFFF"/>
                </a:solidFill>
              </a14:hiddenFill>
            </a:ext>
          </a:extLst>
        </p:spPr>
      </p:pic>
      <p:pic>
        <p:nvPicPr>
          <p:cNvPr id="61" name="Picture 60">
            <a:extLst>
              <a:ext uri="{FF2B5EF4-FFF2-40B4-BE49-F238E27FC236}">
                <a16:creationId xmlns:a16="http://schemas.microsoft.com/office/drawing/2014/main" id="{E84A0230-A65E-72A4-4C43-4802607AA42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9003" y="4713951"/>
            <a:ext cx="2987329" cy="316933"/>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Meijer – Logo, brand and logotype">
            <a:extLst>
              <a:ext uri="{FF2B5EF4-FFF2-40B4-BE49-F238E27FC236}">
                <a16:creationId xmlns:a16="http://schemas.microsoft.com/office/drawing/2014/main" id="{8C70E086-3E4F-B15A-1FF2-8B354DB2AB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59262" y="4708239"/>
            <a:ext cx="913196" cy="357510"/>
          </a:xfrm>
          <a:prstGeom prst="rect">
            <a:avLst/>
          </a:prstGeom>
          <a:noFill/>
          <a:extLst>
            <a:ext uri="{909E8E84-426E-40DD-AFC4-6F175D3DCCD1}">
              <a14:hiddenFill xmlns:a14="http://schemas.microsoft.com/office/drawing/2010/main">
                <a:solidFill>
                  <a:srgbClr val="FFFFFF"/>
                </a:solidFill>
              </a14:hiddenFill>
            </a:ext>
          </a:extLst>
        </p:spPr>
      </p:pic>
      <p:pic>
        <p:nvPicPr>
          <p:cNvPr id="73" name="Graphic 72" descr="Clock outline">
            <a:extLst>
              <a:ext uri="{FF2B5EF4-FFF2-40B4-BE49-F238E27FC236}">
                <a16:creationId xmlns:a16="http://schemas.microsoft.com/office/drawing/2014/main" id="{1D89ECFF-2F0E-98CD-E109-0541429D191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15263" y="223713"/>
            <a:ext cx="384725" cy="384725"/>
          </a:xfrm>
          <a:prstGeom prst="rect">
            <a:avLst/>
          </a:prstGeom>
        </p:spPr>
      </p:pic>
      <p:cxnSp>
        <p:nvCxnSpPr>
          <p:cNvPr id="74" name="Straight Connector 73">
            <a:extLst>
              <a:ext uri="{FF2B5EF4-FFF2-40B4-BE49-F238E27FC236}">
                <a16:creationId xmlns:a16="http://schemas.microsoft.com/office/drawing/2014/main" id="{101C4874-9BDF-BBB0-25F1-3A2F488AB03A}"/>
              </a:ext>
            </a:extLst>
          </p:cNvPr>
          <p:cNvCxnSpPr>
            <a:cxnSpLocks/>
          </p:cNvCxnSpPr>
          <p:nvPr/>
        </p:nvCxnSpPr>
        <p:spPr>
          <a:xfrm>
            <a:off x="273441" y="788165"/>
            <a:ext cx="8597118" cy="0"/>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nvGrpSpPr>
          <p:cNvPr id="78" name="Group 25">
            <a:extLst>
              <a:ext uri="{FF2B5EF4-FFF2-40B4-BE49-F238E27FC236}">
                <a16:creationId xmlns:a16="http://schemas.microsoft.com/office/drawing/2014/main" id="{1AB69634-3344-990E-6202-2924915D7890}"/>
              </a:ext>
            </a:extLst>
          </p:cNvPr>
          <p:cNvGrpSpPr/>
          <p:nvPr/>
        </p:nvGrpSpPr>
        <p:grpSpPr>
          <a:xfrm>
            <a:off x="7335674" y="196087"/>
            <a:ext cx="1678777" cy="346954"/>
            <a:chOff x="4597685" y="3914331"/>
            <a:chExt cx="1678777" cy="346954"/>
          </a:xfrm>
        </p:grpSpPr>
        <p:sp>
          <p:nvSpPr>
            <p:cNvPr id="79" name="TextBox 78">
              <a:extLst>
                <a:ext uri="{FF2B5EF4-FFF2-40B4-BE49-F238E27FC236}">
                  <a16:creationId xmlns:a16="http://schemas.microsoft.com/office/drawing/2014/main" id="{1B9F9AC4-9160-9DCF-B144-1AAEDCBE53AA}"/>
                </a:ext>
              </a:extLst>
            </p:cNvPr>
            <p:cNvSpPr txBox="1"/>
            <p:nvPr/>
          </p:nvSpPr>
          <p:spPr>
            <a:xfrm>
              <a:off x="4597686" y="3914331"/>
              <a:ext cx="1678776" cy="184666"/>
            </a:xfrm>
            <a:prstGeom prst="rect">
              <a:avLst/>
            </a:prstGeom>
            <a:noFill/>
          </p:spPr>
          <p:txBody>
            <a:bodyPr wrap="square" lIns="0" tIns="0" rIns="0" bIns="0" rtlCol="0" anchor="t">
              <a:spAutoFit/>
            </a:bodyPr>
            <a:lstStyle/>
            <a:p>
              <a:r>
                <a:rPr lang="en-US" sz="1200" b="1">
                  <a:solidFill>
                    <a:schemeClr val="tx1">
                      <a:lumMod val="75000"/>
                      <a:lumOff val="25000"/>
                    </a:schemeClr>
                  </a:solidFill>
                  <a:latin typeface="Fira Sans Extra Condensed" panose="020B0503050000020004" pitchFamily="34" charset="0"/>
                </a:rPr>
                <a:t>County Demographics</a:t>
              </a:r>
              <a:endParaRPr lang="en-US" sz="1400" b="1">
                <a:solidFill>
                  <a:schemeClr val="tx1">
                    <a:lumMod val="75000"/>
                    <a:lumOff val="25000"/>
                  </a:schemeClr>
                </a:solidFill>
                <a:latin typeface="Fira Sans Extra Condensed" panose="020B0503050000020004" pitchFamily="34" charset="0"/>
              </a:endParaRPr>
            </a:p>
          </p:txBody>
        </p:sp>
        <p:sp>
          <p:nvSpPr>
            <p:cNvPr id="80" name="TextBox 79">
              <a:extLst>
                <a:ext uri="{FF2B5EF4-FFF2-40B4-BE49-F238E27FC236}">
                  <a16:creationId xmlns:a16="http://schemas.microsoft.com/office/drawing/2014/main" id="{0824FDF8-BFA8-C380-AA55-3D6B109852EE}"/>
                </a:ext>
              </a:extLst>
            </p:cNvPr>
            <p:cNvSpPr txBox="1"/>
            <p:nvPr/>
          </p:nvSpPr>
          <p:spPr>
            <a:xfrm>
              <a:off x="4597685" y="4107397"/>
              <a:ext cx="1542507" cy="153888"/>
            </a:xfrm>
            <a:prstGeom prst="rect">
              <a:avLst/>
            </a:prstGeom>
            <a:noFill/>
          </p:spPr>
          <p:txBody>
            <a:bodyPr wrap="square" lIns="0" tIns="0" rIns="0" bIns="0" rtlCol="0" anchor="t">
              <a:spAutoFit/>
            </a:bodyPr>
            <a:lstStyle/>
            <a:p>
              <a:pPr lvl="0" defTabSz="914400">
                <a:spcBef>
                  <a:spcPct val="20000"/>
                </a:spcBef>
                <a:defRPr/>
              </a:pPr>
              <a:r>
                <a:rPr lang="en-US" sz="1000">
                  <a:solidFill>
                    <a:schemeClr val="tx1">
                      <a:lumMod val="65000"/>
                      <a:lumOff val="35000"/>
                    </a:schemeClr>
                  </a:solidFill>
                  <a:latin typeface="+mn-lt"/>
                </a:rPr>
                <a:t>Geocodio</a:t>
              </a:r>
            </a:p>
          </p:txBody>
        </p:sp>
      </p:grpSp>
      <p:sp>
        <p:nvSpPr>
          <p:cNvPr id="81" name="Oval 80">
            <a:extLst>
              <a:ext uri="{FF2B5EF4-FFF2-40B4-BE49-F238E27FC236}">
                <a16:creationId xmlns:a16="http://schemas.microsoft.com/office/drawing/2014/main" id="{8D42BD13-351A-782A-3771-ABA35EB1216B}"/>
              </a:ext>
            </a:extLst>
          </p:cNvPr>
          <p:cNvSpPr>
            <a:spLocks noChangeAspect="1"/>
          </p:cNvSpPr>
          <p:nvPr/>
        </p:nvSpPr>
        <p:spPr>
          <a:xfrm>
            <a:off x="6767452" y="241337"/>
            <a:ext cx="469021" cy="45559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ira Sans Extra Condensed" panose="020B0503050000020004" pitchFamily="34" charset="0"/>
            </a:endParaRPr>
          </a:p>
        </p:txBody>
      </p:sp>
      <p:pic>
        <p:nvPicPr>
          <p:cNvPr id="84" name="Graphic 83" descr="Group of women with solid fill">
            <a:extLst>
              <a:ext uri="{FF2B5EF4-FFF2-40B4-BE49-F238E27FC236}">
                <a16:creationId xmlns:a16="http://schemas.microsoft.com/office/drawing/2014/main" id="{082FEFF7-3707-2BA4-224D-B406BCDBD98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02702" y="272682"/>
            <a:ext cx="385872" cy="385872"/>
          </a:xfrm>
          <a:prstGeom prst="rect">
            <a:avLst/>
          </a:prstGeom>
        </p:spPr>
      </p:pic>
      <p:grpSp>
        <p:nvGrpSpPr>
          <p:cNvPr id="40" name="Group 39">
            <a:extLst>
              <a:ext uri="{FF2B5EF4-FFF2-40B4-BE49-F238E27FC236}">
                <a16:creationId xmlns:a16="http://schemas.microsoft.com/office/drawing/2014/main" id="{52CDA102-E715-FB2C-CCEF-A147B6B00194}"/>
              </a:ext>
            </a:extLst>
          </p:cNvPr>
          <p:cNvGrpSpPr/>
          <p:nvPr/>
        </p:nvGrpSpPr>
        <p:grpSpPr>
          <a:xfrm>
            <a:off x="5922597" y="875405"/>
            <a:ext cx="2913284" cy="2286571"/>
            <a:chOff x="5922597" y="875405"/>
            <a:chExt cx="2913284" cy="2286571"/>
          </a:xfrm>
        </p:grpSpPr>
        <p:cxnSp>
          <p:nvCxnSpPr>
            <p:cNvPr id="136" name="Google Shape;508;p23">
              <a:extLst>
                <a:ext uri="{FF2B5EF4-FFF2-40B4-BE49-F238E27FC236}">
                  <a16:creationId xmlns:a16="http://schemas.microsoft.com/office/drawing/2014/main" id="{1B6C1975-A92D-5870-AA78-6D1617A3EC11}"/>
                </a:ext>
              </a:extLst>
            </p:cNvPr>
            <p:cNvCxnSpPr>
              <a:cxnSpLocks/>
            </p:cNvCxnSpPr>
            <p:nvPr/>
          </p:nvCxnSpPr>
          <p:spPr>
            <a:xfrm flipH="1">
              <a:off x="5922597" y="2557819"/>
              <a:ext cx="1714543" cy="23907"/>
            </a:xfrm>
            <a:prstGeom prst="straightConnector1">
              <a:avLst/>
            </a:prstGeom>
            <a:noFill/>
            <a:ln w="19050" cap="flat" cmpd="sng">
              <a:solidFill>
                <a:schemeClr val="accent5"/>
              </a:solidFill>
              <a:prstDash val="dot"/>
              <a:round/>
              <a:headEnd type="none" w="med" len="med"/>
              <a:tailEnd type="none" w="med" len="med"/>
            </a:ln>
          </p:spPr>
        </p:cxnSp>
        <p:grpSp>
          <p:nvGrpSpPr>
            <p:cNvPr id="38" name="Group 37">
              <a:extLst>
                <a:ext uri="{FF2B5EF4-FFF2-40B4-BE49-F238E27FC236}">
                  <a16:creationId xmlns:a16="http://schemas.microsoft.com/office/drawing/2014/main" id="{25ED9354-C87B-5353-5FEC-692CD2E46716}"/>
                </a:ext>
              </a:extLst>
            </p:cNvPr>
            <p:cNvGrpSpPr/>
            <p:nvPr/>
          </p:nvGrpSpPr>
          <p:grpSpPr>
            <a:xfrm>
              <a:off x="6836089" y="875405"/>
              <a:ext cx="1999792" cy="2286571"/>
              <a:chOff x="6836089" y="875405"/>
              <a:chExt cx="1999792" cy="2286571"/>
            </a:xfrm>
          </p:grpSpPr>
          <p:sp>
            <p:nvSpPr>
              <p:cNvPr id="111" name="Rectangle 110">
                <a:extLst>
                  <a:ext uri="{FF2B5EF4-FFF2-40B4-BE49-F238E27FC236}">
                    <a16:creationId xmlns:a16="http://schemas.microsoft.com/office/drawing/2014/main" id="{6B2DE3A9-B017-42EE-A44B-D86F8DDA3157}"/>
                  </a:ext>
                </a:extLst>
              </p:cNvPr>
              <p:cNvSpPr/>
              <p:nvPr/>
            </p:nvSpPr>
            <p:spPr>
              <a:xfrm>
                <a:off x="6942521" y="875405"/>
                <a:ext cx="1785816" cy="211910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ira Sans Extra Condensed" panose="020B0503050000020004" pitchFamily="34" charset="0"/>
                </a:endParaRPr>
              </a:p>
            </p:txBody>
          </p:sp>
          <p:sp>
            <p:nvSpPr>
              <p:cNvPr id="112" name="Rectangle 111">
                <a:extLst>
                  <a:ext uri="{FF2B5EF4-FFF2-40B4-BE49-F238E27FC236}">
                    <a16:creationId xmlns:a16="http://schemas.microsoft.com/office/drawing/2014/main" id="{5F288DC1-04B0-8635-EE67-F0422C135405}"/>
                  </a:ext>
                </a:extLst>
              </p:cNvPr>
              <p:cNvSpPr/>
              <p:nvPr/>
            </p:nvSpPr>
            <p:spPr>
              <a:xfrm>
                <a:off x="6942521" y="3040718"/>
                <a:ext cx="1785816" cy="1212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ira Sans Extra Condensed" panose="020B0503050000020004" pitchFamily="34" charset="0"/>
                </a:endParaRPr>
              </a:p>
            </p:txBody>
          </p:sp>
          <p:sp>
            <p:nvSpPr>
              <p:cNvPr id="110" name="TextBox 109">
                <a:extLst>
                  <a:ext uri="{FF2B5EF4-FFF2-40B4-BE49-F238E27FC236}">
                    <a16:creationId xmlns:a16="http://schemas.microsoft.com/office/drawing/2014/main" id="{82E6B7E8-185B-7F6C-87ED-A0BC3DE6BADD}"/>
                  </a:ext>
                </a:extLst>
              </p:cNvPr>
              <p:cNvSpPr txBox="1"/>
              <p:nvPr/>
            </p:nvSpPr>
            <p:spPr>
              <a:xfrm>
                <a:off x="6836089" y="894774"/>
                <a:ext cx="1999792" cy="2123659"/>
              </a:xfrm>
              <a:prstGeom prst="rect">
                <a:avLst/>
              </a:prstGeom>
              <a:noFill/>
            </p:spPr>
            <p:txBody>
              <a:bodyPr wrap="square" rtlCol="0">
                <a:spAutoFit/>
              </a:bodyPr>
              <a:lstStyle/>
              <a:p>
                <a:pPr algn="ctr"/>
                <a:r>
                  <a:rPr lang="en-US" sz="1200" b="1">
                    <a:solidFill>
                      <a:schemeClr val="accent3"/>
                    </a:solidFill>
                    <a:latin typeface="Fira Sans Extra Condensed" panose="020B0503050000020004" pitchFamily="34" charset="0"/>
                  </a:rPr>
                  <a:t>Population</a:t>
                </a:r>
              </a:p>
              <a:p>
                <a:pPr algn="ctr"/>
                <a:endParaRPr lang="en-US" sz="1200" b="1">
                  <a:solidFill>
                    <a:schemeClr val="accent3"/>
                  </a:solidFill>
                  <a:latin typeface="Fira Sans Extra Condensed" panose="020B0503050000020004" pitchFamily="34" charset="0"/>
                </a:endParaRPr>
              </a:p>
              <a:p>
                <a:pPr algn="ctr"/>
                <a:r>
                  <a:rPr lang="en-US" sz="1200" b="1">
                    <a:solidFill>
                      <a:schemeClr val="accent3"/>
                    </a:solidFill>
                    <a:latin typeface="Fira Sans Extra Condensed" panose="020B0503050000020004" pitchFamily="34" charset="0"/>
                  </a:rPr>
                  <a:t>No. of Households</a:t>
                </a:r>
              </a:p>
              <a:p>
                <a:pPr algn="ctr"/>
                <a:endParaRPr lang="en-US" sz="1200" b="1">
                  <a:solidFill>
                    <a:schemeClr val="accent3"/>
                  </a:solidFill>
                  <a:latin typeface="Fira Sans Extra Condensed" panose="020B0503050000020004" pitchFamily="34" charset="0"/>
                </a:endParaRPr>
              </a:p>
              <a:p>
                <a:pPr algn="ctr"/>
                <a:r>
                  <a:rPr lang="en-US" sz="1200" b="1">
                    <a:solidFill>
                      <a:schemeClr val="accent3"/>
                    </a:solidFill>
                    <a:latin typeface="Fira Sans Extra Condensed" panose="020B0503050000020004" pitchFamily="34" charset="0"/>
                  </a:rPr>
                  <a:t>Income</a:t>
                </a:r>
              </a:p>
              <a:p>
                <a:pPr algn="ctr"/>
                <a:endParaRPr lang="en-US" sz="1200" b="1">
                  <a:solidFill>
                    <a:schemeClr val="accent3"/>
                  </a:solidFill>
                  <a:latin typeface="Fira Sans Extra Condensed" panose="020B0503050000020004" pitchFamily="34" charset="0"/>
                </a:endParaRPr>
              </a:p>
              <a:p>
                <a:pPr algn="ctr"/>
                <a:r>
                  <a:rPr lang="en-US" sz="1200" b="1">
                    <a:solidFill>
                      <a:schemeClr val="accent3"/>
                    </a:solidFill>
                    <a:latin typeface="Fira Sans Extra Condensed" panose="020B0503050000020004" pitchFamily="34" charset="0"/>
                  </a:rPr>
                  <a:t>Household Value</a:t>
                </a:r>
              </a:p>
              <a:p>
                <a:pPr algn="ctr"/>
                <a:endParaRPr lang="en-US" sz="1200" b="1">
                  <a:solidFill>
                    <a:schemeClr val="accent3"/>
                  </a:solidFill>
                  <a:latin typeface="Fira Sans Extra Condensed" panose="020B0503050000020004" pitchFamily="34" charset="0"/>
                </a:endParaRPr>
              </a:p>
              <a:p>
                <a:pPr algn="ctr"/>
                <a:r>
                  <a:rPr lang="en-US" sz="1200" b="1">
                    <a:solidFill>
                      <a:schemeClr val="accent3"/>
                    </a:solidFill>
                    <a:latin typeface="Fira Sans Extra Condensed" panose="020B0503050000020004" pitchFamily="34" charset="0"/>
                  </a:rPr>
                  <a:t>Age</a:t>
                </a:r>
              </a:p>
              <a:p>
                <a:pPr algn="ctr"/>
                <a:endParaRPr lang="en-US" sz="1200" b="1">
                  <a:solidFill>
                    <a:schemeClr val="accent3"/>
                  </a:solidFill>
                  <a:latin typeface="Fira Sans Extra Condensed" panose="020B0503050000020004" pitchFamily="34" charset="0"/>
                </a:endParaRPr>
              </a:p>
              <a:p>
                <a:pPr algn="ctr"/>
                <a:r>
                  <a:rPr lang="en-US" sz="1200" b="1">
                    <a:solidFill>
                      <a:schemeClr val="accent3"/>
                    </a:solidFill>
                    <a:latin typeface="Fira Sans Extra Condensed" panose="020B0503050000020004" pitchFamily="34" charset="0"/>
                  </a:rPr>
                  <a:t>Gender</a:t>
                </a:r>
              </a:p>
            </p:txBody>
          </p:sp>
        </p:grpSp>
      </p:grpSp>
      <p:grpSp>
        <p:nvGrpSpPr>
          <p:cNvPr id="14" name="Group 13">
            <a:extLst>
              <a:ext uri="{FF2B5EF4-FFF2-40B4-BE49-F238E27FC236}">
                <a16:creationId xmlns:a16="http://schemas.microsoft.com/office/drawing/2014/main" id="{C3F4F08D-CC04-6DF5-978C-D6BEF911F495}"/>
              </a:ext>
            </a:extLst>
          </p:cNvPr>
          <p:cNvGrpSpPr/>
          <p:nvPr/>
        </p:nvGrpSpPr>
        <p:grpSpPr>
          <a:xfrm>
            <a:off x="444132" y="874364"/>
            <a:ext cx="5014542" cy="3763906"/>
            <a:chOff x="444132" y="874364"/>
            <a:chExt cx="5014542" cy="3763906"/>
          </a:xfrm>
        </p:grpSpPr>
        <p:cxnSp>
          <p:nvCxnSpPr>
            <p:cNvPr id="150" name="Google Shape;508;p23">
              <a:extLst>
                <a:ext uri="{FF2B5EF4-FFF2-40B4-BE49-F238E27FC236}">
                  <a16:creationId xmlns:a16="http://schemas.microsoft.com/office/drawing/2014/main" id="{A2F41668-6574-8A3C-8F07-2E80D132AB93}"/>
                </a:ext>
              </a:extLst>
            </p:cNvPr>
            <p:cNvCxnSpPr>
              <a:cxnSpLocks/>
            </p:cNvCxnSpPr>
            <p:nvPr/>
          </p:nvCxnSpPr>
          <p:spPr>
            <a:xfrm flipH="1" flipV="1">
              <a:off x="2047523" y="2333108"/>
              <a:ext cx="1563466" cy="4569"/>
            </a:xfrm>
            <a:prstGeom prst="straightConnector1">
              <a:avLst/>
            </a:prstGeom>
            <a:noFill/>
            <a:ln w="19050" cap="flat" cmpd="sng">
              <a:solidFill>
                <a:schemeClr val="accent3"/>
              </a:solidFill>
              <a:prstDash val="dot"/>
              <a:round/>
              <a:headEnd type="none" w="med" len="med"/>
              <a:tailEnd type="none" w="med" len="med"/>
            </a:ln>
          </p:spPr>
        </p:cxnSp>
        <p:cxnSp>
          <p:nvCxnSpPr>
            <p:cNvPr id="68" name="Google Shape;508;p23">
              <a:extLst>
                <a:ext uri="{FF2B5EF4-FFF2-40B4-BE49-F238E27FC236}">
                  <a16:creationId xmlns:a16="http://schemas.microsoft.com/office/drawing/2014/main" id="{87620B30-6B05-4FC9-36E2-BC82C36144F8}"/>
                </a:ext>
              </a:extLst>
            </p:cNvPr>
            <p:cNvCxnSpPr>
              <a:cxnSpLocks/>
            </p:cNvCxnSpPr>
            <p:nvPr/>
          </p:nvCxnSpPr>
          <p:spPr>
            <a:xfrm flipH="1">
              <a:off x="2172671" y="3396165"/>
              <a:ext cx="971333" cy="0"/>
            </a:xfrm>
            <a:prstGeom prst="straightConnector1">
              <a:avLst/>
            </a:prstGeom>
            <a:noFill/>
            <a:ln w="19050" cap="flat" cmpd="sng">
              <a:solidFill>
                <a:schemeClr val="accent6"/>
              </a:solidFill>
              <a:prstDash val="dot"/>
              <a:round/>
              <a:headEnd type="none" w="med" len="med"/>
              <a:tailEnd type="none" w="med" len="med"/>
            </a:ln>
          </p:spPr>
        </p:cxnSp>
        <p:cxnSp>
          <p:nvCxnSpPr>
            <p:cNvPr id="119" name="Google Shape;508;p23">
              <a:extLst>
                <a:ext uri="{FF2B5EF4-FFF2-40B4-BE49-F238E27FC236}">
                  <a16:creationId xmlns:a16="http://schemas.microsoft.com/office/drawing/2014/main" id="{3BB83389-D53C-85DD-04F7-5EE6DC54EB09}"/>
                </a:ext>
              </a:extLst>
            </p:cNvPr>
            <p:cNvCxnSpPr>
              <a:cxnSpLocks/>
            </p:cNvCxnSpPr>
            <p:nvPr/>
          </p:nvCxnSpPr>
          <p:spPr>
            <a:xfrm flipH="1">
              <a:off x="1898836" y="1511617"/>
              <a:ext cx="2415327" cy="0"/>
            </a:xfrm>
            <a:prstGeom prst="straightConnector1">
              <a:avLst/>
            </a:prstGeom>
            <a:noFill/>
            <a:ln w="19050" cap="flat" cmpd="sng">
              <a:solidFill>
                <a:schemeClr val="accent2"/>
              </a:solidFill>
              <a:prstDash val="dot"/>
              <a:round/>
              <a:headEnd type="none" w="med" len="med"/>
              <a:tailEnd type="none" w="med" len="med"/>
            </a:ln>
          </p:spPr>
        </p:cxnSp>
        <p:cxnSp>
          <p:nvCxnSpPr>
            <p:cNvPr id="138" name="Google Shape;508;p23">
              <a:extLst>
                <a:ext uri="{FF2B5EF4-FFF2-40B4-BE49-F238E27FC236}">
                  <a16:creationId xmlns:a16="http://schemas.microsoft.com/office/drawing/2014/main" id="{70F4AC4E-D093-BC34-A564-F898A967B893}"/>
                </a:ext>
              </a:extLst>
            </p:cNvPr>
            <p:cNvCxnSpPr>
              <a:cxnSpLocks/>
            </p:cNvCxnSpPr>
            <p:nvPr/>
          </p:nvCxnSpPr>
          <p:spPr>
            <a:xfrm flipH="1" flipV="1">
              <a:off x="2185636" y="2100872"/>
              <a:ext cx="3205419" cy="13449"/>
            </a:xfrm>
            <a:prstGeom prst="straightConnector1">
              <a:avLst/>
            </a:prstGeom>
            <a:noFill/>
            <a:ln w="19050" cap="flat" cmpd="sng">
              <a:solidFill>
                <a:schemeClr val="accent4"/>
              </a:solidFill>
              <a:prstDash val="dot"/>
              <a:round/>
              <a:headEnd type="none" w="med" len="med"/>
              <a:tailEnd type="none" w="med" len="med"/>
            </a:ln>
          </p:spPr>
        </p:cxnSp>
        <p:cxnSp>
          <p:nvCxnSpPr>
            <p:cNvPr id="109" name="Google Shape;508;p23">
              <a:extLst>
                <a:ext uri="{FF2B5EF4-FFF2-40B4-BE49-F238E27FC236}">
                  <a16:creationId xmlns:a16="http://schemas.microsoft.com/office/drawing/2014/main" id="{F4604E1C-307D-B84F-BC59-6C7151D7629E}"/>
                </a:ext>
              </a:extLst>
            </p:cNvPr>
            <p:cNvCxnSpPr>
              <a:cxnSpLocks/>
            </p:cNvCxnSpPr>
            <p:nvPr/>
          </p:nvCxnSpPr>
          <p:spPr>
            <a:xfrm flipH="1" flipV="1">
              <a:off x="2019479" y="4042943"/>
              <a:ext cx="3439195" cy="28684"/>
            </a:xfrm>
            <a:prstGeom prst="straightConnector1">
              <a:avLst/>
            </a:prstGeom>
            <a:noFill/>
            <a:ln w="19050" cap="flat" cmpd="sng">
              <a:solidFill>
                <a:schemeClr val="accent6"/>
              </a:solidFill>
              <a:prstDash val="dot"/>
              <a:round/>
              <a:headEnd type="none" w="med" len="med"/>
              <a:tailEnd type="none" w="med" len="med"/>
            </a:ln>
          </p:spPr>
        </p:cxnSp>
        <p:cxnSp>
          <p:nvCxnSpPr>
            <p:cNvPr id="115" name="Google Shape;508;p23">
              <a:extLst>
                <a:ext uri="{FF2B5EF4-FFF2-40B4-BE49-F238E27FC236}">
                  <a16:creationId xmlns:a16="http://schemas.microsoft.com/office/drawing/2014/main" id="{1C65AACA-8A7C-CFD2-E216-1577829BBC06}"/>
                </a:ext>
              </a:extLst>
            </p:cNvPr>
            <p:cNvCxnSpPr>
              <a:cxnSpLocks/>
            </p:cNvCxnSpPr>
            <p:nvPr/>
          </p:nvCxnSpPr>
          <p:spPr>
            <a:xfrm flipH="1">
              <a:off x="1990913" y="3718953"/>
              <a:ext cx="1849510" cy="10607"/>
            </a:xfrm>
            <a:prstGeom prst="straightConnector1">
              <a:avLst/>
            </a:prstGeom>
            <a:noFill/>
            <a:ln w="19050" cap="flat" cmpd="sng">
              <a:solidFill>
                <a:schemeClr val="accent5"/>
              </a:solidFill>
              <a:prstDash val="dot"/>
              <a:round/>
              <a:headEnd type="none" w="med" len="med"/>
              <a:tailEnd type="none" w="med" len="med"/>
            </a:ln>
          </p:spPr>
        </p:cxnSp>
        <p:grpSp>
          <p:nvGrpSpPr>
            <p:cNvPr id="113" name="Group 32">
              <a:extLst>
                <a:ext uri="{FF2B5EF4-FFF2-40B4-BE49-F238E27FC236}">
                  <a16:creationId xmlns:a16="http://schemas.microsoft.com/office/drawing/2014/main" id="{6F25E470-CB88-0242-4D49-511FC7219F4E}"/>
                </a:ext>
              </a:extLst>
            </p:cNvPr>
            <p:cNvGrpSpPr/>
            <p:nvPr/>
          </p:nvGrpSpPr>
          <p:grpSpPr>
            <a:xfrm>
              <a:off x="447907" y="2758754"/>
              <a:ext cx="1785816" cy="1879516"/>
              <a:chOff x="654725" y="2978419"/>
              <a:chExt cx="1785816" cy="1657201"/>
            </a:xfrm>
          </p:grpSpPr>
          <p:sp>
            <p:nvSpPr>
              <p:cNvPr id="114" name="Rectangle 113">
                <a:extLst>
                  <a:ext uri="{FF2B5EF4-FFF2-40B4-BE49-F238E27FC236}">
                    <a16:creationId xmlns:a16="http://schemas.microsoft.com/office/drawing/2014/main" id="{84EAEAE3-EF33-272B-1DF4-7EBAF8ACFD41}"/>
                  </a:ext>
                </a:extLst>
              </p:cNvPr>
              <p:cNvSpPr/>
              <p:nvPr/>
            </p:nvSpPr>
            <p:spPr>
              <a:xfrm>
                <a:off x="654725" y="2978419"/>
                <a:ext cx="1785816" cy="1537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707070"/>
                    </a:solidFill>
                    <a:latin typeface="Fira Sans Extra Condensed" panose="020B0503050000020004" pitchFamily="34" charset="0"/>
                  </a:rPr>
                  <a:t>Hospitals</a:t>
                </a:r>
              </a:p>
              <a:p>
                <a:pPr algn="ctr"/>
                <a:endParaRPr lang="en-US" sz="1200" b="1" dirty="0">
                  <a:solidFill>
                    <a:srgbClr val="707070"/>
                  </a:solidFill>
                  <a:latin typeface="Fira Sans Extra Condensed" panose="020B0503050000020004" pitchFamily="34" charset="0"/>
                </a:endParaRPr>
              </a:p>
              <a:p>
                <a:pPr algn="ctr"/>
                <a:r>
                  <a:rPr lang="en-US" sz="1200" b="1" dirty="0">
                    <a:solidFill>
                      <a:srgbClr val="707070"/>
                    </a:solidFill>
                    <a:latin typeface="Fira Sans Extra Condensed" panose="020B0503050000020004" pitchFamily="34" charset="0"/>
                  </a:rPr>
                  <a:t>Apparel Stores </a:t>
                </a:r>
              </a:p>
              <a:p>
                <a:pPr algn="ctr"/>
                <a:endParaRPr lang="en-US" sz="1200" b="1" dirty="0">
                  <a:solidFill>
                    <a:srgbClr val="707070"/>
                  </a:solidFill>
                  <a:latin typeface="Fira Sans Extra Condensed" panose="020B0503050000020004" pitchFamily="34" charset="0"/>
                </a:endParaRPr>
              </a:p>
              <a:p>
                <a:pPr algn="ctr"/>
                <a:r>
                  <a:rPr lang="en-US" sz="1200" b="1" dirty="0">
                    <a:solidFill>
                      <a:srgbClr val="707070"/>
                    </a:solidFill>
                    <a:latin typeface="Fira Sans Extra Condensed" panose="020B0503050000020004" pitchFamily="34" charset="0"/>
                  </a:rPr>
                  <a:t>Hotels</a:t>
                </a:r>
              </a:p>
              <a:p>
                <a:pPr algn="ctr"/>
                <a:endParaRPr lang="en-US" sz="1200" b="1" dirty="0">
                  <a:solidFill>
                    <a:srgbClr val="707070"/>
                  </a:solidFill>
                  <a:latin typeface="Fira Sans Extra Condensed" panose="020B0503050000020004" pitchFamily="34" charset="0"/>
                </a:endParaRPr>
              </a:p>
              <a:p>
                <a:pPr algn="ctr"/>
                <a:r>
                  <a:rPr lang="en-US" sz="1200" b="1" dirty="0">
                    <a:solidFill>
                      <a:srgbClr val="707070"/>
                    </a:solidFill>
                    <a:latin typeface="Fira Sans Extra Condensed" panose="020B0503050000020004" pitchFamily="34" charset="0"/>
                  </a:rPr>
                  <a:t>Tourist</a:t>
                </a:r>
              </a:p>
              <a:p>
                <a:pPr algn="ctr"/>
                <a:endParaRPr lang="en-US" sz="1200" b="1" dirty="0">
                  <a:solidFill>
                    <a:srgbClr val="707070"/>
                  </a:solidFill>
                  <a:latin typeface="Fira Sans Extra Condensed" panose="020B0503050000020004" pitchFamily="34" charset="0"/>
                </a:endParaRPr>
              </a:p>
              <a:p>
                <a:pPr algn="ctr"/>
                <a:r>
                  <a:rPr lang="en-US" sz="1200" b="1" dirty="0">
                    <a:solidFill>
                      <a:srgbClr val="707070"/>
                    </a:solidFill>
                    <a:latin typeface="Fira Sans Extra Condensed" panose="020B0503050000020004" pitchFamily="34" charset="0"/>
                  </a:rPr>
                  <a:t>Airports</a:t>
                </a:r>
              </a:p>
            </p:txBody>
          </p:sp>
          <p:sp>
            <p:nvSpPr>
              <p:cNvPr id="117" name="Rectangle 116">
                <a:extLst>
                  <a:ext uri="{FF2B5EF4-FFF2-40B4-BE49-F238E27FC236}">
                    <a16:creationId xmlns:a16="http://schemas.microsoft.com/office/drawing/2014/main" id="{A6CA42B5-86DA-8F69-36CF-4AEAB4CB6268}"/>
                  </a:ext>
                </a:extLst>
              </p:cNvPr>
              <p:cNvSpPr/>
              <p:nvPr/>
            </p:nvSpPr>
            <p:spPr>
              <a:xfrm>
                <a:off x="654725" y="4542065"/>
                <a:ext cx="1785816" cy="93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ira Sans Extra Condensed" panose="020B0503050000020004" pitchFamily="34" charset="0"/>
                </a:endParaRPr>
              </a:p>
            </p:txBody>
          </p:sp>
        </p:grpSp>
        <p:grpSp>
          <p:nvGrpSpPr>
            <p:cNvPr id="127" name="Group 32">
              <a:extLst>
                <a:ext uri="{FF2B5EF4-FFF2-40B4-BE49-F238E27FC236}">
                  <a16:creationId xmlns:a16="http://schemas.microsoft.com/office/drawing/2014/main" id="{8CBE3613-4624-E5CC-2C9E-4DC2E283D8A2}"/>
                </a:ext>
              </a:extLst>
            </p:cNvPr>
            <p:cNvGrpSpPr/>
            <p:nvPr/>
          </p:nvGrpSpPr>
          <p:grpSpPr>
            <a:xfrm>
              <a:off x="444132" y="874364"/>
              <a:ext cx="1785816" cy="2631372"/>
              <a:chOff x="654725" y="2978419"/>
              <a:chExt cx="1785816" cy="2320125"/>
            </a:xfrm>
          </p:grpSpPr>
          <p:sp>
            <p:nvSpPr>
              <p:cNvPr id="129" name="Rectangle 128">
                <a:extLst>
                  <a:ext uri="{FF2B5EF4-FFF2-40B4-BE49-F238E27FC236}">
                    <a16:creationId xmlns:a16="http://schemas.microsoft.com/office/drawing/2014/main" id="{B36BD486-8FBB-BB71-D8A4-5D14BDA91B64}"/>
                  </a:ext>
                </a:extLst>
              </p:cNvPr>
              <p:cNvSpPr/>
              <p:nvPr/>
            </p:nvSpPr>
            <p:spPr>
              <a:xfrm>
                <a:off x="654725" y="2978419"/>
                <a:ext cx="1785816" cy="1537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707070"/>
                    </a:solidFill>
                    <a:latin typeface="Fira Sans Extra Condensed" panose="020B0503050000020004" pitchFamily="34" charset="0"/>
                  </a:rPr>
                  <a:t>Grocery Stores</a:t>
                </a:r>
              </a:p>
              <a:p>
                <a:pPr algn="ctr"/>
                <a:endParaRPr lang="en-US" sz="1200" b="1" dirty="0">
                  <a:solidFill>
                    <a:srgbClr val="707070"/>
                  </a:solidFill>
                  <a:latin typeface="Fira Sans Extra Condensed" panose="020B0503050000020004" pitchFamily="34" charset="0"/>
                </a:endParaRPr>
              </a:p>
              <a:p>
                <a:pPr algn="ctr"/>
                <a:r>
                  <a:rPr lang="en-US" sz="1200" b="1" dirty="0">
                    <a:solidFill>
                      <a:srgbClr val="707070"/>
                    </a:solidFill>
                    <a:latin typeface="Fira Sans Extra Condensed" panose="020B0503050000020004" pitchFamily="34" charset="0"/>
                  </a:rPr>
                  <a:t>Fuel Stations</a:t>
                </a:r>
              </a:p>
              <a:p>
                <a:pPr algn="ctr"/>
                <a:endParaRPr lang="en-US" sz="1200" b="1" dirty="0">
                  <a:solidFill>
                    <a:srgbClr val="707070"/>
                  </a:solidFill>
                  <a:latin typeface="Fira Sans Extra Condensed" panose="020B0503050000020004" pitchFamily="34" charset="0"/>
                </a:endParaRPr>
              </a:p>
              <a:p>
                <a:pPr algn="ctr"/>
                <a:r>
                  <a:rPr lang="en-US" sz="1200" b="1" dirty="0">
                    <a:solidFill>
                      <a:srgbClr val="707070"/>
                    </a:solidFill>
                    <a:latin typeface="Fira Sans Extra Condensed" panose="020B0503050000020004" pitchFamily="34" charset="0"/>
                  </a:rPr>
                  <a:t>Residential</a:t>
                </a:r>
              </a:p>
              <a:p>
                <a:pPr algn="ctr"/>
                <a:endParaRPr lang="en-US" sz="1200" b="1" dirty="0">
                  <a:solidFill>
                    <a:srgbClr val="707070"/>
                  </a:solidFill>
                  <a:latin typeface="Fira Sans Extra Condensed" panose="020B0503050000020004" pitchFamily="34" charset="0"/>
                </a:endParaRPr>
              </a:p>
              <a:p>
                <a:pPr algn="ctr"/>
                <a:r>
                  <a:rPr lang="en-US" sz="1200" b="1" dirty="0">
                    <a:solidFill>
                      <a:srgbClr val="707070"/>
                    </a:solidFill>
                    <a:latin typeface="Fira Sans Extra Condensed" panose="020B0503050000020004" pitchFamily="34" charset="0"/>
                  </a:rPr>
                  <a:t>Commercial</a:t>
                </a:r>
              </a:p>
              <a:p>
                <a:pPr algn="ctr"/>
                <a:endParaRPr lang="en-US" sz="1200" b="1" dirty="0">
                  <a:solidFill>
                    <a:srgbClr val="707070"/>
                  </a:solidFill>
                  <a:latin typeface="Fira Sans Extra Condensed" panose="020B0503050000020004" pitchFamily="34" charset="0"/>
                </a:endParaRPr>
              </a:p>
              <a:p>
                <a:pPr algn="ctr"/>
                <a:r>
                  <a:rPr lang="en-US" sz="1200" b="1" dirty="0">
                    <a:solidFill>
                      <a:srgbClr val="707070"/>
                    </a:solidFill>
                    <a:latin typeface="Fira Sans Extra Condensed" panose="020B0503050000020004" pitchFamily="34" charset="0"/>
                  </a:rPr>
                  <a:t>Educational</a:t>
                </a:r>
              </a:p>
            </p:txBody>
          </p:sp>
          <p:sp>
            <p:nvSpPr>
              <p:cNvPr id="130" name="Rectangle 129">
                <a:extLst>
                  <a:ext uri="{FF2B5EF4-FFF2-40B4-BE49-F238E27FC236}">
                    <a16:creationId xmlns:a16="http://schemas.microsoft.com/office/drawing/2014/main" id="{CC8FE41B-DFE0-D3AE-CE8C-9FDABEC54BA9}"/>
                  </a:ext>
                </a:extLst>
              </p:cNvPr>
              <p:cNvSpPr/>
              <p:nvPr/>
            </p:nvSpPr>
            <p:spPr>
              <a:xfrm>
                <a:off x="654725" y="4528956"/>
                <a:ext cx="1785816" cy="93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ira Sans Extra Condensed" panose="020B0503050000020004" pitchFamily="34" charset="0"/>
                </a:endParaRPr>
              </a:p>
            </p:txBody>
          </p:sp>
          <p:sp>
            <p:nvSpPr>
              <p:cNvPr id="11" name="Rectangle 10">
                <a:extLst>
                  <a:ext uri="{FF2B5EF4-FFF2-40B4-BE49-F238E27FC236}">
                    <a16:creationId xmlns:a16="http://schemas.microsoft.com/office/drawing/2014/main" id="{AC0C1ABB-72D2-4762-D486-58BD3889A1E4}"/>
                  </a:ext>
                </a:extLst>
              </p:cNvPr>
              <p:cNvSpPr/>
              <p:nvPr/>
            </p:nvSpPr>
            <p:spPr>
              <a:xfrm>
                <a:off x="654725" y="5204989"/>
                <a:ext cx="1785816" cy="93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ira Sans Extra Condensed" panose="020B0503050000020004" pitchFamily="34" charset="0"/>
                </a:endParaRPr>
              </a:p>
            </p:txBody>
          </p:sp>
        </p:grpSp>
      </p:grpSp>
      <p:pic>
        <p:nvPicPr>
          <p:cNvPr id="1026" name="Picture 2">
            <a:extLst>
              <a:ext uri="{FF2B5EF4-FFF2-40B4-BE49-F238E27FC236}">
                <a16:creationId xmlns:a16="http://schemas.microsoft.com/office/drawing/2014/main" id="{72834EB3-3E45-25A7-EB58-BCCD04C3421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52381" y="298204"/>
            <a:ext cx="918411" cy="32414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2D338D02-280D-B8C2-27CB-2AA9717E86FD}"/>
              </a:ext>
            </a:extLst>
          </p:cNvPr>
          <p:cNvGrpSpPr/>
          <p:nvPr/>
        </p:nvGrpSpPr>
        <p:grpSpPr>
          <a:xfrm>
            <a:off x="2854993" y="1303465"/>
            <a:ext cx="3397618" cy="2946536"/>
            <a:chOff x="2854993" y="1303465"/>
            <a:chExt cx="3397618" cy="2946536"/>
          </a:xfrm>
        </p:grpSpPr>
        <p:grpSp>
          <p:nvGrpSpPr>
            <p:cNvPr id="41" name="Group 40">
              <a:extLst>
                <a:ext uri="{FF2B5EF4-FFF2-40B4-BE49-F238E27FC236}">
                  <a16:creationId xmlns:a16="http://schemas.microsoft.com/office/drawing/2014/main" id="{FF4BF7AF-F610-7F12-6546-A3F85AE2E2AD}"/>
                </a:ext>
              </a:extLst>
            </p:cNvPr>
            <p:cNvGrpSpPr/>
            <p:nvPr/>
          </p:nvGrpSpPr>
          <p:grpSpPr>
            <a:xfrm>
              <a:off x="2854993" y="2653884"/>
              <a:ext cx="586825" cy="947692"/>
              <a:chOff x="913519" y="1871092"/>
              <a:chExt cx="626524" cy="1071960"/>
            </a:xfrm>
          </p:grpSpPr>
          <p:grpSp>
            <p:nvGrpSpPr>
              <p:cNvPr id="15" name="Google Shape;102;p16">
                <a:extLst>
                  <a:ext uri="{FF2B5EF4-FFF2-40B4-BE49-F238E27FC236}">
                    <a16:creationId xmlns:a16="http://schemas.microsoft.com/office/drawing/2014/main" id="{F4423AD7-E4BD-2D82-7A57-57F7BDE60585}"/>
                  </a:ext>
                </a:extLst>
              </p:cNvPr>
              <p:cNvGrpSpPr/>
              <p:nvPr/>
            </p:nvGrpSpPr>
            <p:grpSpPr>
              <a:xfrm>
                <a:off x="913519" y="1871092"/>
                <a:ext cx="626524" cy="1071960"/>
                <a:chOff x="7601242" y="3729267"/>
                <a:chExt cx="222566" cy="380803"/>
              </a:xfrm>
            </p:grpSpPr>
            <p:sp>
              <p:nvSpPr>
                <p:cNvPr id="17" name="Google Shape;103;p16">
                  <a:extLst>
                    <a:ext uri="{FF2B5EF4-FFF2-40B4-BE49-F238E27FC236}">
                      <a16:creationId xmlns:a16="http://schemas.microsoft.com/office/drawing/2014/main" id="{2A95CC25-8ECE-CDEA-0E77-8CCCA8E97F9F}"/>
                    </a:ext>
                  </a:extLst>
                </p:cNvPr>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panose="020B0503050000020004" pitchFamily="34" charset="0"/>
                  </a:endParaRPr>
                </a:p>
              </p:txBody>
            </p:sp>
            <p:sp>
              <p:nvSpPr>
                <p:cNvPr id="5" name="Google Shape;104;p16">
                  <a:extLst>
                    <a:ext uri="{FF2B5EF4-FFF2-40B4-BE49-F238E27FC236}">
                      <a16:creationId xmlns:a16="http://schemas.microsoft.com/office/drawing/2014/main" id="{FAAB34D8-12F7-9CED-25A5-55F4C532BE80}"/>
                    </a:ext>
                  </a:extLst>
                </p:cNvPr>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panose="020B0503050000020004" pitchFamily="34" charset="0"/>
                  </a:endParaRPr>
                </a:p>
              </p:txBody>
            </p:sp>
          </p:grpSp>
          <p:pic>
            <p:nvPicPr>
              <p:cNvPr id="2064" name="Picture 16" descr="School PNG Vector Images with Transparent background - TransparentPNG">
                <a:extLst>
                  <a:ext uri="{FF2B5EF4-FFF2-40B4-BE49-F238E27FC236}">
                    <a16:creationId xmlns:a16="http://schemas.microsoft.com/office/drawing/2014/main" id="{1200A77F-A2D8-5AAE-42FA-D2326508E220}"/>
                  </a:ext>
                </a:extLst>
              </p:cNvPr>
              <p:cNvPicPr>
                <a:picLocks noChangeAspect="1" noChangeArrowheads="1"/>
              </p:cNvPicPr>
              <p:nvPr/>
            </p:nvPicPr>
            <p:blipFill>
              <a:blip r:embed="rId1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6705" y="1968227"/>
                <a:ext cx="380152" cy="3801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1" name="Google Shape;101;p16"/>
            <p:cNvGrpSpPr/>
            <p:nvPr/>
          </p:nvGrpSpPr>
          <p:grpSpPr>
            <a:xfrm>
              <a:off x="3993024" y="1303465"/>
              <a:ext cx="658546" cy="981867"/>
              <a:chOff x="3453389" y="1547633"/>
              <a:chExt cx="626524" cy="1071960"/>
            </a:xfrm>
          </p:grpSpPr>
          <p:grpSp>
            <p:nvGrpSpPr>
              <p:cNvPr id="102" name="Google Shape;102;p16"/>
              <p:cNvGrpSpPr/>
              <p:nvPr/>
            </p:nvGrpSpPr>
            <p:grpSpPr>
              <a:xfrm>
                <a:off x="3453389" y="1547633"/>
                <a:ext cx="626524" cy="1071960"/>
                <a:chOff x="7601242" y="3729267"/>
                <a:chExt cx="222566" cy="380803"/>
              </a:xfrm>
            </p:grpSpPr>
            <p:sp>
              <p:nvSpPr>
                <p:cNvPr id="103" name="Google Shape;103;p16"/>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panose="020B0503050000020004" pitchFamily="34" charset="0"/>
                  </a:endParaRPr>
                </a:p>
              </p:txBody>
            </p:sp>
            <p:sp>
              <p:nvSpPr>
                <p:cNvPr id="104" name="Google Shape;104;p16"/>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panose="020B0503050000020004" pitchFamily="34" charset="0"/>
                  </a:endParaRPr>
                </a:p>
              </p:txBody>
            </p:sp>
          </p:grpSp>
          <p:sp>
            <p:nvSpPr>
              <p:cNvPr id="105" name="Google Shape;105;p16"/>
              <p:cNvSpPr/>
              <p:nvPr/>
            </p:nvSpPr>
            <p:spPr>
              <a:xfrm>
                <a:off x="3581521" y="1711660"/>
                <a:ext cx="369896" cy="314903"/>
              </a:xfrm>
              <a:custGeom>
                <a:avLst/>
                <a:gdLst/>
                <a:ahLst/>
                <a:cxnLst/>
                <a:rect l="l" t="t" r="r" b="b"/>
                <a:pathLst>
                  <a:path w="19412" h="16526" extrusionOk="0">
                    <a:moveTo>
                      <a:pt x="8421" y="4128"/>
                    </a:moveTo>
                    <a:lnTo>
                      <a:pt x="8421" y="6791"/>
                    </a:lnTo>
                    <a:lnTo>
                      <a:pt x="5302" y="6791"/>
                    </a:lnTo>
                    <a:lnTo>
                      <a:pt x="4511" y="4128"/>
                    </a:lnTo>
                    <a:close/>
                    <a:moveTo>
                      <a:pt x="12661" y="4131"/>
                    </a:moveTo>
                    <a:lnTo>
                      <a:pt x="12661" y="6791"/>
                    </a:lnTo>
                    <a:lnTo>
                      <a:pt x="9554" y="6791"/>
                    </a:lnTo>
                    <a:lnTo>
                      <a:pt x="9554" y="4131"/>
                    </a:lnTo>
                    <a:close/>
                    <a:moveTo>
                      <a:pt x="17999" y="4131"/>
                    </a:moveTo>
                    <a:lnTo>
                      <a:pt x="17208" y="6791"/>
                    </a:lnTo>
                    <a:lnTo>
                      <a:pt x="13793" y="6791"/>
                    </a:lnTo>
                    <a:lnTo>
                      <a:pt x="13793" y="4131"/>
                    </a:lnTo>
                    <a:close/>
                    <a:moveTo>
                      <a:pt x="8421" y="7923"/>
                    </a:moveTo>
                    <a:lnTo>
                      <a:pt x="8421" y="10583"/>
                    </a:lnTo>
                    <a:lnTo>
                      <a:pt x="6432" y="10583"/>
                    </a:lnTo>
                    <a:lnTo>
                      <a:pt x="5640" y="7923"/>
                    </a:lnTo>
                    <a:close/>
                    <a:moveTo>
                      <a:pt x="12661" y="7923"/>
                    </a:moveTo>
                    <a:lnTo>
                      <a:pt x="12661" y="10583"/>
                    </a:lnTo>
                    <a:lnTo>
                      <a:pt x="9554" y="10583"/>
                    </a:lnTo>
                    <a:lnTo>
                      <a:pt x="9554" y="7923"/>
                    </a:lnTo>
                    <a:close/>
                    <a:moveTo>
                      <a:pt x="16873" y="7923"/>
                    </a:moveTo>
                    <a:lnTo>
                      <a:pt x="16076" y="10583"/>
                    </a:lnTo>
                    <a:lnTo>
                      <a:pt x="13793" y="10583"/>
                    </a:lnTo>
                    <a:lnTo>
                      <a:pt x="13793" y="7923"/>
                    </a:lnTo>
                    <a:close/>
                    <a:moveTo>
                      <a:pt x="7935" y="13570"/>
                    </a:moveTo>
                    <a:cubicBezTo>
                      <a:pt x="8744" y="13570"/>
                      <a:pt x="9152" y="14551"/>
                      <a:pt x="8578" y="15125"/>
                    </a:cubicBezTo>
                    <a:cubicBezTo>
                      <a:pt x="8393" y="15310"/>
                      <a:pt x="8165" y="15393"/>
                      <a:pt x="7941" y="15393"/>
                    </a:cubicBezTo>
                    <a:cubicBezTo>
                      <a:pt x="7473" y="15393"/>
                      <a:pt x="7023" y="15029"/>
                      <a:pt x="7023" y="14482"/>
                    </a:cubicBezTo>
                    <a:cubicBezTo>
                      <a:pt x="7023" y="13977"/>
                      <a:pt x="7431" y="13573"/>
                      <a:pt x="7932" y="13570"/>
                    </a:cubicBezTo>
                    <a:close/>
                    <a:moveTo>
                      <a:pt x="14910" y="13570"/>
                    </a:moveTo>
                    <a:cubicBezTo>
                      <a:pt x="15719" y="13570"/>
                      <a:pt x="16127" y="14551"/>
                      <a:pt x="15553" y="15125"/>
                    </a:cubicBezTo>
                    <a:cubicBezTo>
                      <a:pt x="15368" y="15310"/>
                      <a:pt x="15140" y="15393"/>
                      <a:pt x="14916" y="15393"/>
                    </a:cubicBezTo>
                    <a:cubicBezTo>
                      <a:pt x="14448" y="15393"/>
                      <a:pt x="13998" y="15029"/>
                      <a:pt x="13998" y="14482"/>
                    </a:cubicBezTo>
                    <a:cubicBezTo>
                      <a:pt x="13998" y="13977"/>
                      <a:pt x="14406" y="13570"/>
                      <a:pt x="14910" y="13570"/>
                    </a:cubicBezTo>
                    <a:close/>
                    <a:moveTo>
                      <a:pt x="568" y="0"/>
                    </a:moveTo>
                    <a:cubicBezTo>
                      <a:pt x="254" y="0"/>
                      <a:pt x="0" y="254"/>
                      <a:pt x="0" y="565"/>
                    </a:cubicBezTo>
                    <a:cubicBezTo>
                      <a:pt x="0" y="879"/>
                      <a:pt x="254" y="1133"/>
                      <a:pt x="568" y="1133"/>
                    </a:cubicBezTo>
                    <a:lnTo>
                      <a:pt x="2437" y="1133"/>
                    </a:lnTo>
                    <a:lnTo>
                      <a:pt x="3204" y="3714"/>
                    </a:lnTo>
                    <a:cubicBezTo>
                      <a:pt x="3207" y="3720"/>
                      <a:pt x="3210" y="3729"/>
                      <a:pt x="3213" y="3738"/>
                    </a:cubicBezTo>
                    <a:lnTo>
                      <a:pt x="5251" y="10589"/>
                    </a:lnTo>
                    <a:cubicBezTo>
                      <a:pt x="4052" y="10671"/>
                      <a:pt x="3131" y="11685"/>
                      <a:pt x="3171" y="12887"/>
                    </a:cubicBezTo>
                    <a:cubicBezTo>
                      <a:pt x="3210" y="14089"/>
                      <a:pt x="4194" y="15043"/>
                      <a:pt x="5396" y="15046"/>
                    </a:cubicBezTo>
                    <a:lnTo>
                      <a:pt x="5970" y="15046"/>
                    </a:lnTo>
                    <a:cubicBezTo>
                      <a:pt x="6220" y="15922"/>
                      <a:pt x="7020" y="16526"/>
                      <a:pt x="7932" y="16526"/>
                    </a:cubicBezTo>
                    <a:cubicBezTo>
                      <a:pt x="8841" y="16526"/>
                      <a:pt x="9641" y="15922"/>
                      <a:pt x="9895" y="15046"/>
                    </a:cubicBezTo>
                    <a:lnTo>
                      <a:pt x="12947" y="15046"/>
                    </a:lnTo>
                    <a:cubicBezTo>
                      <a:pt x="13198" y="15922"/>
                      <a:pt x="13998" y="16523"/>
                      <a:pt x="14910" y="16523"/>
                    </a:cubicBezTo>
                    <a:cubicBezTo>
                      <a:pt x="15819" y="16523"/>
                      <a:pt x="16619" y="15922"/>
                      <a:pt x="16873" y="15046"/>
                    </a:cubicBezTo>
                    <a:lnTo>
                      <a:pt x="17616" y="15046"/>
                    </a:lnTo>
                    <a:cubicBezTo>
                      <a:pt x="17927" y="15046"/>
                      <a:pt x="18180" y="14793"/>
                      <a:pt x="18180" y="14482"/>
                    </a:cubicBezTo>
                    <a:cubicBezTo>
                      <a:pt x="18180" y="14167"/>
                      <a:pt x="17927" y="13914"/>
                      <a:pt x="17616" y="13914"/>
                    </a:cubicBezTo>
                    <a:lnTo>
                      <a:pt x="16873" y="13914"/>
                    </a:lnTo>
                    <a:cubicBezTo>
                      <a:pt x="16619" y="13041"/>
                      <a:pt x="15819" y="12437"/>
                      <a:pt x="14910" y="12437"/>
                    </a:cubicBezTo>
                    <a:cubicBezTo>
                      <a:pt x="13998" y="12437"/>
                      <a:pt x="13198" y="13041"/>
                      <a:pt x="12947" y="13914"/>
                    </a:cubicBezTo>
                    <a:lnTo>
                      <a:pt x="9895" y="13914"/>
                    </a:lnTo>
                    <a:cubicBezTo>
                      <a:pt x="9644" y="13038"/>
                      <a:pt x="8844" y="12437"/>
                      <a:pt x="7932" y="12437"/>
                    </a:cubicBezTo>
                    <a:cubicBezTo>
                      <a:pt x="7023" y="12437"/>
                      <a:pt x="6223" y="13038"/>
                      <a:pt x="5970" y="13914"/>
                    </a:cubicBezTo>
                    <a:lnTo>
                      <a:pt x="5399" y="13914"/>
                    </a:lnTo>
                    <a:cubicBezTo>
                      <a:pt x="4798" y="13905"/>
                      <a:pt x="4318" y="13416"/>
                      <a:pt x="4318" y="12815"/>
                    </a:cubicBezTo>
                    <a:cubicBezTo>
                      <a:pt x="4318" y="12217"/>
                      <a:pt x="4798" y="11728"/>
                      <a:pt x="5399" y="11716"/>
                    </a:cubicBezTo>
                    <a:lnTo>
                      <a:pt x="16501" y="11716"/>
                    </a:lnTo>
                    <a:cubicBezTo>
                      <a:pt x="16752" y="11716"/>
                      <a:pt x="16972" y="11553"/>
                      <a:pt x="17045" y="11311"/>
                    </a:cubicBezTo>
                    <a:lnTo>
                      <a:pt x="19303" y="3726"/>
                    </a:lnTo>
                    <a:cubicBezTo>
                      <a:pt x="19412" y="3362"/>
                      <a:pt x="19140" y="2999"/>
                      <a:pt x="18765" y="2999"/>
                    </a:cubicBezTo>
                    <a:cubicBezTo>
                      <a:pt x="18763" y="2999"/>
                      <a:pt x="18761" y="2999"/>
                      <a:pt x="18760" y="2999"/>
                    </a:cubicBezTo>
                    <a:lnTo>
                      <a:pt x="4173" y="2999"/>
                    </a:lnTo>
                    <a:lnTo>
                      <a:pt x="3400" y="405"/>
                    </a:lnTo>
                    <a:cubicBezTo>
                      <a:pt x="3328" y="163"/>
                      <a:pt x="3107" y="0"/>
                      <a:pt x="28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Fira Sans Extra Condensed" panose="020B0503050000020004" pitchFamily="34" charset="0"/>
                </a:endParaRPr>
              </a:p>
            </p:txBody>
          </p:sp>
        </p:grpSp>
        <p:grpSp>
          <p:nvGrpSpPr>
            <p:cNvPr id="36" name="Group 35">
              <a:extLst>
                <a:ext uri="{FF2B5EF4-FFF2-40B4-BE49-F238E27FC236}">
                  <a16:creationId xmlns:a16="http://schemas.microsoft.com/office/drawing/2014/main" id="{0A30F003-E38C-8009-1737-D1E3FB1EF8B7}"/>
                </a:ext>
              </a:extLst>
            </p:cNvPr>
            <p:cNvGrpSpPr/>
            <p:nvPr/>
          </p:nvGrpSpPr>
          <p:grpSpPr>
            <a:xfrm>
              <a:off x="5122508" y="1633570"/>
              <a:ext cx="642915" cy="961401"/>
              <a:chOff x="5588459" y="1317567"/>
              <a:chExt cx="626524" cy="1071960"/>
            </a:xfrm>
          </p:grpSpPr>
          <p:grpSp>
            <p:nvGrpSpPr>
              <p:cNvPr id="120" name="Google Shape;120;p16"/>
              <p:cNvGrpSpPr/>
              <p:nvPr/>
            </p:nvGrpSpPr>
            <p:grpSpPr>
              <a:xfrm>
                <a:off x="5588459" y="1317567"/>
                <a:ext cx="626524" cy="1071960"/>
                <a:chOff x="7601245" y="3729267"/>
                <a:chExt cx="222566" cy="380803"/>
              </a:xfrm>
            </p:grpSpPr>
            <p:sp>
              <p:nvSpPr>
                <p:cNvPr id="121" name="Google Shape;121;p16"/>
                <p:cNvSpPr/>
                <p:nvPr/>
              </p:nvSpPr>
              <p:spPr>
                <a:xfrm>
                  <a:off x="7601245"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panose="020B0503050000020004" pitchFamily="34" charset="0"/>
                  </a:endParaRPr>
                </a:p>
              </p:txBody>
            </p:sp>
            <p:sp>
              <p:nvSpPr>
                <p:cNvPr id="122" name="Google Shape;122;p16"/>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panose="020B0503050000020004" pitchFamily="34" charset="0"/>
                  </a:endParaRPr>
                </a:p>
              </p:txBody>
            </p:sp>
          </p:grpSp>
          <p:pic>
            <p:nvPicPr>
              <p:cNvPr id="3" name="Graphic 2" descr="Fuel with solid fill">
                <a:extLst>
                  <a:ext uri="{FF2B5EF4-FFF2-40B4-BE49-F238E27FC236}">
                    <a16:creationId xmlns:a16="http://schemas.microsoft.com/office/drawing/2014/main" id="{7AF16567-CD39-9D4D-8556-F93405DBC70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704651" y="1420503"/>
                <a:ext cx="390806" cy="390806"/>
              </a:xfrm>
              <a:prstGeom prst="rect">
                <a:avLst/>
              </a:prstGeom>
            </p:spPr>
          </p:pic>
        </p:grpSp>
        <p:grpSp>
          <p:nvGrpSpPr>
            <p:cNvPr id="37" name="Group 36">
              <a:extLst>
                <a:ext uri="{FF2B5EF4-FFF2-40B4-BE49-F238E27FC236}">
                  <a16:creationId xmlns:a16="http://schemas.microsoft.com/office/drawing/2014/main" id="{16A49E16-1481-8F6F-A38C-C0021C623B5E}"/>
                </a:ext>
              </a:extLst>
            </p:cNvPr>
            <p:cNvGrpSpPr/>
            <p:nvPr/>
          </p:nvGrpSpPr>
          <p:grpSpPr>
            <a:xfrm>
              <a:off x="3553387" y="2947717"/>
              <a:ext cx="548549" cy="916044"/>
              <a:chOff x="4521399" y="3601130"/>
              <a:chExt cx="626524" cy="1073650"/>
            </a:xfrm>
          </p:grpSpPr>
          <p:grpSp>
            <p:nvGrpSpPr>
              <p:cNvPr id="133" name="Google Shape;133;p16"/>
              <p:cNvGrpSpPr/>
              <p:nvPr/>
            </p:nvGrpSpPr>
            <p:grpSpPr>
              <a:xfrm>
                <a:off x="4521399" y="3602820"/>
                <a:ext cx="626524" cy="1071960"/>
                <a:chOff x="7601242" y="3729267"/>
                <a:chExt cx="222566" cy="380803"/>
              </a:xfrm>
            </p:grpSpPr>
            <p:sp>
              <p:nvSpPr>
                <p:cNvPr id="134" name="Google Shape;134;p16"/>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panose="020B0503050000020004" pitchFamily="34" charset="0"/>
                  </a:endParaRPr>
                </a:p>
              </p:txBody>
            </p:sp>
            <p:sp>
              <p:nvSpPr>
                <p:cNvPr id="135" name="Google Shape;135;p16"/>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panose="020B0503050000020004" pitchFamily="34" charset="0"/>
                  </a:endParaRPr>
                </a:p>
              </p:txBody>
            </p:sp>
          </p:grpSp>
          <p:pic>
            <p:nvPicPr>
              <p:cNvPr id="4" name="Graphic 3" descr="Schoolhouse outline">
                <a:extLst>
                  <a:ext uri="{FF2B5EF4-FFF2-40B4-BE49-F238E27FC236}">
                    <a16:creationId xmlns:a16="http://schemas.microsoft.com/office/drawing/2014/main" id="{A6A2C8B9-FF7B-4BB3-E946-71EF3AE1DA8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561722" y="3601130"/>
                <a:ext cx="525774" cy="525774"/>
              </a:xfrm>
              <a:prstGeom prst="rect">
                <a:avLst/>
              </a:prstGeom>
            </p:spPr>
          </p:pic>
        </p:grpSp>
        <p:grpSp>
          <p:nvGrpSpPr>
            <p:cNvPr id="42" name="Group 41">
              <a:extLst>
                <a:ext uri="{FF2B5EF4-FFF2-40B4-BE49-F238E27FC236}">
                  <a16:creationId xmlns:a16="http://schemas.microsoft.com/office/drawing/2014/main" id="{790D7173-A9C5-2CF9-8FC2-49A8C6382348}"/>
                </a:ext>
              </a:extLst>
            </p:cNvPr>
            <p:cNvGrpSpPr/>
            <p:nvPr/>
          </p:nvGrpSpPr>
          <p:grpSpPr>
            <a:xfrm>
              <a:off x="3353206" y="1867704"/>
              <a:ext cx="540672" cy="836559"/>
              <a:chOff x="3569418" y="3065150"/>
              <a:chExt cx="626524" cy="1071960"/>
            </a:xfrm>
          </p:grpSpPr>
          <p:grpSp>
            <p:nvGrpSpPr>
              <p:cNvPr id="16" name="Google Shape;102;p16">
                <a:extLst>
                  <a:ext uri="{FF2B5EF4-FFF2-40B4-BE49-F238E27FC236}">
                    <a16:creationId xmlns:a16="http://schemas.microsoft.com/office/drawing/2014/main" id="{B62D27E7-3698-AC73-7850-DCB768A2F555}"/>
                  </a:ext>
                </a:extLst>
              </p:cNvPr>
              <p:cNvGrpSpPr/>
              <p:nvPr/>
            </p:nvGrpSpPr>
            <p:grpSpPr>
              <a:xfrm>
                <a:off x="3569418" y="3065150"/>
                <a:ext cx="626524" cy="1071960"/>
                <a:chOff x="7601242" y="3729267"/>
                <a:chExt cx="222566" cy="380803"/>
              </a:xfrm>
            </p:grpSpPr>
            <p:sp>
              <p:nvSpPr>
                <p:cNvPr id="39" name="Google Shape;103;p16">
                  <a:extLst>
                    <a:ext uri="{FF2B5EF4-FFF2-40B4-BE49-F238E27FC236}">
                      <a16:creationId xmlns:a16="http://schemas.microsoft.com/office/drawing/2014/main" id="{9B9BCF4E-DC2F-E7C6-AA9E-7B2BE1939B90}"/>
                    </a:ext>
                  </a:extLst>
                </p:cNvPr>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panose="020B0503050000020004" pitchFamily="34" charset="0"/>
                  </a:endParaRPr>
                </a:p>
              </p:txBody>
            </p:sp>
            <p:sp>
              <p:nvSpPr>
                <p:cNvPr id="43" name="Google Shape;104;p16">
                  <a:extLst>
                    <a:ext uri="{FF2B5EF4-FFF2-40B4-BE49-F238E27FC236}">
                      <a16:creationId xmlns:a16="http://schemas.microsoft.com/office/drawing/2014/main" id="{ACA90092-4557-9671-A7DD-C539313BDC87}"/>
                    </a:ext>
                  </a:extLst>
                </p:cNvPr>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panose="020B0503050000020004" pitchFamily="34" charset="0"/>
                  </a:endParaRPr>
                </a:p>
              </p:txBody>
            </p:sp>
          </p:grpSp>
          <p:pic>
            <p:nvPicPr>
              <p:cNvPr id="35" name="Graphic 34" descr="Burger and drink with solid fill">
                <a:extLst>
                  <a:ext uri="{FF2B5EF4-FFF2-40B4-BE49-F238E27FC236}">
                    <a16:creationId xmlns:a16="http://schemas.microsoft.com/office/drawing/2014/main" id="{5813CE69-11C3-F6D8-54AF-E90DA3A7262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643964" y="3119034"/>
                <a:ext cx="448339" cy="448339"/>
              </a:xfrm>
              <a:prstGeom prst="rect">
                <a:avLst/>
              </a:prstGeom>
            </p:spPr>
          </p:pic>
        </p:grpSp>
        <p:grpSp>
          <p:nvGrpSpPr>
            <p:cNvPr id="44" name="Group 43">
              <a:extLst>
                <a:ext uri="{FF2B5EF4-FFF2-40B4-BE49-F238E27FC236}">
                  <a16:creationId xmlns:a16="http://schemas.microsoft.com/office/drawing/2014/main" id="{14A120CE-AE32-483B-AB84-AE302277FAB4}"/>
                </a:ext>
              </a:extLst>
            </p:cNvPr>
            <p:cNvGrpSpPr/>
            <p:nvPr/>
          </p:nvGrpSpPr>
          <p:grpSpPr>
            <a:xfrm>
              <a:off x="5626087" y="2364451"/>
              <a:ext cx="626524" cy="1071960"/>
              <a:chOff x="2526094" y="2964761"/>
              <a:chExt cx="626524" cy="1071960"/>
            </a:xfrm>
          </p:grpSpPr>
          <p:grpSp>
            <p:nvGrpSpPr>
              <p:cNvPr id="45" name="Google Shape;101;p16">
                <a:extLst>
                  <a:ext uri="{FF2B5EF4-FFF2-40B4-BE49-F238E27FC236}">
                    <a16:creationId xmlns:a16="http://schemas.microsoft.com/office/drawing/2014/main" id="{B71C22AD-94E4-D31F-55C5-2A2B825D7F35}"/>
                  </a:ext>
                </a:extLst>
              </p:cNvPr>
              <p:cNvGrpSpPr/>
              <p:nvPr/>
            </p:nvGrpSpPr>
            <p:grpSpPr>
              <a:xfrm>
                <a:off x="2526094" y="2964761"/>
                <a:ext cx="626524" cy="1071960"/>
                <a:chOff x="3453389" y="1547633"/>
                <a:chExt cx="626524" cy="1071960"/>
              </a:xfrm>
              <a:solidFill>
                <a:schemeClr val="accent5"/>
              </a:solidFill>
            </p:grpSpPr>
            <p:grpSp>
              <p:nvGrpSpPr>
                <p:cNvPr id="48" name="Google Shape;102;p16">
                  <a:extLst>
                    <a:ext uri="{FF2B5EF4-FFF2-40B4-BE49-F238E27FC236}">
                      <a16:creationId xmlns:a16="http://schemas.microsoft.com/office/drawing/2014/main" id="{9989A49B-465A-6FEB-09B7-F73ED7AE01A8}"/>
                    </a:ext>
                  </a:extLst>
                </p:cNvPr>
                <p:cNvGrpSpPr/>
                <p:nvPr/>
              </p:nvGrpSpPr>
              <p:grpSpPr>
                <a:xfrm>
                  <a:off x="3453389" y="1547633"/>
                  <a:ext cx="626524" cy="1071960"/>
                  <a:chOff x="7601242" y="3729267"/>
                  <a:chExt cx="222566" cy="380803"/>
                </a:xfrm>
                <a:grpFill/>
              </p:grpSpPr>
              <p:sp>
                <p:nvSpPr>
                  <p:cNvPr id="50" name="Google Shape;103;p16">
                    <a:extLst>
                      <a:ext uri="{FF2B5EF4-FFF2-40B4-BE49-F238E27FC236}">
                        <a16:creationId xmlns:a16="http://schemas.microsoft.com/office/drawing/2014/main" id="{A9DB347B-DC3B-A9C4-6B88-0FC2F5B49100}"/>
                      </a:ext>
                    </a:extLst>
                  </p:cNvPr>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panose="020B0503050000020004" pitchFamily="34" charset="0"/>
                    </a:endParaRPr>
                  </a:p>
                </p:txBody>
              </p:sp>
              <p:sp>
                <p:nvSpPr>
                  <p:cNvPr id="51" name="Google Shape;104;p16">
                    <a:extLst>
                      <a:ext uri="{FF2B5EF4-FFF2-40B4-BE49-F238E27FC236}">
                        <a16:creationId xmlns:a16="http://schemas.microsoft.com/office/drawing/2014/main" id="{EEFE7BB8-6519-2BFF-5AD9-942DD76998CA}"/>
                      </a:ext>
                    </a:extLst>
                  </p:cNvPr>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panose="020B0503050000020004" pitchFamily="34" charset="0"/>
                    </a:endParaRPr>
                  </a:p>
                </p:txBody>
              </p:sp>
            </p:grpSp>
            <p:sp>
              <p:nvSpPr>
                <p:cNvPr id="49" name="Google Shape;105;p16">
                  <a:extLst>
                    <a:ext uri="{FF2B5EF4-FFF2-40B4-BE49-F238E27FC236}">
                      <a16:creationId xmlns:a16="http://schemas.microsoft.com/office/drawing/2014/main" id="{680314CA-6798-8002-FD1B-98073A61165B}"/>
                    </a:ext>
                  </a:extLst>
                </p:cNvPr>
                <p:cNvSpPr/>
                <p:nvPr/>
              </p:nvSpPr>
              <p:spPr>
                <a:xfrm>
                  <a:off x="3581521" y="1711660"/>
                  <a:ext cx="369896" cy="314903"/>
                </a:xfrm>
                <a:custGeom>
                  <a:avLst/>
                  <a:gdLst/>
                  <a:ahLst/>
                  <a:cxnLst/>
                  <a:rect l="l" t="t" r="r" b="b"/>
                  <a:pathLst>
                    <a:path w="19412" h="16526" extrusionOk="0">
                      <a:moveTo>
                        <a:pt x="8421" y="4128"/>
                      </a:moveTo>
                      <a:lnTo>
                        <a:pt x="8421" y="6791"/>
                      </a:lnTo>
                      <a:lnTo>
                        <a:pt x="5302" y="6791"/>
                      </a:lnTo>
                      <a:lnTo>
                        <a:pt x="4511" y="4128"/>
                      </a:lnTo>
                      <a:close/>
                      <a:moveTo>
                        <a:pt x="12661" y="4131"/>
                      </a:moveTo>
                      <a:lnTo>
                        <a:pt x="12661" y="6791"/>
                      </a:lnTo>
                      <a:lnTo>
                        <a:pt x="9554" y="6791"/>
                      </a:lnTo>
                      <a:lnTo>
                        <a:pt x="9554" y="4131"/>
                      </a:lnTo>
                      <a:close/>
                      <a:moveTo>
                        <a:pt x="17999" y="4131"/>
                      </a:moveTo>
                      <a:lnTo>
                        <a:pt x="17208" y="6791"/>
                      </a:lnTo>
                      <a:lnTo>
                        <a:pt x="13793" y="6791"/>
                      </a:lnTo>
                      <a:lnTo>
                        <a:pt x="13793" y="4131"/>
                      </a:lnTo>
                      <a:close/>
                      <a:moveTo>
                        <a:pt x="8421" y="7923"/>
                      </a:moveTo>
                      <a:lnTo>
                        <a:pt x="8421" y="10583"/>
                      </a:lnTo>
                      <a:lnTo>
                        <a:pt x="6432" y="10583"/>
                      </a:lnTo>
                      <a:lnTo>
                        <a:pt x="5640" y="7923"/>
                      </a:lnTo>
                      <a:close/>
                      <a:moveTo>
                        <a:pt x="12661" y="7923"/>
                      </a:moveTo>
                      <a:lnTo>
                        <a:pt x="12661" y="10583"/>
                      </a:lnTo>
                      <a:lnTo>
                        <a:pt x="9554" y="10583"/>
                      </a:lnTo>
                      <a:lnTo>
                        <a:pt x="9554" y="7923"/>
                      </a:lnTo>
                      <a:close/>
                      <a:moveTo>
                        <a:pt x="16873" y="7923"/>
                      </a:moveTo>
                      <a:lnTo>
                        <a:pt x="16076" y="10583"/>
                      </a:lnTo>
                      <a:lnTo>
                        <a:pt x="13793" y="10583"/>
                      </a:lnTo>
                      <a:lnTo>
                        <a:pt x="13793" y="7923"/>
                      </a:lnTo>
                      <a:close/>
                      <a:moveTo>
                        <a:pt x="7935" y="13570"/>
                      </a:moveTo>
                      <a:cubicBezTo>
                        <a:pt x="8744" y="13570"/>
                        <a:pt x="9152" y="14551"/>
                        <a:pt x="8578" y="15125"/>
                      </a:cubicBezTo>
                      <a:cubicBezTo>
                        <a:pt x="8393" y="15310"/>
                        <a:pt x="8165" y="15393"/>
                        <a:pt x="7941" y="15393"/>
                      </a:cubicBezTo>
                      <a:cubicBezTo>
                        <a:pt x="7473" y="15393"/>
                        <a:pt x="7023" y="15029"/>
                        <a:pt x="7023" y="14482"/>
                      </a:cubicBezTo>
                      <a:cubicBezTo>
                        <a:pt x="7023" y="13977"/>
                        <a:pt x="7431" y="13573"/>
                        <a:pt x="7932" y="13570"/>
                      </a:cubicBezTo>
                      <a:close/>
                      <a:moveTo>
                        <a:pt x="14910" y="13570"/>
                      </a:moveTo>
                      <a:cubicBezTo>
                        <a:pt x="15719" y="13570"/>
                        <a:pt x="16127" y="14551"/>
                        <a:pt x="15553" y="15125"/>
                      </a:cubicBezTo>
                      <a:cubicBezTo>
                        <a:pt x="15368" y="15310"/>
                        <a:pt x="15140" y="15393"/>
                        <a:pt x="14916" y="15393"/>
                      </a:cubicBezTo>
                      <a:cubicBezTo>
                        <a:pt x="14448" y="15393"/>
                        <a:pt x="13998" y="15029"/>
                        <a:pt x="13998" y="14482"/>
                      </a:cubicBezTo>
                      <a:cubicBezTo>
                        <a:pt x="13998" y="13977"/>
                        <a:pt x="14406" y="13570"/>
                        <a:pt x="14910" y="13570"/>
                      </a:cubicBezTo>
                      <a:close/>
                      <a:moveTo>
                        <a:pt x="568" y="0"/>
                      </a:moveTo>
                      <a:cubicBezTo>
                        <a:pt x="254" y="0"/>
                        <a:pt x="0" y="254"/>
                        <a:pt x="0" y="565"/>
                      </a:cubicBezTo>
                      <a:cubicBezTo>
                        <a:pt x="0" y="879"/>
                        <a:pt x="254" y="1133"/>
                        <a:pt x="568" y="1133"/>
                      </a:cubicBezTo>
                      <a:lnTo>
                        <a:pt x="2437" y="1133"/>
                      </a:lnTo>
                      <a:lnTo>
                        <a:pt x="3204" y="3714"/>
                      </a:lnTo>
                      <a:cubicBezTo>
                        <a:pt x="3207" y="3720"/>
                        <a:pt x="3210" y="3729"/>
                        <a:pt x="3213" y="3738"/>
                      </a:cubicBezTo>
                      <a:lnTo>
                        <a:pt x="5251" y="10589"/>
                      </a:lnTo>
                      <a:cubicBezTo>
                        <a:pt x="4052" y="10671"/>
                        <a:pt x="3131" y="11685"/>
                        <a:pt x="3171" y="12887"/>
                      </a:cubicBezTo>
                      <a:cubicBezTo>
                        <a:pt x="3210" y="14089"/>
                        <a:pt x="4194" y="15043"/>
                        <a:pt x="5396" y="15046"/>
                      </a:cubicBezTo>
                      <a:lnTo>
                        <a:pt x="5970" y="15046"/>
                      </a:lnTo>
                      <a:cubicBezTo>
                        <a:pt x="6220" y="15922"/>
                        <a:pt x="7020" y="16526"/>
                        <a:pt x="7932" y="16526"/>
                      </a:cubicBezTo>
                      <a:cubicBezTo>
                        <a:pt x="8841" y="16526"/>
                        <a:pt x="9641" y="15922"/>
                        <a:pt x="9895" y="15046"/>
                      </a:cubicBezTo>
                      <a:lnTo>
                        <a:pt x="12947" y="15046"/>
                      </a:lnTo>
                      <a:cubicBezTo>
                        <a:pt x="13198" y="15922"/>
                        <a:pt x="13998" y="16523"/>
                        <a:pt x="14910" y="16523"/>
                      </a:cubicBezTo>
                      <a:cubicBezTo>
                        <a:pt x="15819" y="16523"/>
                        <a:pt x="16619" y="15922"/>
                        <a:pt x="16873" y="15046"/>
                      </a:cubicBezTo>
                      <a:lnTo>
                        <a:pt x="17616" y="15046"/>
                      </a:lnTo>
                      <a:cubicBezTo>
                        <a:pt x="17927" y="15046"/>
                        <a:pt x="18180" y="14793"/>
                        <a:pt x="18180" y="14482"/>
                      </a:cubicBezTo>
                      <a:cubicBezTo>
                        <a:pt x="18180" y="14167"/>
                        <a:pt x="17927" y="13914"/>
                        <a:pt x="17616" y="13914"/>
                      </a:cubicBezTo>
                      <a:lnTo>
                        <a:pt x="16873" y="13914"/>
                      </a:lnTo>
                      <a:cubicBezTo>
                        <a:pt x="16619" y="13041"/>
                        <a:pt x="15819" y="12437"/>
                        <a:pt x="14910" y="12437"/>
                      </a:cubicBezTo>
                      <a:cubicBezTo>
                        <a:pt x="13998" y="12437"/>
                        <a:pt x="13198" y="13041"/>
                        <a:pt x="12947" y="13914"/>
                      </a:cubicBezTo>
                      <a:lnTo>
                        <a:pt x="9895" y="13914"/>
                      </a:lnTo>
                      <a:cubicBezTo>
                        <a:pt x="9644" y="13038"/>
                        <a:pt x="8844" y="12437"/>
                        <a:pt x="7932" y="12437"/>
                      </a:cubicBezTo>
                      <a:cubicBezTo>
                        <a:pt x="7023" y="12437"/>
                        <a:pt x="6223" y="13038"/>
                        <a:pt x="5970" y="13914"/>
                      </a:cubicBezTo>
                      <a:lnTo>
                        <a:pt x="5399" y="13914"/>
                      </a:lnTo>
                      <a:cubicBezTo>
                        <a:pt x="4798" y="13905"/>
                        <a:pt x="4318" y="13416"/>
                        <a:pt x="4318" y="12815"/>
                      </a:cubicBezTo>
                      <a:cubicBezTo>
                        <a:pt x="4318" y="12217"/>
                        <a:pt x="4798" y="11728"/>
                        <a:pt x="5399" y="11716"/>
                      </a:cubicBezTo>
                      <a:lnTo>
                        <a:pt x="16501" y="11716"/>
                      </a:lnTo>
                      <a:cubicBezTo>
                        <a:pt x="16752" y="11716"/>
                        <a:pt x="16972" y="11553"/>
                        <a:pt x="17045" y="11311"/>
                      </a:cubicBezTo>
                      <a:lnTo>
                        <a:pt x="19303" y="3726"/>
                      </a:lnTo>
                      <a:cubicBezTo>
                        <a:pt x="19412" y="3362"/>
                        <a:pt x="19140" y="2999"/>
                        <a:pt x="18765" y="2999"/>
                      </a:cubicBezTo>
                      <a:cubicBezTo>
                        <a:pt x="18763" y="2999"/>
                        <a:pt x="18761" y="2999"/>
                        <a:pt x="18760" y="2999"/>
                      </a:cubicBezTo>
                      <a:lnTo>
                        <a:pt x="4173" y="2999"/>
                      </a:lnTo>
                      <a:lnTo>
                        <a:pt x="3400" y="405"/>
                      </a:lnTo>
                      <a:cubicBezTo>
                        <a:pt x="3328" y="163"/>
                        <a:pt x="3107" y="0"/>
                        <a:pt x="28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Fira Sans Extra Condensed" panose="020B0503050000020004" pitchFamily="34" charset="0"/>
                  </a:endParaRPr>
                </a:p>
              </p:txBody>
            </p:sp>
          </p:grpSp>
          <p:sp>
            <p:nvSpPr>
              <p:cNvPr id="46" name="Google Shape;104;p16">
                <a:extLst>
                  <a:ext uri="{FF2B5EF4-FFF2-40B4-BE49-F238E27FC236}">
                    <a16:creationId xmlns:a16="http://schemas.microsoft.com/office/drawing/2014/main" id="{AB4D150C-554F-AAFE-22CF-7B193F830CE0}"/>
                  </a:ext>
                </a:extLst>
              </p:cNvPr>
              <p:cNvSpPr/>
              <p:nvPr/>
            </p:nvSpPr>
            <p:spPr>
              <a:xfrm>
                <a:off x="2582276" y="3019254"/>
                <a:ext cx="514290" cy="499032"/>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panose="020B0503050000020004" pitchFamily="34" charset="0"/>
                </a:endParaRPr>
              </a:p>
            </p:txBody>
          </p:sp>
          <p:pic>
            <p:nvPicPr>
              <p:cNvPr id="47" name="Graphic 46" descr="Group of women with solid fill">
                <a:extLst>
                  <a:ext uri="{FF2B5EF4-FFF2-40B4-BE49-F238E27FC236}">
                    <a16:creationId xmlns:a16="http://schemas.microsoft.com/office/drawing/2014/main" id="{4F336629-CF24-4CCC-7F4D-98249570569F}"/>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614119" y="3035739"/>
                <a:ext cx="454848" cy="454848"/>
              </a:xfrm>
              <a:prstGeom prst="rect">
                <a:avLst/>
              </a:prstGeom>
            </p:spPr>
          </p:pic>
        </p:grpSp>
        <p:grpSp>
          <p:nvGrpSpPr>
            <p:cNvPr id="52" name="Group 51">
              <a:extLst>
                <a:ext uri="{FF2B5EF4-FFF2-40B4-BE49-F238E27FC236}">
                  <a16:creationId xmlns:a16="http://schemas.microsoft.com/office/drawing/2014/main" id="{3FF6CC1F-8543-F90E-B282-9B250F62B242}"/>
                </a:ext>
              </a:extLst>
            </p:cNvPr>
            <p:cNvGrpSpPr/>
            <p:nvPr/>
          </p:nvGrpSpPr>
          <p:grpSpPr>
            <a:xfrm>
              <a:off x="5130703" y="3103126"/>
              <a:ext cx="626524" cy="1071960"/>
              <a:chOff x="6578857" y="467859"/>
              <a:chExt cx="626524" cy="1071960"/>
            </a:xfrm>
          </p:grpSpPr>
          <p:sp>
            <p:nvSpPr>
              <p:cNvPr id="53" name="Google Shape;103;p16">
                <a:extLst>
                  <a:ext uri="{FF2B5EF4-FFF2-40B4-BE49-F238E27FC236}">
                    <a16:creationId xmlns:a16="http://schemas.microsoft.com/office/drawing/2014/main" id="{B902A769-5772-080A-14DC-005362B5BA22}"/>
                  </a:ext>
                </a:extLst>
              </p:cNvPr>
              <p:cNvSpPr/>
              <p:nvPr/>
            </p:nvSpPr>
            <p:spPr>
              <a:xfrm>
                <a:off x="6578857" y="467859"/>
                <a:ext cx="626524" cy="1071960"/>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Fira Sans Extra Condensed" panose="020B0503050000020004" pitchFamily="34" charset="0"/>
                </a:endParaRPr>
              </a:p>
            </p:txBody>
          </p:sp>
          <p:sp>
            <p:nvSpPr>
              <p:cNvPr id="54" name="Google Shape;113;p16">
                <a:extLst>
                  <a:ext uri="{FF2B5EF4-FFF2-40B4-BE49-F238E27FC236}">
                    <a16:creationId xmlns:a16="http://schemas.microsoft.com/office/drawing/2014/main" id="{C38DFA70-155B-2D10-10B7-7BC44D5AA9F6}"/>
                  </a:ext>
                </a:extLst>
              </p:cNvPr>
              <p:cNvSpPr/>
              <p:nvPr/>
            </p:nvSpPr>
            <p:spPr>
              <a:xfrm>
                <a:off x="6628963" y="524596"/>
                <a:ext cx="514290" cy="499032"/>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panose="020B0503050000020004" pitchFamily="34" charset="0"/>
                </a:endParaRPr>
              </a:p>
            </p:txBody>
          </p:sp>
          <p:pic>
            <p:nvPicPr>
              <p:cNvPr id="2068" name="Picture 20" descr="Family house, home, house, residence, residential building icon">
                <a:extLst>
                  <a:ext uri="{FF2B5EF4-FFF2-40B4-BE49-F238E27FC236}">
                    <a16:creationId xmlns:a16="http://schemas.microsoft.com/office/drawing/2014/main" id="{9A095DBB-F2D7-8407-C7EF-901B34F9F23E}"/>
                  </a:ext>
                </a:extLst>
              </p:cNvPr>
              <p:cNvPicPr>
                <a:picLocks noChangeAspect="1" noChangeArrowheads="1"/>
              </p:cNvPicPr>
              <p:nvPr/>
            </p:nvPicPr>
            <p:blipFill>
              <a:blip r:embed="rId2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94725" y="582729"/>
                <a:ext cx="382766" cy="3827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3202ED08-D17F-3C73-6828-C8540F0EF0DD}"/>
                </a:ext>
              </a:extLst>
            </p:cNvPr>
            <p:cNvGrpSpPr/>
            <p:nvPr/>
          </p:nvGrpSpPr>
          <p:grpSpPr>
            <a:xfrm>
              <a:off x="4303462" y="3178041"/>
              <a:ext cx="626524" cy="1071960"/>
              <a:chOff x="4303462" y="3178041"/>
              <a:chExt cx="626524" cy="1071960"/>
            </a:xfrm>
          </p:grpSpPr>
          <p:grpSp>
            <p:nvGrpSpPr>
              <p:cNvPr id="139" name="Group 138">
                <a:extLst>
                  <a:ext uri="{FF2B5EF4-FFF2-40B4-BE49-F238E27FC236}">
                    <a16:creationId xmlns:a16="http://schemas.microsoft.com/office/drawing/2014/main" id="{B8EBCB04-8267-B5CD-972D-E97D9497763E}"/>
                  </a:ext>
                </a:extLst>
              </p:cNvPr>
              <p:cNvGrpSpPr/>
              <p:nvPr/>
            </p:nvGrpSpPr>
            <p:grpSpPr>
              <a:xfrm>
                <a:off x="4303462" y="3178041"/>
                <a:ext cx="626524" cy="1071960"/>
                <a:chOff x="2526094" y="2964761"/>
                <a:chExt cx="626524" cy="1071960"/>
              </a:xfrm>
            </p:grpSpPr>
            <p:grpSp>
              <p:nvGrpSpPr>
                <p:cNvPr id="140" name="Google Shape;101;p16">
                  <a:extLst>
                    <a:ext uri="{FF2B5EF4-FFF2-40B4-BE49-F238E27FC236}">
                      <a16:creationId xmlns:a16="http://schemas.microsoft.com/office/drawing/2014/main" id="{DC949BB0-9269-6C4A-EB08-5B2FB6B23BC2}"/>
                    </a:ext>
                  </a:extLst>
                </p:cNvPr>
                <p:cNvGrpSpPr/>
                <p:nvPr/>
              </p:nvGrpSpPr>
              <p:grpSpPr>
                <a:xfrm>
                  <a:off x="2526094" y="2964761"/>
                  <a:ext cx="626524" cy="1071960"/>
                  <a:chOff x="3453389" y="1547633"/>
                  <a:chExt cx="626524" cy="1071960"/>
                </a:xfrm>
                <a:solidFill>
                  <a:schemeClr val="accent5"/>
                </a:solidFill>
              </p:grpSpPr>
              <p:grpSp>
                <p:nvGrpSpPr>
                  <p:cNvPr id="143" name="Google Shape;102;p16">
                    <a:extLst>
                      <a:ext uri="{FF2B5EF4-FFF2-40B4-BE49-F238E27FC236}">
                        <a16:creationId xmlns:a16="http://schemas.microsoft.com/office/drawing/2014/main" id="{67CEF764-4F87-1BA8-DBA7-2733EE85E852}"/>
                      </a:ext>
                    </a:extLst>
                  </p:cNvPr>
                  <p:cNvGrpSpPr/>
                  <p:nvPr/>
                </p:nvGrpSpPr>
                <p:grpSpPr>
                  <a:xfrm>
                    <a:off x="3453389" y="1547633"/>
                    <a:ext cx="626524" cy="1071960"/>
                    <a:chOff x="7601242" y="3729267"/>
                    <a:chExt cx="222566" cy="380803"/>
                  </a:xfrm>
                  <a:grpFill/>
                </p:grpSpPr>
                <p:sp>
                  <p:nvSpPr>
                    <p:cNvPr id="145" name="Google Shape;103;p16">
                      <a:extLst>
                        <a:ext uri="{FF2B5EF4-FFF2-40B4-BE49-F238E27FC236}">
                          <a16:creationId xmlns:a16="http://schemas.microsoft.com/office/drawing/2014/main" id="{7F57346B-83F3-FF23-E284-4AD9212DCABA}"/>
                        </a:ext>
                      </a:extLst>
                    </p:cNvPr>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panose="020B0503050000020004" pitchFamily="34" charset="0"/>
                      </a:endParaRPr>
                    </a:p>
                  </p:txBody>
                </p:sp>
                <p:sp>
                  <p:nvSpPr>
                    <p:cNvPr id="146" name="Google Shape;104;p16">
                      <a:extLst>
                        <a:ext uri="{FF2B5EF4-FFF2-40B4-BE49-F238E27FC236}">
                          <a16:creationId xmlns:a16="http://schemas.microsoft.com/office/drawing/2014/main" id="{0AE169C0-8536-CD2E-5ABF-D742E5DBEAA5}"/>
                        </a:ext>
                      </a:extLst>
                    </p:cNvPr>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panose="020B0503050000020004" pitchFamily="34" charset="0"/>
                      </a:endParaRPr>
                    </a:p>
                  </p:txBody>
                </p:sp>
              </p:grpSp>
              <p:sp>
                <p:nvSpPr>
                  <p:cNvPr id="144" name="Google Shape;105;p16">
                    <a:extLst>
                      <a:ext uri="{FF2B5EF4-FFF2-40B4-BE49-F238E27FC236}">
                        <a16:creationId xmlns:a16="http://schemas.microsoft.com/office/drawing/2014/main" id="{DA0FE85B-827F-D407-05AA-03ADFCB09C87}"/>
                      </a:ext>
                    </a:extLst>
                  </p:cNvPr>
                  <p:cNvSpPr/>
                  <p:nvPr/>
                </p:nvSpPr>
                <p:spPr>
                  <a:xfrm>
                    <a:off x="3581521" y="1711660"/>
                    <a:ext cx="369896" cy="314903"/>
                  </a:xfrm>
                  <a:custGeom>
                    <a:avLst/>
                    <a:gdLst/>
                    <a:ahLst/>
                    <a:cxnLst/>
                    <a:rect l="l" t="t" r="r" b="b"/>
                    <a:pathLst>
                      <a:path w="19412" h="16526" extrusionOk="0">
                        <a:moveTo>
                          <a:pt x="8421" y="4128"/>
                        </a:moveTo>
                        <a:lnTo>
                          <a:pt x="8421" y="6791"/>
                        </a:lnTo>
                        <a:lnTo>
                          <a:pt x="5302" y="6791"/>
                        </a:lnTo>
                        <a:lnTo>
                          <a:pt x="4511" y="4128"/>
                        </a:lnTo>
                        <a:close/>
                        <a:moveTo>
                          <a:pt x="12661" y="4131"/>
                        </a:moveTo>
                        <a:lnTo>
                          <a:pt x="12661" y="6791"/>
                        </a:lnTo>
                        <a:lnTo>
                          <a:pt x="9554" y="6791"/>
                        </a:lnTo>
                        <a:lnTo>
                          <a:pt x="9554" y="4131"/>
                        </a:lnTo>
                        <a:close/>
                        <a:moveTo>
                          <a:pt x="17999" y="4131"/>
                        </a:moveTo>
                        <a:lnTo>
                          <a:pt x="17208" y="6791"/>
                        </a:lnTo>
                        <a:lnTo>
                          <a:pt x="13793" y="6791"/>
                        </a:lnTo>
                        <a:lnTo>
                          <a:pt x="13793" y="4131"/>
                        </a:lnTo>
                        <a:close/>
                        <a:moveTo>
                          <a:pt x="8421" y="7923"/>
                        </a:moveTo>
                        <a:lnTo>
                          <a:pt x="8421" y="10583"/>
                        </a:lnTo>
                        <a:lnTo>
                          <a:pt x="6432" y="10583"/>
                        </a:lnTo>
                        <a:lnTo>
                          <a:pt x="5640" y="7923"/>
                        </a:lnTo>
                        <a:close/>
                        <a:moveTo>
                          <a:pt x="12661" y="7923"/>
                        </a:moveTo>
                        <a:lnTo>
                          <a:pt x="12661" y="10583"/>
                        </a:lnTo>
                        <a:lnTo>
                          <a:pt x="9554" y="10583"/>
                        </a:lnTo>
                        <a:lnTo>
                          <a:pt x="9554" y="7923"/>
                        </a:lnTo>
                        <a:close/>
                        <a:moveTo>
                          <a:pt x="16873" y="7923"/>
                        </a:moveTo>
                        <a:lnTo>
                          <a:pt x="16076" y="10583"/>
                        </a:lnTo>
                        <a:lnTo>
                          <a:pt x="13793" y="10583"/>
                        </a:lnTo>
                        <a:lnTo>
                          <a:pt x="13793" y="7923"/>
                        </a:lnTo>
                        <a:close/>
                        <a:moveTo>
                          <a:pt x="7935" y="13570"/>
                        </a:moveTo>
                        <a:cubicBezTo>
                          <a:pt x="8744" y="13570"/>
                          <a:pt x="9152" y="14551"/>
                          <a:pt x="8578" y="15125"/>
                        </a:cubicBezTo>
                        <a:cubicBezTo>
                          <a:pt x="8393" y="15310"/>
                          <a:pt x="8165" y="15393"/>
                          <a:pt x="7941" y="15393"/>
                        </a:cubicBezTo>
                        <a:cubicBezTo>
                          <a:pt x="7473" y="15393"/>
                          <a:pt x="7023" y="15029"/>
                          <a:pt x="7023" y="14482"/>
                        </a:cubicBezTo>
                        <a:cubicBezTo>
                          <a:pt x="7023" y="13977"/>
                          <a:pt x="7431" y="13573"/>
                          <a:pt x="7932" y="13570"/>
                        </a:cubicBezTo>
                        <a:close/>
                        <a:moveTo>
                          <a:pt x="14910" y="13570"/>
                        </a:moveTo>
                        <a:cubicBezTo>
                          <a:pt x="15719" y="13570"/>
                          <a:pt x="16127" y="14551"/>
                          <a:pt x="15553" y="15125"/>
                        </a:cubicBezTo>
                        <a:cubicBezTo>
                          <a:pt x="15368" y="15310"/>
                          <a:pt x="15140" y="15393"/>
                          <a:pt x="14916" y="15393"/>
                        </a:cubicBezTo>
                        <a:cubicBezTo>
                          <a:pt x="14448" y="15393"/>
                          <a:pt x="13998" y="15029"/>
                          <a:pt x="13998" y="14482"/>
                        </a:cubicBezTo>
                        <a:cubicBezTo>
                          <a:pt x="13998" y="13977"/>
                          <a:pt x="14406" y="13570"/>
                          <a:pt x="14910" y="13570"/>
                        </a:cubicBezTo>
                        <a:close/>
                        <a:moveTo>
                          <a:pt x="568" y="0"/>
                        </a:moveTo>
                        <a:cubicBezTo>
                          <a:pt x="254" y="0"/>
                          <a:pt x="0" y="254"/>
                          <a:pt x="0" y="565"/>
                        </a:cubicBezTo>
                        <a:cubicBezTo>
                          <a:pt x="0" y="879"/>
                          <a:pt x="254" y="1133"/>
                          <a:pt x="568" y="1133"/>
                        </a:cubicBezTo>
                        <a:lnTo>
                          <a:pt x="2437" y="1133"/>
                        </a:lnTo>
                        <a:lnTo>
                          <a:pt x="3204" y="3714"/>
                        </a:lnTo>
                        <a:cubicBezTo>
                          <a:pt x="3207" y="3720"/>
                          <a:pt x="3210" y="3729"/>
                          <a:pt x="3213" y="3738"/>
                        </a:cubicBezTo>
                        <a:lnTo>
                          <a:pt x="5251" y="10589"/>
                        </a:lnTo>
                        <a:cubicBezTo>
                          <a:pt x="4052" y="10671"/>
                          <a:pt x="3131" y="11685"/>
                          <a:pt x="3171" y="12887"/>
                        </a:cubicBezTo>
                        <a:cubicBezTo>
                          <a:pt x="3210" y="14089"/>
                          <a:pt x="4194" y="15043"/>
                          <a:pt x="5396" y="15046"/>
                        </a:cubicBezTo>
                        <a:lnTo>
                          <a:pt x="5970" y="15046"/>
                        </a:lnTo>
                        <a:cubicBezTo>
                          <a:pt x="6220" y="15922"/>
                          <a:pt x="7020" y="16526"/>
                          <a:pt x="7932" y="16526"/>
                        </a:cubicBezTo>
                        <a:cubicBezTo>
                          <a:pt x="8841" y="16526"/>
                          <a:pt x="9641" y="15922"/>
                          <a:pt x="9895" y="15046"/>
                        </a:cubicBezTo>
                        <a:lnTo>
                          <a:pt x="12947" y="15046"/>
                        </a:lnTo>
                        <a:cubicBezTo>
                          <a:pt x="13198" y="15922"/>
                          <a:pt x="13998" y="16523"/>
                          <a:pt x="14910" y="16523"/>
                        </a:cubicBezTo>
                        <a:cubicBezTo>
                          <a:pt x="15819" y="16523"/>
                          <a:pt x="16619" y="15922"/>
                          <a:pt x="16873" y="15046"/>
                        </a:cubicBezTo>
                        <a:lnTo>
                          <a:pt x="17616" y="15046"/>
                        </a:lnTo>
                        <a:cubicBezTo>
                          <a:pt x="17927" y="15046"/>
                          <a:pt x="18180" y="14793"/>
                          <a:pt x="18180" y="14482"/>
                        </a:cubicBezTo>
                        <a:cubicBezTo>
                          <a:pt x="18180" y="14167"/>
                          <a:pt x="17927" y="13914"/>
                          <a:pt x="17616" y="13914"/>
                        </a:cubicBezTo>
                        <a:lnTo>
                          <a:pt x="16873" y="13914"/>
                        </a:lnTo>
                        <a:cubicBezTo>
                          <a:pt x="16619" y="13041"/>
                          <a:pt x="15819" y="12437"/>
                          <a:pt x="14910" y="12437"/>
                        </a:cubicBezTo>
                        <a:cubicBezTo>
                          <a:pt x="13998" y="12437"/>
                          <a:pt x="13198" y="13041"/>
                          <a:pt x="12947" y="13914"/>
                        </a:cubicBezTo>
                        <a:lnTo>
                          <a:pt x="9895" y="13914"/>
                        </a:lnTo>
                        <a:cubicBezTo>
                          <a:pt x="9644" y="13038"/>
                          <a:pt x="8844" y="12437"/>
                          <a:pt x="7932" y="12437"/>
                        </a:cubicBezTo>
                        <a:cubicBezTo>
                          <a:pt x="7023" y="12437"/>
                          <a:pt x="6223" y="13038"/>
                          <a:pt x="5970" y="13914"/>
                        </a:cubicBezTo>
                        <a:lnTo>
                          <a:pt x="5399" y="13914"/>
                        </a:lnTo>
                        <a:cubicBezTo>
                          <a:pt x="4798" y="13905"/>
                          <a:pt x="4318" y="13416"/>
                          <a:pt x="4318" y="12815"/>
                        </a:cubicBezTo>
                        <a:cubicBezTo>
                          <a:pt x="4318" y="12217"/>
                          <a:pt x="4798" y="11728"/>
                          <a:pt x="5399" y="11716"/>
                        </a:cubicBezTo>
                        <a:lnTo>
                          <a:pt x="16501" y="11716"/>
                        </a:lnTo>
                        <a:cubicBezTo>
                          <a:pt x="16752" y="11716"/>
                          <a:pt x="16972" y="11553"/>
                          <a:pt x="17045" y="11311"/>
                        </a:cubicBezTo>
                        <a:lnTo>
                          <a:pt x="19303" y="3726"/>
                        </a:lnTo>
                        <a:cubicBezTo>
                          <a:pt x="19412" y="3362"/>
                          <a:pt x="19140" y="2999"/>
                          <a:pt x="18765" y="2999"/>
                        </a:cubicBezTo>
                        <a:cubicBezTo>
                          <a:pt x="18763" y="2999"/>
                          <a:pt x="18761" y="2999"/>
                          <a:pt x="18760" y="2999"/>
                        </a:cubicBezTo>
                        <a:lnTo>
                          <a:pt x="4173" y="2999"/>
                        </a:lnTo>
                        <a:lnTo>
                          <a:pt x="3400" y="405"/>
                        </a:lnTo>
                        <a:cubicBezTo>
                          <a:pt x="3328" y="163"/>
                          <a:pt x="3107" y="0"/>
                          <a:pt x="28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Fira Sans Extra Condensed" panose="020B0503050000020004" pitchFamily="34" charset="0"/>
                    </a:endParaRPr>
                  </a:p>
                </p:txBody>
              </p:sp>
            </p:grpSp>
            <p:sp>
              <p:nvSpPr>
                <p:cNvPr id="141" name="Google Shape;104;p16">
                  <a:extLst>
                    <a:ext uri="{FF2B5EF4-FFF2-40B4-BE49-F238E27FC236}">
                      <a16:creationId xmlns:a16="http://schemas.microsoft.com/office/drawing/2014/main" id="{4403F714-A418-738B-FED2-064DF04A1314}"/>
                    </a:ext>
                  </a:extLst>
                </p:cNvPr>
                <p:cNvSpPr/>
                <p:nvPr/>
              </p:nvSpPr>
              <p:spPr>
                <a:xfrm>
                  <a:off x="2582276" y="3019254"/>
                  <a:ext cx="514290" cy="499032"/>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Extra Condensed" panose="020B0503050000020004" pitchFamily="34" charset="0"/>
                  </a:endParaRPr>
                </a:p>
              </p:txBody>
            </p:sp>
          </p:grpSp>
          <p:pic>
            <p:nvPicPr>
              <p:cNvPr id="137" name="Graphic 136" descr="Airplane with solid fill">
                <a:extLst>
                  <a:ext uri="{FF2B5EF4-FFF2-40B4-BE49-F238E27FC236}">
                    <a16:creationId xmlns:a16="http://schemas.microsoft.com/office/drawing/2014/main" id="{62F3A375-4919-C740-4FD5-68CEEE32E63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380954" y="3236233"/>
                <a:ext cx="483086" cy="483086"/>
              </a:xfrm>
              <a:prstGeom prst="rect">
                <a:avLst/>
              </a:prstGeom>
            </p:spPr>
          </p:pic>
        </p:grpSp>
      </p:grpSp>
      <p:sp>
        <p:nvSpPr>
          <p:cNvPr id="12" name="Oval 11">
            <a:extLst>
              <a:ext uri="{FF2B5EF4-FFF2-40B4-BE49-F238E27FC236}">
                <a16:creationId xmlns:a16="http://schemas.microsoft.com/office/drawing/2014/main" id="{B8F9BF3D-9FA5-5666-BC95-E69518B066DE}"/>
              </a:ext>
            </a:extLst>
          </p:cNvPr>
          <p:cNvSpPr/>
          <p:nvPr/>
        </p:nvSpPr>
        <p:spPr>
          <a:xfrm>
            <a:off x="459352" y="1583578"/>
            <a:ext cx="287036" cy="287036"/>
          </a:xfrm>
          <a:prstGeom prst="ellipse">
            <a:avLst/>
          </a:prstGeom>
          <a:solidFill>
            <a:srgbClr val="7070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endParaRPr lang="en-IN" dirty="0"/>
          </a:p>
        </p:txBody>
      </p:sp>
      <p:sp>
        <p:nvSpPr>
          <p:cNvPr id="64" name="Oval 63">
            <a:extLst>
              <a:ext uri="{FF2B5EF4-FFF2-40B4-BE49-F238E27FC236}">
                <a16:creationId xmlns:a16="http://schemas.microsoft.com/office/drawing/2014/main" id="{C09E5644-86C6-87EA-2C99-B1499C522581}"/>
              </a:ext>
            </a:extLst>
          </p:cNvPr>
          <p:cNvSpPr/>
          <p:nvPr/>
        </p:nvSpPr>
        <p:spPr>
          <a:xfrm>
            <a:off x="459352" y="2907800"/>
            <a:ext cx="287036" cy="287036"/>
          </a:xfrm>
          <a:prstGeom prst="ellipse">
            <a:avLst/>
          </a:prstGeom>
          <a:solidFill>
            <a:srgbClr val="7070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endParaRPr lang="en-IN" dirty="0"/>
          </a:p>
        </p:txBody>
      </p:sp>
      <p:sp>
        <p:nvSpPr>
          <p:cNvPr id="65" name="Oval 64">
            <a:extLst>
              <a:ext uri="{FF2B5EF4-FFF2-40B4-BE49-F238E27FC236}">
                <a16:creationId xmlns:a16="http://schemas.microsoft.com/office/drawing/2014/main" id="{B4FC84CF-16BE-58E9-DA34-C40016F65650}"/>
              </a:ext>
            </a:extLst>
          </p:cNvPr>
          <p:cNvSpPr/>
          <p:nvPr/>
        </p:nvSpPr>
        <p:spPr>
          <a:xfrm>
            <a:off x="459352" y="3852501"/>
            <a:ext cx="287036" cy="287036"/>
          </a:xfrm>
          <a:prstGeom prst="ellipse">
            <a:avLst/>
          </a:prstGeom>
          <a:solidFill>
            <a:srgbClr val="7070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endParaRPr lang="en-IN" dirty="0"/>
          </a:p>
        </p:txBody>
      </p:sp>
      <p:sp>
        <p:nvSpPr>
          <p:cNvPr id="63" name="TextBox 62">
            <a:extLst>
              <a:ext uri="{FF2B5EF4-FFF2-40B4-BE49-F238E27FC236}">
                <a16:creationId xmlns:a16="http://schemas.microsoft.com/office/drawing/2014/main" id="{D78A64E9-2217-E2F8-072E-06D16CC503EE}"/>
              </a:ext>
            </a:extLst>
          </p:cNvPr>
          <p:cNvSpPr txBox="1"/>
          <p:nvPr/>
        </p:nvSpPr>
        <p:spPr>
          <a:xfrm>
            <a:off x="8736429" y="77751"/>
            <a:ext cx="263214" cy="261610"/>
          </a:xfrm>
          <a:prstGeom prst="rect">
            <a:avLst/>
          </a:prstGeom>
          <a:noFill/>
        </p:spPr>
        <p:txBody>
          <a:bodyPr wrap="none" rtlCol="0">
            <a:spAutoFit/>
          </a:bodyPr>
          <a:lstStyle/>
          <a:p>
            <a:fld id="{1D03D236-619A-8544-8962-F3540FB24A9C}" type="slidenum">
              <a:rPr lang="en-US" sz="1100" smtClean="0">
                <a:solidFill>
                  <a:schemeClr val="tx1">
                    <a:lumMod val="50000"/>
                    <a:lumOff val="50000"/>
                  </a:schemeClr>
                </a:solidFill>
              </a:rPr>
              <a:t>11</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1115849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400" fill="hold"/>
                                        <p:tgtEl>
                                          <p:spTgt spid="6"/>
                                        </p:tgtEl>
                                        <p:attrNameLst>
                                          <p:attrName>ppt_x</p:attrName>
                                        </p:attrNameLst>
                                      </p:cBhvr>
                                      <p:tavLst>
                                        <p:tav tm="0">
                                          <p:val>
                                            <p:strVal val="#ppt_x"/>
                                          </p:val>
                                        </p:tav>
                                        <p:tav tm="100000">
                                          <p:val>
                                            <p:strVal val="#ppt_x"/>
                                          </p:val>
                                        </p:tav>
                                      </p:tavLst>
                                    </p:anim>
                                    <p:anim calcmode="lin" valueType="num">
                                      <p:cBhvr additive="base">
                                        <p:cTn id="8" dur="4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400"/>
                            </p:stCondLst>
                            <p:childTnLst>
                              <p:par>
                                <p:cTn id="10" presetID="2" presetClass="entr" presetSubtype="8"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0-#ppt_w/2"/>
                                          </p:val>
                                        </p:tav>
                                        <p:tav tm="100000">
                                          <p:val>
                                            <p:strVal val="#ppt_x"/>
                                          </p:val>
                                        </p:tav>
                                      </p:tavLst>
                                    </p:anim>
                                    <p:anim calcmode="lin" valueType="num">
                                      <p:cBhvr additive="base">
                                        <p:cTn id="13" dur="500" fill="hold"/>
                                        <p:tgtEl>
                                          <p:spTgt spid="14"/>
                                        </p:tgtEl>
                                        <p:attrNameLst>
                                          <p:attrName>ppt_y</p:attrName>
                                        </p:attrNameLst>
                                      </p:cBhvr>
                                      <p:tavLst>
                                        <p:tav tm="0">
                                          <p:val>
                                            <p:strVal val="#ppt_y"/>
                                          </p:val>
                                        </p:tav>
                                        <p:tav tm="100000">
                                          <p:val>
                                            <p:strVal val="#ppt_y"/>
                                          </p:val>
                                        </p:tav>
                                      </p:tavLst>
                                    </p:anim>
                                  </p:childTnLst>
                                </p:cTn>
                              </p:par>
                            </p:childTnLst>
                          </p:cTn>
                        </p:par>
                        <p:par>
                          <p:cTn id="14" fill="hold">
                            <p:stCondLst>
                              <p:cond delay="900"/>
                            </p:stCondLst>
                            <p:childTnLst>
                              <p:par>
                                <p:cTn id="15" presetID="2" presetClass="entr" presetSubtype="2" fill="hold" nodeType="after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500" fill="hold"/>
                                        <p:tgtEl>
                                          <p:spTgt spid="40"/>
                                        </p:tgtEl>
                                        <p:attrNameLst>
                                          <p:attrName>ppt_x</p:attrName>
                                        </p:attrNameLst>
                                      </p:cBhvr>
                                      <p:tavLst>
                                        <p:tav tm="0">
                                          <p:val>
                                            <p:strVal val="1+#ppt_w/2"/>
                                          </p:val>
                                        </p:tav>
                                        <p:tav tm="100000">
                                          <p:val>
                                            <p:strVal val="#ppt_x"/>
                                          </p:val>
                                        </p:tav>
                                      </p:tavLst>
                                    </p:anim>
                                    <p:anim calcmode="lin" valueType="num">
                                      <p:cBhvr additive="base">
                                        <p:cTn id="18" dur="500" fill="hold"/>
                                        <p:tgtEl>
                                          <p:spTgt spid="40"/>
                                        </p:tgtEl>
                                        <p:attrNameLst>
                                          <p:attrName>ppt_y</p:attrName>
                                        </p:attrNameLst>
                                      </p:cBhvr>
                                      <p:tavLst>
                                        <p:tav tm="0">
                                          <p:val>
                                            <p:strVal val="#ppt_y"/>
                                          </p:val>
                                        </p:tav>
                                        <p:tav tm="100000">
                                          <p:val>
                                            <p:strVal val="#ppt_y"/>
                                          </p:val>
                                        </p:tav>
                                      </p:tavLst>
                                    </p:anim>
                                  </p:childTnLst>
                                </p:cTn>
                              </p:par>
                            </p:childTnLst>
                          </p:cTn>
                        </p:par>
                        <p:par>
                          <p:cTn id="19" fill="hold">
                            <p:stCondLst>
                              <p:cond delay="1400"/>
                            </p:stCondLst>
                            <p:childTnLst>
                              <p:par>
                                <p:cTn id="20" presetID="53" presetClass="entr" presetSubtype="16" fill="hold" nodeType="afterEffect">
                                  <p:stCondLst>
                                    <p:cond delay="0"/>
                                  </p:stCondLst>
                                  <p:childTnLst>
                                    <p:set>
                                      <p:cBhvr>
                                        <p:cTn id="21" dur="1" fill="hold">
                                          <p:stCondLst>
                                            <p:cond delay="0"/>
                                          </p:stCondLst>
                                        </p:cTn>
                                        <p:tgtEl>
                                          <p:spTgt spid="153"/>
                                        </p:tgtEl>
                                        <p:attrNameLst>
                                          <p:attrName>style.visibility</p:attrName>
                                        </p:attrNameLst>
                                      </p:cBhvr>
                                      <p:to>
                                        <p:strVal val="visible"/>
                                      </p:to>
                                    </p:set>
                                    <p:anim calcmode="lin" valueType="num">
                                      <p:cBhvr>
                                        <p:cTn id="22" dur="500" fill="hold"/>
                                        <p:tgtEl>
                                          <p:spTgt spid="153"/>
                                        </p:tgtEl>
                                        <p:attrNameLst>
                                          <p:attrName>ppt_w</p:attrName>
                                        </p:attrNameLst>
                                      </p:cBhvr>
                                      <p:tavLst>
                                        <p:tav tm="0">
                                          <p:val>
                                            <p:fltVal val="0"/>
                                          </p:val>
                                        </p:tav>
                                        <p:tav tm="100000">
                                          <p:val>
                                            <p:strVal val="#ppt_w"/>
                                          </p:val>
                                        </p:tav>
                                      </p:tavLst>
                                    </p:anim>
                                    <p:anim calcmode="lin" valueType="num">
                                      <p:cBhvr>
                                        <p:cTn id="23" dur="500" fill="hold"/>
                                        <p:tgtEl>
                                          <p:spTgt spid="153"/>
                                        </p:tgtEl>
                                        <p:attrNameLst>
                                          <p:attrName>ppt_h</p:attrName>
                                        </p:attrNameLst>
                                      </p:cBhvr>
                                      <p:tavLst>
                                        <p:tav tm="0">
                                          <p:val>
                                            <p:fltVal val="0"/>
                                          </p:val>
                                        </p:tav>
                                        <p:tav tm="100000">
                                          <p:val>
                                            <p:strVal val="#ppt_h"/>
                                          </p:val>
                                        </p:tav>
                                      </p:tavLst>
                                    </p:anim>
                                    <p:animEffect transition="in" filter="fade">
                                      <p:cBhvr>
                                        <p:cTn id="24"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pic>
        <p:nvPicPr>
          <p:cNvPr id="26" name="Picture 25">
            <a:extLst>
              <a:ext uri="{FF2B5EF4-FFF2-40B4-BE49-F238E27FC236}">
                <a16:creationId xmlns:a16="http://schemas.microsoft.com/office/drawing/2014/main" id="{3D26C1BD-5474-2FCC-D59C-EA700628C251}"/>
              </a:ext>
            </a:extLst>
          </p:cNvPr>
          <p:cNvPicPr>
            <a:picLocks noChangeAspect="1"/>
          </p:cNvPicPr>
          <p:nvPr/>
        </p:nvPicPr>
        <p:blipFill>
          <a:blip r:embed="rId3"/>
          <a:stretch>
            <a:fillRect/>
          </a:stretch>
        </p:blipFill>
        <p:spPr>
          <a:xfrm>
            <a:off x="4879905" y="0"/>
            <a:ext cx="4264095" cy="5143500"/>
          </a:xfrm>
          <a:prstGeom prst="rect">
            <a:avLst/>
          </a:prstGeom>
        </p:spPr>
      </p:pic>
      <p:sp>
        <p:nvSpPr>
          <p:cNvPr id="48" name="Google Shape;48;p15"/>
          <p:cNvSpPr/>
          <p:nvPr/>
        </p:nvSpPr>
        <p:spPr>
          <a:xfrm flipH="1">
            <a:off x="9763072" y="3720733"/>
            <a:ext cx="78271" cy="104824"/>
          </a:xfrm>
          <a:custGeom>
            <a:avLst/>
            <a:gdLst/>
            <a:ahLst/>
            <a:cxnLst/>
            <a:rect l="l" t="t" r="r" b="b"/>
            <a:pathLst>
              <a:path w="1126" h="1508" extrusionOk="0">
                <a:moveTo>
                  <a:pt x="0" y="1"/>
                </a:moveTo>
                <a:lnTo>
                  <a:pt x="0" y="1"/>
                </a:lnTo>
                <a:cubicBezTo>
                  <a:pt x="362" y="503"/>
                  <a:pt x="744" y="1005"/>
                  <a:pt x="1126" y="1508"/>
                </a:cubicBezTo>
                <a:lnTo>
                  <a:pt x="1126" y="16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pic>
        <p:nvPicPr>
          <p:cNvPr id="2054" name="Picture 6" descr="Meijer – Logo, brand and logotype">
            <a:extLst>
              <a:ext uri="{FF2B5EF4-FFF2-40B4-BE49-F238E27FC236}">
                <a16:creationId xmlns:a16="http://schemas.microsoft.com/office/drawing/2014/main" id="{A1C07633-0465-2DB5-F486-9750FBDA00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4495" y="4708239"/>
            <a:ext cx="913196" cy="35751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AD49CF5-142F-4DEE-FDDF-22FC2EEB91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003" y="4713951"/>
            <a:ext cx="2987329" cy="31693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B1044FBF-8B2B-846B-6252-4E7B1D7F8918}"/>
              </a:ext>
            </a:extLst>
          </p:cNvPr>
          <p:cNvGrpSpPr/>
          <p:nvPr/>
        </p:nvGrpSpPr>
        <p:grpSpPr>
          <a:xfrm>
            <a:off x="422390" y="1110851"/>
            <a:ext cx="3763627" cy="3076402"/>
            <a:chOff x="422390" y="1401137"/>
            <a:chExt cx="3763627" cy="3076402"/>
          </a:xfrm>
        </p:grpSpPr>
        <p:grpSp>
          <p:nvGrpSpPr>
            <p:cNvPr id="6" name="Group 24">
              <a:extLst>
                <a:ext uri="{FF2B5EF4-FFF2-40B4-BE49-F238E27FC236}">
                  <a16:creationId xmlns:a16="http://schemas.microsoft.com/office/drawing/2014/main" id="{EEED22A6-A559-B906-ABE7-9C1C69F6EEFA}"/>
                </a:ext>
              </a:extLst>
            </p:cNvPr>
            <p:cNvGrpSpPr/>
            <p:nvPr/>
          </p:nvGrpSpPr>
          <p:grpSpPr>
            <a:xfrm>
              <a:off x="422390" y="1401137"/>
              <a:ext cx="1785816" cy="3076402"/>
              <a:chOff x="654725" y="2419227"/>
              <a:chExt cx="1785816" cy="2216393"/>
            </a:xfrm>
          </p:grpSpPr>
          <p:sp>
            <p:nvSpPr>
              <p:cNvPr id="14" name="Rectangle 13">
                <a:extLst>
                  <a:ext uri="{FF2B5EF4-FFF2-40B4-BE49-F238E27FC236}">
                    <a16:creationId xmlns:a16="http://schemas.microsoft.com/office/drawing/2014/main" id="{03D57950-5DF1-6290-AF99-DA16459ED54C}"/>
                  </a:ext>
                </a:extLst>
              </p:cNvPr>
              <p:cNvSpPr/>
              <p:nvPr/>
            </p:nvSpPr>
            <p:spPr>
              <a:xfrm>
                <a:off x="654725" y="2978419"/>
                <a:ext cx="1785816" cy="14845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 Same Side Corner Rectangle 26">
                <a:extLst>
                  <a:ext uri="{FF2B5EF4-FFF2-40B4-BE49-F238E27FC236}">
                    <a16:creationId xmlns:a16="http://schemas.microsoft.com/office/drawing/2014/main" id="{560DBA6A-CBF3-21C1-A9DC-3211F76BC7BB}"/>
                  </a:ext>
                </a:extLst>
              </p:cNvPr>
              <p:cNvSpPr/>
              <p:nvPr/>
            </p:nvSpPr>
            <p:spPr>
              <a:xfrm>
                <a:off x="654725" y="2419227"/>
                <a:ext cx="1785816" cy="581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90A4812-324E-09C8-2926-50372B1A1C9D}"/>
                  </a:ext>
                </a:extLst>
              </p:cNvPr>
              <p:cNvSpPr/>
              <p:nvPr/>
            </p:nvSpPr>
            <p:spPr>
              <a:xfrm>
                <a:off x="654725" y="4510638"/>
                <a:ext cx="1785816" cy="124982"/>
              </a:xfrm>
              <a:prstGeom prst="rect">
                <a:avLst/>
              </a:prstGeom>
              <a:solidFill>
                <a:srgbClr val="EC3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28">
              <a:extLst>
                <a:ext uri="{FF2B5EF4-FFF2-40B4-BE49-F238E27FC236}">
                  <a16:creationId xmlns:a16="http://schemas.microsoft.com/office/drawing/2014/main" id="{80D5B603-7C67-9909-7FCE-3F6DCB4B611E}"/>
                </a:ext>
              </a:extLst>
            </p:cNvPr>
            <p:cNvGrpSpPr/>
            <p:nvPr/>
          </p:nvGrpSpPr>
          <p:grpSpPr>
            <a:xfrm>
              <a:off x="2400201" y="1401137"/>
              <a:ext cx="1785816" cy="3076402"/>
              <a:chOff x="654725" y="2419227"/>
              <a:chExt cx="1785816" cy="2216393"/>
            </a:xfrm>
          </p:grpSpPr>
          <p:sp>
            <p:nvSpPr>
              <p:cNvPr id="32" name="Rectangle 31">
                <a:extLst>
                  <a:ext uri="{FF2B5EF4-FFF2-40B4-BE49-F238E27FC236}">
                    <a16:creationId xmlns:a16="http://schemas.microsoft.com/office/drawing/2014/main" id="{141CF447-32A3-3E39-27EF-9DED611C79AD}"/>
                  </a:ext>
                </a:extLst>
              </p:cNvPr>
              <p:cNvSpPr/>
              <p:nvPr/>
            </p:nvSpPr>
            <p:spPr>
              <a:xfrm>
                <a:off x="654725" y="2978419"/>
                <a:ext cx="1785816" cy="14845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 Same Side Corner Rectangle 30">
                <a:extLst>
                  <a:ext uri="{FF2B5EF4-FFF2-40B4-BE49-F238E27FC236}">
                    <a16:creationId xmlns:a16="http://schemas.microsoft.com/office/drawing/2014/main" id="{59BDA6B3-7CBA-4E0B-445D-912067DCF1F6}"/>
                  </a:ext>
                </a:extLst>
              </p:cNvPr>
              <p:cNvSpPr/>
              <p:nvPr/>
            </p:nvSpPr>
            <p:spPr>
              <a:xfrm>
                <a:off x="654725" y="2419227"/>
                <a:ext cx="1785816" cy="581553"/>
              </a:xfrm>
              <a:prstGeom prst="round2SameRect">
                <a:avLst/>
              </a:prstGeom>
              <a:solidFill>
                <a:srgbClr val="5E89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DE4BD79-5E19-6589-C285-44636515C7B3}"/>
                  </a:ext>
                </a:extLst>
              </p:cNvPr>
              <p:cNvSpPr/>
              <p:nvPr/>
            </p:nvSpPr>
            <p:spPr>
              <a:xfrm>
                <a:off x="654725" y="4510638"/>
                <a:ext cx="1785816" cy="124982"/>
              </a:xfrm>
              <a:prstGeom prst="rect">
                <a:avLst/>
              </a:prstGeom>
              <a:solidFill>
                <a:srgbClr val="5E89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TextBox 40">
              <a:extLst>
                <a:ext uri="{FF2B5EF4-FFF2-40B4-BE49-F238E27FC236}">
                  <a16:creationId xmlns:a16="http://schemas.microsoft.com/office/drawing/2014/main" id="{2CE23E67-DAEC-4FB6-48FF-9E423332D3DE}"/>
                </a:ext>
              </a:extLst>
            </p:cNvPr>
            <p:cNvSpPr txBox="1"/>
            <p:nvPr/>
          </p:nvSpPr>
          <p:spPr>
            <a:xfrm>
              <a:off x="2400201" y="2193252"/>
              <a:ext cx="1785816" cy="1107996"/>
            </a:xfrm>
            <a:prstGeom prst="rect">
              <a:avLst/>
            </a:prstGeom>
            <a:noFill/>
          </p:spPr>
          <p:txBody>
            <a:bodyPr wrap="square" rtlCol="0">
              <a:spAutoFit/>
            </a:bodyPr>
            <a:lstStyle/>
            <a:p>
              <a:pPr algn="ctr"/>
              <a:r>
                <a:rPr lang="en-US" sz="1400" b="1">
                  <a:solidFill>
                    <a:srgbClr val="5E8958"/>
                  </a:solidFill>
                  <a:latin typeface="+mn-lt"/>
                </a:rPr>
                <a:t>Competitor Stores</a:t>
              </a:r>
            </a:p>
            <a:p>
              <a:pPr algn="ctr" defTabSz="914400">
                <a:spcBef>
                  <a:spcPct val="20000"/>
                </a:spcBef>
                <a:defRPr/>
              </a:pPr>
              <a:r>
                <a:rPr lang="en-US" sz="1000">
                  <a:solidFill>
                    <a:schemeClr val="bg1">
                      <a:lumMod val="50000"/>
                    </a:schemeClr>
                  </a:solidFill>
                  <a:latin typeface="+mn-lt"/>
                </a:rPr>
                <a:t>Identifying Competitors’ presence in each of the counties in Michigan. Visualizing the extent and density of their Stores.</a:t>
              </a:r>
            </a:p>
          </p:txBody>
        </p:sp>
        <p:pic>
          <p:nvPicPr>
            <p:cNvPr id="5" name="Picture 10" descr="Kum &amp; Go - Wikipedia">
              <a:extLst>
                <a:ext uri="{FF2B5EF4-FFF2-40B4-BE49-F238E27FC236}">
                  <a16:creationId xmlns:a16="http://schemas.microsoft.com/office/drawing/2014/main" id="{171C0D0C-C0D6-397B-BA75-022990225CF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32159" y="3496125"/>
              <a:ext cx="654173" cy="2693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asey's Logo Font">
              <a:extLst>
                <a:ext uri="{FF2B5EF4-FFF2-40B4-BE49-F238E27FC236}">
                  <a16:creationId xmlns:a16="http://schemas.microsoft.com/office/drawing/2014/main" id="{768EAF62-A31D-10EB-2E15-3EC2AEA3321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500" t="28323" b="31028"/>
            <a:stretch/>
          </p:blipFill>
          <p:spPr bwMode="auto">
            <a:xfrm>
              <a:off x="3388524" y="3885029"/>
              <a:ext cx="650860" cy="21658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Circle K logo and symbol, meaning, history, PNG">
              <a:extLst>
                <a:ext uri="{FF2B5EF4-FFF2-40B4-BE49-F238E27FC236}">
                  <a16:creationId xmlns:a16="http://schemas.microsoft.com/office/drawing/2014/main" id="{89EA5CBF-656B-0A36-2E24-9D88102E5BD6}"/>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814" t="19646" r="5825" b="19601"/>
            <a:stretch/>
          </p:blipFill>
          <p:spPr bwMode="auto">
            <a:xfrm>
              <a:off x="2518525" y="3897240"/>
              <a:ext cx="675836" cy="21938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Media Kit | 7-Eleven">
              <a:extLst>
                <a:ext uri="{FF2B5EF4-FFF2-40B4-BE49-F238E27FC236}">
                  <a16:creationId xmlns:a16="http://schemas.microsoft.com/office/drawing/2014/main" id="{4DCBD0E2-A921-C6DF-61AF-5122DB27BBAB}"/>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36140" b="35067"/>
            <a:stretch/>
          </p:blipFill>
          <p:spPr bwMode="auto">
            <a:xfrm>
              <a:off x="3340219" y="3519768"/>
              <a:ext cx="747469" cy="17178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Meijer – Logo, brand and logotype">
              <a:extLst>
                <a:ext uri="{FF2B5EF4-FFF2-40B4-BE49-F238E27FC236}">
                  <a16:creationId xmlns:a16="http://schemas.microsoft.com/office/drawing/2014/main" id="{71972F85-8310-37A2-01D2-444A134198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765" y="3764335"/>
              <a:ext cx="683178" cy="2134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90848B91-8FD3-CE92-74CC-2E0A921330C7}"/>
                </a:ext>
              </a:extLst>
            </p:cNvPr>
            <p:cNvSpPr txBox="1"/>
            <p:nvPr/>
          </p:nvSpPr>
          <p:spPr>
            <a:xfrm>
              <a:off x="422390" y="2193252"/>
              <a:ext cx="1763836" cy="1415772"/>
            </a:xfrm>
            <a:prstGeom prst="rect">
              <a:avLst/>
            </a:prstGeom>
            <a:noFill/>
          </p:spPr>
          <p:txBody>
            <a:bodyPr wrap="square" rtlCol="0">
              <a:spAutoFit/>
            </a:bodyPr>
            <a:lstStyle/>
            <a:p>
              <a:pPr algn="ctr"/>
              <a:r>
                <a:rPr lang="en-US" sz="1400" b="1">
                  <a:solidFill>
                    <a:schemeClr val="accent2"/>
                  </a:solidFill>
                  <a:latin typeface="+mn-lt"/>
                </a:rPr>
                <a:t>Meijer Stores</a:t>
              </a:r>
            </a:p>
            <a:p>
              <a:pPr algn="ctr" defTabSz="914400">
                <a:spcBef>
                  <a:spcPct val="20000"/>
                </a:spcBef>
                <a:defRPr/>
              </a:pPr>
              <a:r>
                <a:rPr lang="en-US" sz="1000">
                  <a:solidFill>
                    <a:schemeClr val="bg1">
                      <a:lumMod val="50000"/>
                    </a:schemeClr>
                  </a:solidFill>
                  <a:latin typeface="+mn-lt"/>
                </a:rPr>
                <a:t>Identifying Meijer’s presence in each of the counties in Michigan. Visualizing the extent and density of Meijer Supercenters as well as Express Stores.</a:t>
              </a:r>
            </a:p>
          </p:txBody>
        </p:sp>
        <p:pic>
          <p:nvPicPr>
            <p:cNvPr id="25" name="Graphic 24" descr="Store with solid fill">
              <a:extLst>
                <a:ext uri="{FF2B5EF4-FFF2-40B4-BE49-F238E27FC236}">
                  <a16:creationId xmlns:a16="http://schemas.microsoft.com/office/drawing/2014/main" id="{91F7574F-18E4-7372-AE38-85ECC4416B9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2848" y="1443029"/>
              <a:ext cx="692388" cy="692388"/>
            </a:xfrm>
            <a:prstGeom prst="rect">
              <a:avLst/>
            </a:prstGeom>
          </p:spPr>
        </p:pic>
        <p:pic>
          <p:nvPicPr>
            <p:cNvPr id="27" name="Graphic 26" descr="Store outline">
              <a:extLst>
                <a:ext uri="{FF2B5EF4-FFF2-40B4-BE49-F238E27FC236}">
                  <a16:creationId xmlns:a16="http://schemas.microsoft.com/office/drawing/2014/main" id="{1E259251-1366-6A0B-4CCA-5B49CCE5CCD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000928" y="1485234"/>
              <a:ext cx="659022" cy="659022"/>
            </a:xfrm>
            <a:prstGeom prst="rect">
              <a:avLst/>
            </a:prstGeom>
          </p:spPr>
        </p:pic>
      </p:grpSp>
      <p:sp>
        <p:nvSpPr>
          <p:cNvPr id="29" name="Text Placeholder 3">
            <a:extLst>
              <a:ext uri="{FF2B5EF4-FFF2-40B4-BE49-F238E27FC236}">
                <a16:creationId xmlns:a16="http://schemas.microsoft.com/office/drawing/2014/main" id="{5795BC7A-CE15-FD5E-D370-A8620E0B21AB}"/>
              </a:ext>
            </a:extLst>
          </p:cNvPr>
          <p:cNvSpPr txBox="1">
            <a:spLocks/>
          </p:cNvSpPr>
          <p:nvPr/>
        </p:nvSpPr>
        <p:spPr>
          <a:xfrm>
            <a:off x="421118" y="186378"/>
            <a:ext cx="3321422" cy="523220"/>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defRPr/>
            </a:pPr>
            <a:r>
              <a:rPr lang="en-US" sz="1800" b="1" kern="1200">
                <a:solidFill>
                  <a:srgbClr val="0070C0"/>
                </a:solidFill>
                <a:latin typeface="+mj-lt"/>
                <a:ea typeface="+mn-ea"/>
                <a:cs typeface="+mn-cs"/>
              </a:rPr>
              <a:t>Convenience store landscape</a:t>
            </a:r>
            <a:r>
              <a:rPr lang="en-US" sz="1800" kern="1200">
                <a:solidFill>
                  <a:srgbClr val="0070C0"/>
                </a:solidFill>
                <a:latin typeface="+mj-lt"/>
                <a:ea typeface="+mn-ea"/>
                <a:cs typeface="+mn-cs"/>
              </a:rPr>
              <a:t> </a:t>
            </a:r>
          </a:p>
          <a:p>
            <a:pPr algn="l">
              <a:defRPr/>
            </a:pPr>
            <a:r>
              <a:rPr lang="en-US" sz="1600" kern="1200">
                <a:solidFill>
                  <a:schemeClr val="tx2">
                    <a:lumMod val="50000"/>
                  </a:schemeClr>
                </a:solidFill>
                <a:latin typeface="+mj-lt"/>
                <a:ea typeface="+mn-ea"/>
                <a:cs typeface="+mn-cs"/>
              </a:rPr>
              <a:t>Michigan </a:t>
            </a:r>
            <a:endParaRPr lang="en-US" sz="1600" kern="1200">
              <a:solidFill>
                <a:schemeClr val="tx2">
                  <a:lumMod val="50000"/>
                </a:schemeClr>
              </a:solidFill>
              <a:latin typeface="+mj-lt"/>
              <a:ea typeface="+mn-ea"/>
            </a:endParaRPr>
          </a:p>
        </p:txBody>
      </p:sp>
    </p:spTree>
    <p:extLst>
      <p:ext uri="{BB962C8B-B14F-4D97-AF65-F5344CB8AC3E}">
        <p14:creationId xmlns:p14="http://schemas.microsoft.com/office/powerpoint/2010/main" val="724312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pic>
        <p:nvPicPr>
          <p:cNvPr id="2054" name="Picture 6" descr="Meijer – Logo, brand and logotype">
            <a:extLst>
              <a:ext uri="{FF2B5EF4-FFF2-40B4-BE49-F238E27FC236}">
                <a16:creationId xmlns:a16="http://schemas.microsoft.com/office/drawing/2014/main" id="{A1C07633-0465-2DB5-F486-9750FBDA00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9262" y="4708239"/>
            <a:ext cx="913196" cy="35751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AD49CF5-142F-4DEE-FDDF-22FC2EEB9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003" y="4713951"/>
            <a:ext cx="2987329" cy="3169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DDB8BC9-6805-C8DA-1A27-29E95369E451}"/>
              </a:ext>
            </a:extLst>
          </p:cNvPr>
          <p:cNvPicPr>
            <a:picLocks noChangeAspect="1"/>
          </p:cNvPicPr>
          <p:nvPr/>
        </p:nvPicPr>
        <p:blipFill>
          <a:blip r:embed="rId5"/>
          <a:stretch>
            <a:fillRect/>
          </a:stretch>
        </p:blipFill>
        <p:spPr>
          <a:xfrm>
            <a:off x="199003" y="1240463"/>
            <a:ext cx="4181921" cy="2468799"/>
          </a:xfrm>
          <a:prstGeom prst="rect">
            <a:avLst/>
          </a:prstGeom>
          <a:ln>
            <a:solidFill>
              <a:schemeClr val="tx1"/>
            </a:solidFill>
          </a:ln>
        </p:spPr>
      </p:pic>
      <p:pic>
        <p:nvPicPr>
          <p:cNvPr id="8" name="Picture 7">
            <a:extLst>
              <a:ext uri="{FF2B5EF4-FFF2-40B4-BE49-F238E27FC236}">
                <a16:creationId xmlns:a16="http://schemas.microsoft.com/office/drawing/2014/main" id="{BB1C844A-E0D0-29A4-F7FE-2E721F69A58D}"/>
              </a:ext>
            </a:extLst>
          </p:cNvPr>
          <p:cNvPicPr>
            <a:picLocks noChangeAspect="1"/>
          </p:cNvPicPr>
          <p:nvPr/>
        </p:nvPicPr>
        <p:blipFill>
          <a:blip r:embed="rId6"/>
          <a:stretch>
            <a:fillRect/>
          </a:stretch>
        </p:blipFill>
        <p:spPr>
          <a:xfrm>
            <a:off x="4903457" y="1232301"/>
            <a:ext cx="3712403" cy="2476961"/>
          </a:xfrm>
          <a:prstGeom prst="rect">
            <a:avLst/>
          </a:prstGeom>
          <a:ln>
            <a:solidFill>
              <a:schemeClr val="tx1"/>
            </a:solidFill>
          </a:ln>
        </p:spPr>
      </p:pic>
      <p:cxnSp>
        <p:nvCxnSpPr>
          <p:cNvPr id="9" name="Straight Connector 8">
            <a:extLst>
              <a:ext uri="{FF2B5EF4-FFF2-40B4-BE49-F238E27FC236}">
                <a16:creationId xmlns:a16="http://schemas.microsoft.com/office/drawing/2014/main" id="{54C3FFA4-4C57-B019-08E9-2BE480C4E7B0}"/>
              </a:ext>
            </a:extLst>
          </p:cNvPr>
          <p:cNvCxnSpPr>
            <a:cxnSpLocks/>
          </p:cNvCxnSpPr>
          <p:nvPr/>
        </p:nvCxnSpPr>
        <p:spPr>
          <a:xfrm>
            <a:off x="4624250" y="937956"/>
            <a:ext cx="0" cy="3746517"/>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13D0616-DDE2-40EA-0A9B-6DECD8874FC1}"/>
              </a:ext>
            </a:extLst>
          </p:cNvPr>
          <p:cNvSpPr txBox="1"/>
          <p:nvPr/>
        </p:nvSpPr>
        <p:spPr>
          <a:xfrm>
            <a:off x="199003" y="4047801"/>
            <a:ext cx="4181920" cy="430887"/>
          </a:xfrm>
          <a:prstGeom prst="rect">
            <a:avLst/>
          </a:prstGeom>
          <a:ln>
            <a:prstDash val="sysDot"/>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a:t>Mount pleasant has the highest average daily store visits followed by Traverse City </a:t>
            </a:r>
          </a:p>
        </p:txBody>
      </p:sp>
      <p:sp>
        <p:nvSpPr>
          <p:cNvPr id="11" name="TextBox 10">
            <a:extLst>
              <a:ext uri="{FF2B5EF4-FFF2-40B4-BE49-F238E27FC236}">
                <a16:creationId xmlns:a16="http://schemas.microsoft.com/office/drawing/2014/main" id="{618C3F36-E2C0-EE87-AC6F-574559442E3C}"/>
              </a:ext>
            </a:extLst>
          </p:cNvPr>
          <p:cNvSpPr txBox="1"/>
          <p:nvPr/>
        </p:nvSpPr>
        <p:spPr>
          <a:xfrm>
            <a:off x="4867577" y="3963163"/>
            <a:ext cx="4181920" cy="600164"/>
          </a:xfrm>
          <a:prstGeom prst="rect">
            <a:avLst/>
          </a:prstGeom>
          <a:ln>
            <a:prstDash val="sysDot"/>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dirty="0"/>
              <a:t>Both Meijer and its Competitors target the mid income level consumers. Although Meijer’s target consumers come from a marginally higher household income bucket</a:t>
            </a:r>
          </a:p>
        </p:txBody>
      </p:sp>
      <p:grpSp>
        <p:nvGrpSpPr>
          <p:cNvPr id="2" name="Group 1">
            <a:extLst>
              <a:ext uri="{FF2B5EF4-FFF2-40B4-BE49-F238E27FC236}">
                <a16:creationId xmlns:a16="http://schemas.microsoft.com/office/drawing/2014/main" id="{F5902877-0F27-9F30-9F4B-AD598D772491}"/>
              </a:ext>
            </a:extLst>
          </p:cNvPr>
          <p:cNvGrpSpPr/>
          <p:nvPr/>
        </p:nvGrpSpPr>
        <p:grpSpPr>
          <a:xfrm>
            <a:off x="98984" y="87611"/>
            <a:ext cx="8719554" cy="986014"/>
            <a:chOff x="415243" y="184686"/>
            <a:chExt cx="8719554" cy="986014"/>
          </a:xfrm>
        </p:grpSpPr>
        <p:grpSp>
          <p:nvGrpSpPr>
            <p:cNvPr id="5" name="Group 4">
              <a:extLst>
                <a:ext uri="{FF2B5EF4-FFF2-40B4-BE49-F238E27FC236}">
                  <a16:creationId xmlns:a16="http://schemas.microsoft.com/office/drawing/2014/main" id="{B2213FC6-780F-1C27-8150-71AEE6D6C661}"/>
                </a:ext>
              </a:extLst>
            </p:cNvPr>
            <p:cNvGrpSpPr/>
            <p:nvPr/>
          </p:nvGrpSpPr>
          <p:grpSpPr>
            <a:xfrm>
              <a:off x="415243" y="184686"/>
              <a:ext cx="7317770" cy="986014"/>
              <a:chOff x="3210884" y="3795536"/>
              <a:chExt cx="7317770" cy="986014"/>
            </a:xfrm>
          </p:grpSpPr>
          <p:sp>
            <p:nvSpPr>
              <p:cNvPr id="14" name="Sev04">
                <a:extLst>
                  <a:ext uri="{FF2B5EF4-FFF2-40B4-BE49-F238E27FC236}">
                    <a16:creationId xmlns:a16="http://schemas.microsoft.com/office/drawing/2014/main" id="{EF8FA5BA-8C69-E3C7-F8A0-3B89B6C66481}"/>
                  </a:ext>
                </a:extLst>
              </p:cNvPr>
              <p:cNvSpPr/>
              <p:nvPr/>
            </p:nvSpPr>
            <p:spPr>
              <a:xfrm>
                <a:off x="3210884" y="3795536"/>
                <a:ext cx="986016" cy="986014"/>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04</a:t>
                </a:r>
              </a:p>
            </p:txBody>
          </p:sp>
          <p:grpSp>
            <p:nvGrpSpPr>
              <p:cNvPr id="15" name="Group 225">
                <a:extLst>
                  <a:ext uri="{FF2B5EF4-FFF2-40B4-BE49-F238E27FC236}">
                    <a16:creationId xmlns:a16="http://schemas.microsoft.com/office/drawing/2014/main" id="{66DDED57-0BB9-4B71-9BE5-A03496B02AEB}"/>
                  </a:ext>
                </a:extLst>
              </p:cNvPr>
              <p:cNvGrpSpPr/>
              <p:nvPr/>
            </p:nvGrpSpPr>
            <p:grpSpPr>
              <a:xfrm>
                <a:off x="4853140" y="3868820"/>
                <a:ext cx="835479" cy="835479"/>
                <a:chOff x="864537" y="1822859"/>
                <a:chExt cx="971309" cy="971307"/>
              </a:xfrm>
            </p:grpSpPr>
            <p:sp>
              <p:nvSpPr>
                <p:cNvPr id="20" name="Oval 19">
                  <a:extLst>
                    <a:ext uri="{FF2B5EF4-FFF2-40B4-BE49-F238E27FC236}">
                      <a16:creationId xmlns:a16="http://schemas.microsoft.com/office/drawing/2014/main" id="{EAC7860B-BD88-FCD7-7FEF-11970D1C40D6}"/>
                    </a:ext>
                  </a:extLst>
                </p:cNvPr>
                <p:cNvSpPr/>
                <p:nvPr/>
              </p:nvSpPr>
              <p:spPr>
                <a:xfrm>
                  <a:off x="932451" y="1890773"/>
                  <a:ext cx="835480" cy="83547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1" name="Oval 20">
                  <a:extLst>
                    <a:ext uri="{FF2B5EF4-FFF2-40B4-BE49-F238E27FC236}">
                      <a16:creationId xmlns:a16="http://schemas.microsoft.com/office/drawing/2014/main" id="{3686E870-ED04-ACDC-EB1A-EB4F240D0D4C}"/>
                    </a:ext>
                  </a:extLst>
                </p:cNvPr>
                <p:cNvSpPr/>
                <p:nvPr/>
              </p:nvSpPr>
              <p:spPr>
                <a:xfrm>
                  <a:off x="864537" y="1822859"/>
                  <a:ext cx="971309" cy="971307"/>
                </a:xfrm>
                <a:prstGeom prst="ellipse">
                  <a:avLst/>
                </a:prstGeom>
                <a:noFill/>
                <a:ln w="1905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16" name="Oval 15">
                <a:extLst>
                  <a:ext uri="{FF2B5EF4-FFF2-40B4-BE49-F238E27FC236}">
                    <a16:creationId xmlns:a16="http://schemas.microsoft.com/office/drawing/2014/main" id="{E843ECC6-5DBE-BDAE-BEB1-0009FA8FAC08}"/>
                  </a:ext>
                </a:extLst>
              </p:cNvPr>
              <p:cNvSpPr/>
              <p:nvPr/>
            </p:nvSpPr>
            <p:spPr>
              <a:xfrm>
                <a:off x="4006400" y="4098043"/>
                <a:ext cx="381000" cy="381000"/>
              </a:xfrm>
              <a:prstGeom prst="ellipse">
                <a:avLst/>
              </a:prstGeom>
              <a:solidFill>
                <a:schemeClr val="bg1"/>
              </a:solidFill>
              <a:ln w="762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8F7DC4A-722B-50EC-4D5A-ECECC1BB1574}"/>
                  </a:ext>
                </a:extLst>
              </p:cNvPr>
              <p:cNvCxnSpPr/>
              <p:nvPr/>
            </p:nvCxnSpPr>
            <p:spPr>
              <a:xfrm rot="10800000" flipH="1">
                <a:off x="4206628" y="4285438"/>
                <a:ext cx="605353" cy="2"/>
              </a:xfrm>
              <a:prstGeom prst="line">
                <a:avLst/>
              </a:prstGeom>
              <a:ln w="19050">
                <a:solidFill>
                  <a:schemeClr val="accent4"/>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0183DE3F-4771-5140-DAFB-A328E7B8FC06}"/>
                  </a:ext>
                </a:extLst>
              </p:cNvPr>
              <p:cNvSpPr txBox="1">
                <a:spLocks/>
              </p:cNvSpPr>
              <p:nvPr/>
            </p:nvSpPr>
            <p:spPr>
              <a:xfrm>
                <a:off x="5801137" y="4178632"/>
                <a:ext cx="4727517" cy="18466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spcBef>
                    <a:spcPct val="20000"/>
                  </a:spcBef>
                  <a:defRPr/>
                </a:pPr>
                <a:endParaRPr lang="en-US" sz="1200">
                  <a:solidFill>
                    <a:schemeClr val="accent4"/>
                  </a:solidFill>
                  <a:latin typeface="+mn-lt"/>
                  <a:cs typeface="+mj-cs"/>
                </a:endParaRPr>
              </a:p>
            </p:txBody>
          </p:sp>
          <p:pic>
            <p:nvPicPr>
              <p:cNvPr id="19" name="Picture 12" descr="Analysis, analytics, financial, market, research, stock, view icon ...">
                <a:extLst>
                  <a:ext uri="{FF2B5EF4-FFF2-40B4-BE49-F238E27FC236}">
                    <a16:creationId xmlns:a16="http://schemas.microsoft.com/office/drawing/2014/main" id="{3A15C064-3E66-D439-91B3-C0B15A68C2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artisticPhotocopy/>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5043640" y="4062616"/>
                <a:ext cx="445119" cy="4451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30">
              <a:extLst>
                <a:ext uri="{FF2B5EF4-FFF2-40B4-BE49-F238E27FC236}">
                  <a16:creationId xmlns:a16="http://schemas.microsoft.com/office/drawing/2014/main" id="{B98A7BC2-0629-F603-D3F8-23BC4659A0C8}"/>
                </a:ext>
              </a:extLst>
            </p:cNvPr>
            <p:cNvGrpSpPr/>
            <p:nvPr/>
          </p:nvGrpSpPr>
          <p:grpSpPr>
            <a:xfrm>
              <a:off x="3025061" y="355099"/>
              <a:ext cx="6109736" cy="453785"/>
              <a:chOff x="1270277" y="1233504"/>
              <a:chExt cx="3052589" cy="453785"/>
            </a:xfrm>
          </p:grpSpPr>
          <p:sp>
            <p:nvSpPr>
              <p:cNvPr id="12" name="Text Placeholder 3">
                <a:extLst>
                  <a:ext uri="{FF2B5EF4-FFF2-40B4-BE49-F238E27FC236}">
                    <a16:creationId xmlns:a16="http://schemas.microsoft.com/office/drawing/2014/main" id="{5EFEB974-9F92-9AD0-858C-EC50B3CE6797}"/>
                  </a:ext>
                </a:extLst>
              </p:cNvPr>
              <p:cNvSpPr txBox="1">
                <a:spLocks/>
              </p:cNvSpPr>
              <p:nvPr/>
            </p:nvSpPr>
            <p:spPr>
              <a:xfrm>
                <a:off x="1270277" y="1233504"/>
                <a:ext cx="1424519" cy="276999"/>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1" i="0" u="none" strike="noStrike" kern="1200" cap="none" spc="0" normalizeH="0" baseline="0" noProof="0">
                    <a:ln>
                      <a:noFill/>
                    </a:ln>
                    <a:solidFill>
                      <a:schemeClr val="accent4"/>
                    </a:solidFill>
                    <a:effectLst/>
                    <a:uLnTx/>
                    <a:uFillTx/>
                    <a:latin typeface="+mj-lt"/>
                    <a:ea typeface="+mn-ea"/>
                    <a:cs typeface="+mn-cs"/>
                  </a:rPr>
                  <a:t>Exploratory Data Analysis</a:t>
                </a:r>
              </a:p>
            </p:txBody>
          </p:sp>
          <p:sp>
            <p:nvSpPr>
              <p:cNvPr id="13" name="Text Placeholder 3">
                <a:extLst>
                  <a:ext uri="{FF2B5EF4-FFF2-40B4-BE49-F238E27FC236}">
                    <a16:creationId xmlns:a16="http://schemas.microsoft.com/office/drawing/2014/main" id="{69C46E3C-481B-1FE2-1594-10F2737B3717}"/>
                  </a:ext>
                </a:extLst>
              </p:cNvPr>
              <p:cNvSpPr txBox="1">
                <a:spLocks/>
              </p:cNvSpPr>
              <p:nvPr/>
            </p:nvSpPr>
            <p:spPr>
              <a:xfrm>
                <a:off x="1274866" y="1502623"/>
                <a:ext cx="3048000" cy="18466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1200">
                    <a:solidFill>
                      <a:srgbClr val="595959"/>
                    </a:solidFill>
                    <a:latin typeface="+mn-lt"/>
                    <a:ea typeface="Malgun Gothic"/>
                    <a:sym typeface="Malgun Gothic"/>
                  </a:rPr>
                  <a:t>To identify trends, patterns, and correlations in data for feature selection and optimization</a:t>
                </a:r>
                <a:endParaRPr lang="en-US" sz="1200">
                  <a:latin typeface="+mn-lt"/>
                </a:endParaRPr>
              </a:p>
            </p:txBody>
          </p:sp>
        </p:grpSp>
      </p:grpSp>
      <p:sp>
        <p:nvSpPr>
          <p:cNvPr id="3" name="TextBox 2">
            <a:extLst>
              <a:ext uri="{FF2B5EF4-FFF2-40B4-BE49-F238E27FC236}">
                <a16:creationId xmlns:a16="http://schemas.microsoft.com/office/drawing/2014/main" id="{4043E5C8-D268-3C7E-7D4F-B89429247A7B}"/>
              </a:ext>
            </a:extLst>
          </p:cNvPr>
          <p:cNvSpPr txBox="1"/>
          <p:nvPr/>
        </p:nvSpPr>
        <p:spPr>
          <a:xfrm>
            <a:off x="8736429" y="77751"/>
            <a:ext cx="263214" cy="261610"/>
          </a:xfrm>
          <a:prstGeom prst="rect">
            <a:avLst/>
          </a:prstGeom>
          <a:noFill/>
        </p:spPr>
        <p:txBody>
          <a:bodyPr wrap="none" rtlCol="0">
            <a:spAutoFit/>
          </a:bodyPr>
          <a:lstStyle/>
          <a:p>
            <a:fld id="{1D03D236-619A-8544-8962-F3540FB24A9C}" type="slidenum">
              <a:rPr lang="en-US" sz="1100" smtClean="0">
                <a:solidFill>
                  <a:schemeClr val="tx1">
                    <a:lumMod val="50000"/>
                    <a:lumOff val="50000"/>
                  </a:schemeClr>
                </a:solidFill>
              </a:rPr>
              <a:t>13</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156501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pic>
        <p:nvPicPr>
          <p:cNvPr id="2054" name="Picture 6" descr="Meijer – Logo, brand and logotype">
            <a:extLst>
              <a:ext uri="{FF2B5EF4-FFF2-40B4-BE49-F238E27FC236}">
                <a16:creationId xmlns:a16="http://schemas.microsoft.com/office/drawing/2014/main" id="{A1C07633-0465-2DB5-F486-9750FBDA00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9262" y="4708239"/>
            <a:ext cx="913196" cy="35751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AD49CF5-142F-4DEE-FDDF-22FC2EEB9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003" y="4713951"/>
            <a:ext cx="2987329" cy="316933"/>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D66539A2-3D68-4595-1BD6-F0954AB6722E}"/>
              </a:ext>
            </a:extLst>
          </p:cNvPr>
          <p:cNvGrpSpPr/>
          <p:nvPr/>
        </p:nvGrpSpPr>
        <p:grpSpPr>
          <a:xfrm>
            <a:off x="98984" y="87611"/>
            <a:ext cx="8719554" cy="986014"/>
            <a:chOff x="415243" y="184686"/>
            <a:chExt cx="8719554" cy="986014"/>
          </a:xfrm>
        </p:grpSpPr>
        <p:grpSp>
          <p:nvGrpSpPr>
            <p:cNvPr id="3" name="Group 2">
              <a:extLst>
                <a:ext uri="{FF2B5EF4-FFF2-40B4-BE49-F238E27FC236}">
                  <a16:creationId xmlns:a16="http://schemas.microsoft.com/office/drawing/2014/main" id="{78619C6D-DDA3-1756-7025-B2265A0BC06D}"/>
                </a:ext>
              </a:extLst>
            </p:cNvPr>
            <p:cNvGrpSpPr/>
            <p:nvPr/>
          </p:nvGrpSpPr>
          <p:grpSpPr>
            <a:xfrm>
              <a:off x="415243" y="184686"/>
              <a:ext cx="7317770" cy="986014"/>
              <a:chOff x="3210884" y="3795536"/>
              <a:chExt cx="7317770" cy="986014"/>
            </a:xfrm>
          </p:grpSpPr>
          <p:sp>
            <p:nvSpPr>
              <p:cNvPr id="22" name="Sev04">
                <a:extLst>
                  <a:ext uri="{FF2B5EF4-FFF2-40B4-BE49-F238E27FC236}">
                    <a16:creationId xmlns:a16="http://schemas.microsoft.com/office/drawing/2014/main" id="{1BC8956F-E16A-DFA5-AB47-E806BA70E34E}"/>
                  </a:ext>
                </a:extLst>
              </p:cNvPr>
              <p:cNvSpPr/>
              <p:nvPr/>
            </p:nvSpPr>
            <p:spPr>
              <a:xfrm>
                <a:off x="3210884" y="3795536"/>
                <a:ext cx="986016" cy="986014"/>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04</a:t>
                </a:r>
              </a:p>
            </p:txBody>
          </p:sp>
          <p:grpSp>
            <p:nvGrpSpPr>
              <p:cNvPr id="24" name="Group 225">
                <a:extLst>
                  <a:ext uri="{FF2B5EF4-FFF2-40B4-BE49-F238E27FC236}">
                    <a16:creationId xmlns:a16="http://schemas.microsoft.com/office/drawing/2014/main" id="{6932F685-6373-D2B0-C827-442507982E48}"/>
                  </a:ext>
                </a:extLst>
              </p:cNvPr>
              <p:cNvGrpSpPr/>
              <p:nvPr/>
            </p:nvGrpSpPr>
            <p:grpSpPr>
              <a:xfrm>
                <a:off x="4853140" y="3868820"/>
                <a:ext cx="835479" cy="835479"/>
                <a:chOff x="864537" y="1822859"/>
                <a:chExt cx="971309" cy="971307"/>
              </a:xfrm>
            </p:grpSpPr>
            <p:sp>
              <p:nvSpPr>
                <p:cNvPr id="39" name="Oval 38">
                  <a:extLst>
                    <a:ext uri="{FF2B5EF4-FFF2-40B4-BE49-F238E27FC236}">
                      <a16:creationId xmlns:a16="http://schemas.microsoft.com/office/drawing/2014/main" id="{2F889161-6FEE-410A-5455-E843FF712D94}"/>
                    </a:ext>
                  </a:extLst>
                </p:cNvPr>
                <p:cNvSpPr/>
                <p:nvPr/>
              </p:nvSpPr>
              <p:spPr>
                <a:xfrm>
                  <a:off x="932451" y="1890773"/>
                  <a:ext cx="835480" cy="83547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6" name="Oval 45">
                  <a:extLst>
                    <a:ext uri="{FF2B5EF4-FFF2-40B4-BE49-F238E27FC236}">
                      <a16:creationId xmlns:a16="http://schemas.microsoft.com/office/drawing/2014/main" id="{59C98CB4-745F-2728-663E-C924AEB00BE3}"/>
                    </a:ext>
                  </a:extLst>
                </p:cNvPr>
                <p:cNvSpPr/>
                <p:nvPr/>
              </p:nvSpPr>
              <p:spPr>
                <a:xfrm>
                  <a:off x="864537" y="1822859"/>
                  <a:ext cx="971309" cy="971307"/>
                </a:xfrm>
                <a:prstGeom prst="ellipse">
                  <a:avLst/>
                </a:prstGeom>
                <a:noFill/>
                <a:ln w="1905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30" name="Oval 29">
                <a:extLst>
                  <a:ext uri="{FF2B5EF4-FFF2-40B4-BE49-F238E27FC236}">
                    <a16:creationId xmlns:a16="http://schemas.microsoft.com/office/drawing/2014/main" id="{F833B43A-00B4-118C-EF80-749F96FD8287}"/>
                  </a:ext>
                </a:extLst>
              </p:cNvPr>
              <p:cNvSpPr/>
              <p:nvPr/>
            </p:nvSpPr>
            <p:spPr>
              <a:xfrm>
                <a:off x="4006400" y="4098043"/>
                <a:ext cx="381000" cy="381000"/>
              </a:xfrm>
              <a:prstGeom prst="ellipse">
                <a:avLst/>
              </a:prstGeom>
              <a:solidFill>
                <a:schemeClr val="bg1"/>
              </a:solidFill>
              <a:ln w="762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2F4D3EDE-7244-2C4E-0192-B6E5F49CC80B}"/>
                  </a:ext>
                </a:extLst>
              </p:cNvPr>
              <p:cNvCxnSpPr/>
              <p:nvPr/>
            </p:nvCxnSpPr>
            <p:spPr>
              <a:xfrm rot="10800000" flipH="1">
                <a:off x="4206628" y="4285438"/>
                <a:ext cx="605353" cy="2"/>
              </a:xfrm>
              <a:prstGeom prst="line">
                <a:avLst/>
              </a:prstGeom>
              <a:ln w="19050">
                <a:solidFill>
                  <a:schemeClr val="accent4"/>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37" name="Text Placeholder 3">
                <a:extLst>
                  <a:ext uri="{FF2B5EF4-FFF2-40B4-BE49-F238E27FC236}">
                    <a16:creationId xmlns:a16="http://schemas.microsoft.com/office/drawing/2014/main" id="{BE2224FE-F876-9332-1689-485A24748E5A}"/>
                  </a:ext>
                </a:extLst>
              </p:cNvPr>
              <p:cNvSpPr txBox="1">
                <a:spLocks/>
              </p:cNvSpPr>
              <p:nvPr/>
            </p:nvSpPr>
            <p:spPr>
              <a:xfrm>
                <a:off x="5801137" y="4178632"/>
                <a:ext cx="4727517" cy="18466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spcBef>
                    <a:spcPct val="20000"/>
                  </a:spcBef>
                  <a:defRPr/>
                </a:pPr>
                <a:endParaRPr lang="en-US" sz="1200">
                  <a:solidFill>
                    <a:schemeClr val="accent4"/>
                  </a:solidFill>
                  <a:latin typeface="+mn-lt"/>
                  <a:cs typeface="+mj-cs"/>
                </a:endParaRPr>
              </a:p>
            </p:txBody>
          </p:sp>
          <p:pic>
            <p:nvPicPr>
              <p:cNvPr id="34" name="Picture 12" descr="Analysis, analytics, financial, market, research, stock, view icon ...">
                <a:extLst>
                  <a:ext uri="{FF2B5EF4-FFF2-40B4-BE49-F238E27FC236}">
                    <a16:creationId xmlns:a16="http://schemas.microsoft.com/office/drawing/2014/main" id="{50AF2784-78AF-40ED-A8B3-E153825412F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artisticPhotocopy/>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5043640" y="4062616"/>
                <a:ext cx="445119" cy="4451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30">
              <a:extLst>
                <a:ext uri="{FF2B5EF4-FFF2-40B4-BE49-F238E27FC236}">
                  <a16:creationId xmlns:a16="http://schemas.microsoft.com/office/drawing/2014/main" id="{BA8F775C-47C4-D22E-1806-56BF795D9D9C}"/>
                </a:ext>
              </a:extLst>
            </p:cNvPr>
            <p:cNvGrpSpPr/>
            <p:nvPr/>
          </p:nvGrpSpPr>
          <p:grpSpPr>
            <a:xfrm>
              <a:off x="3025061" y="355099"/>
              <a:ext cx="6109736" cy="453785"/>
              <a:chOff x="1270277" y="1233504"/>
              <a:chExt cx="3052589" cy="453785"/>
            </a:xfrm>
          </p:grpSpPr>
          <p:sp>
            <p:nvSpPr>
              <p:cNvPr id="27" name="Text Placeholder 3">
                <a:extLst>
                  <a:ext uri="{FF2B5EF4-FFF2-40B4-BE49-F238E27FC236}">
                    <a16:creationId xmlns:a16="http://schemas.microsoft.com/office/drawing/2014/main" id="{6390A452-24AA-CEBB-C8E7-4DC3FB0408E0}"/>
                  </a:ext>
                </a:extLst>
              </p:cNvPr>
              <p:cNvSpPr txBox="1">
                <a:spLocks/>
              </p:cNvSpPr>
              <p:nvPr/>
            </p:nvSpPr>
            <p:spPr>
              <a:xfrm>
                <a:off x="1270277" y="1233504"/>
                <a:ext cx="1424519" cy="276999"/>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1" i="0" u="none" strike="noStrike" kern="1200" cap="none" spc="0" normalizeH="0" baseline="0" noProof="0">
                    <a:ln>
                      <a:noFill/>
                    </a:ln>
                    <a:solidFill>
                      <a:schemeClr val="accent4"/>
                    </a:solidFill>
                    <a:effectLst/>
                    <a:uLnTx/>
                    <a:uFillTx/>
                    <a:latin typeface="+mj-lt"/>
                    <a:ea typeface="+mn-ea"/>
                    <a:cs typeface="+mn-cs"/>
                  </a:rPr>
                  <a:t>Exploratory Data Analysis</a:t>
                </a:r>
              </a:p>
            </p:txBody>
          </p:sp>
          <p:sp>
            <p:nvSpPr>
              <p:cNvPr id="28" name="Text Placeholder 3">
                <a:extLst>
                  <a:ext uri="{FF2B5EF4-FFF2-40B4-BE49-F238E27FC236}">
                    <a16:creationId xmlns:a16="http://schemas.microsoft.com/office/drawing/2014/main" id="{98077907-EDB1-46CA-A0CB-5BC9B310C112}"/>
                  </a:ext>
                </a:extLst>
              </p:cNvPr>
              <p:cNvSpPr txBox="1">
                <a:spLocks/>
              </p:cNvSpPr>
              <p:nvPr/>
            </p:nvSpPr>
            <p:spPr>
              <a:xfrm>
                <a:off x="1274866" y="1502623"/>
                <a:ext cx="3048000" cy="18466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1200">
                    <a:solidFill>
                      <a:srgbClr val="595959"/>
                    </a:solidFill>
                    <a:latin typeface="+mn-lt"/>
                    <a:ea typeface="Malgun Gothic"/>
                    <a:sym typeface="Malgun Gothic"/>
                  </a:rPr>
                  <a:t>To identify trends, patterns, and correlations in data for feature selection and optimization</a:t>
                </a:r>
                <a:endParaRPr lang="en-US" sz="1200">
                  <a:latin typeface="+mn-lt"/>
                </a:endParaRPr>
              </a:p>
            </p:txBody>
          </p:sp>
        </p:grpSp>
      </p:grpSp>
      <p:cxnSp>
        <p:nvCxnSpPr>
          <p:cNvPr id="9" name="Straight Connector 8">
            <a:extLst>
              <a:ext uri="{FF2B5EF4-FFF2-40B4-BE49-F238E27FC236}">
                <a16:creationId xmlns:a16="http://schemas.microsoft.com/office/drawing/2014/main" id="{54C3FFA4-4C57-B019-08E9-2BE480C4E7B0}"/>
              </a:ext>
            </a:extLst>
          </p:cNvPr>
          <p:cNvCxnSpPr>
            <a:cxnSpLocks/>
          </p:cNvCxnSpPr>
          <p:nvPr/>
        </p:nvCxnSpPr>
        <p:spPr>
          <a:xfrm>
            <a:off x="4624250" y="937956"/>
            <a:ext cx="0" cy="3746517"/>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pic>
        <p:nvPicPr>
          <p:cNvPr id="2" name="Picture 1" descr="A screenshot of a graph&#10;&#10;Description automatically generated">
            <a:extLst>
              <a:ext uri="{FF2B5EF4-FFF2-40B4-BE49-F238E27FC236}">
                <a16:creationId xmlns:a16="http://schemas.microsoft.com/office/drawing/2014/main" id="{BC2730FB-0DE4-F721-C747-28FED43A5BF4}"/>
              </a:ext>
            </a:extLst>
          </p:cNvPr>
          <p:cNvPicPr>
            <a:picLocks noChangeAspect="1"/>
          </p:cNvPicPr>
          <p:nvPr/>
        </p:nvPicPr>
        <p:blipFill>
          <a:blip r:embed="rId7"/>
          <a:stretch>
            <a:fillRect/>
          </a:stretch>
        </p:blipFill>
        <p:spPr>
          <a:xfrm>
            <a:off x="335833" y="1240949"/>
            <a:ext cx="3636932" cy="3225095"/>
          </a:xfrm>
          <a:prstGeom prst="rect">
            <a:avLst/>
          </a:prstGeom>
          <a:ln>
            <a:noFill/>
          </a:ln>
        </p:spPr>
      </p:pic>
      <p:pic>
        <p:nvPicPr>
          <p:cNvPr id="5" name="Picture 4">
            <a:extLst>
              <a:ext uri="{FF2B5EF4-FFF2-40B4-BE49-F238E27FC236}">
                <a16:creationId xmlns:a16="http://schemas.microsoft.com/office/drawing/2014/main" id="{D45FF5D6-0DF5-29BE-6E9B-81B380A7AC45}"/>
              </a:ext>
            </a:extLst>
          </p:cNvPr>
          <p:cNvPicPr>
            <a:picLocks noChangeAspect="1"/>
          </p:cNvPicPr>
          <p:nvPr/>
        </p:nvPicPr>
        <p:blipFill>
          <a:blip r:embed="rId8"/>
          <a:stretch>
            <a:fillRect/>
          </a:stretch>
        </p:blipFill>
        <p:spPr>
          <a:xfrm>
            <a:off x="5345152" y="1094042"/>
            <a:ext cx="2948498" cy="2652768"/>
          </a:xfrm>
          <a:prstGeom prst="rect">
            <a:avLst/>
          </a:prstGeom>
          <a:ln>
            <a:noFill/>
          </a:ln>
        </p:spPr>
      </p:pic>
      <p:sp>
        <p:nvSpPr>
          <p:cNvPr id="6" name="TextBox 5">
            <a:extLst>
              <a:ext uri="{FF2B5EF4-FFF2-40B4-BE49-F238E27FC236}">
                <a16:creationId xmlns:a16="http://schemas.microsoft.com/office/drawing/2014/main" id="{737274BD-E1A3-8F7B-350E-555BD8D2CC5B}"/>
              </a:ext>
            </a:extLst>
          </p:cNvPr>
          <p:cNvSpPr txBox="1"/>
          <p:nvPr/>
        </p:nvSpPr>
        <p:spPr>
          <a:xfrm>
            <a:off x="335833" y="4047801"/>
            <a:ext cx="4045090" cy="430887"/>
          </a:xfrm>
          <a:prstGeom prst="rect">
            <a:avLst/>
          </a:prstGeom>
          <a:ln>
            <a:prstDash val="sysDot"/>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dirty="0"/>
              <a:t>Presence of Essential amenities (Education, Hospitals &amp; Fuel) is more likely to garner visits than non-essential visits</a:t>
            </a:r>
          </a:p>
        </p:txBody>
      </p:sp>
      <p:sp>
        <p:nvSpPr>
          <p:cNvPr id="10" name="TextBox 9">
            <a:extLst>
              <a:ext uri="{FF2B5EF4-FFF2-40B4-BE49-F238E27FC236}">
                <a16:creationId xmlns:a16="http://schemas.microsoft.com/office/drawing/2014/main" id="{95738810-3BA7-D03A-89E0-2742EE9AE3DC}"/>
              </a:ext>
            </a:extLst>
          </p:cNvPr>
          <p:cNvSpPr txBox="1"/>
          <p:nvPr/>
        </p:nvSpPr>
        <p:spPr>
          <a:xfrm>
            <a:off x="4800671" y="3878524"/>
            <a:ext cx="4181920" cy="600164"/>
          </a:xfrm>
          <a:prstGeom prst="rect">
            <a:avLst/>
          </a:prstGeom>
          <a:ln>
            <a:prstDash val="sysDot"/>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100" dirty="0"/>
              <a:t>Meijer locations tend to have a slightly wider distribution, suggesting some locations are in more competitive areas than its competitors. (Reason for the higher visits – Anchoring effect) </a:t>
            </a:r>
          </a:p>
        </p:txBody>
      </p:sp>
      <p:sp>
        <p:nvSpPr>
          <p:cNvPr id="4" name="TextBox 3">
            <a:extLst>
              <a:ext uri="{FF2B5EF4-FFF2-40B4-BE49-F238E27FC236}">
                <a16:creationId xmlns:a16="http://schemas.microsoft.com/office/drawing/2014/main" id="{8B2A4E2B-FBEA-B82E-03BC-D0CFDA8BD93D}"/>
              </a:ext>
            </a:extLst>
          </p:cNvPr>
          <p:cNvSpPr txBox="1"/>
          <p:nvPr/>
        </p:nvSpPr>
        <p:spPr>
          <a:xfrm>
            <a:off x="8736429" y="77751"/>
            <a:ext cx="263214" cy="261610"/>
          </a:xfrm>
          <a:prstGeom prst="rect">
            <a:avLst/>
          </a:prstGeom>
          <a:noFill/>
        </p:spPr>
        <p:txBody>
          <a:bodyPr wrap="none" rtlCol="0">
            <a:spAutoFit/>
          </a:bodyPr>
          <a:lstStyle/>
          <a:p>
            <a:fld id="{1D03D236-619A-8544-8962-F3540FB24A9C}" type="slidenum">
              <a:rPr lang="en-US" sz="1100" smtClean="0">
                <a:solidFill>
                  <a:schemeClr val="tx1">
                    <a:lumMod val="50000"/>
                    <a:lumOff val="50000"/>
                  </a:schemeClr>
                </a:solidFill>
              </a:rPr>
              <a:t>14</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646923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96">
            <a:extLst>
              <a:ext uri="{FF2B5EF4-FFF2-40B4-BE49-F238E27FC236}">
                <a16:creationId xmlns:a16="http://schemas.microsoft.com/office/drawing/2014/main" id="{DD7E0BA6-1286-5E8D-AE14-3110EF95626B}"/>
              </a:ext>
            </a:extLst>
          </p:cNvPr>
          <p:cNvSpPr/>
          <p:nvPr/>
        </p:nvSpPr>
        <p:spPr>
          <a:xfrm>
            <a:off x="4555087" y="1597293"/>
            <a:ext cx="4042597" cy="2938163"/>
          </a:xfrm>
          <a:prstGeom prst="rect">
            <a:avLst/>
          </a:prstGeom>
          <a:noFill/>
          <a:ln>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00" name="Rectangle 99">
            <a:extLst>
              <a:ext uri="{FF2B5EF4-FFF2-40B4-BE49-F238E27FC236}">
                <a16:creationId xmlns:a16="http://schemas.microsoft.com/office/drawing/2014/main" id="{30CD2F46-2E11-C050-09B5-07494EEF4D6C}"/>
              </a:ext>
            </a:extLst>
          </p:cNvPr>
          <p:cNvSpPr/>
          <p:nvPr/>
        </p:nvSpPr>
        <p:spPr>
          <a:xfrm>
            <a:off x="528304" y="1586838"/>
            <a:ext cx="3563899" cy="300579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600"/>
          </a:p>
        </p:txBody>
      </p:sp>
      <p:sp>
        <p:nvSpPr>
          <p:cNvPr id="101" name="Rectangle 100">
            <a:extLst>
              <a:ext uri="{FF2B5EF4-FFF2-40B4-BE49-F238E27FC236}">
                <a16:creationId xmlns:a16="http://schemas.microsoft.com/office/drawing/2014/main" id="{AFE65824-349A-AA73-63F3-1FAFFB7031ED}"/>
              </a:ext>
            </a:extLst>
          </p:cNvPr>
          <p:cNvSpPr/>
          <p:nvPr/>
        </p:nvSpPr>
        <p:spPr>
          <a:xfrm>
            <a:off x="4555088" y="1300531"/>
            <a:ext cx="4047659" cy="240030"/>
          </a:xfrm>
          <a:prstGeom prst="rect">
            <a:avLst/>
          </a:prstGeom>
          <a:solidFill>
            <a:srgbClr val="5D8BAE"/>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b="1">
                <a:solidFill>
                  <a:schemeClr val="bg1"/>
                </a:solidFill>
                <a:ea typeface="Malgun Gothic"/>
                <a:cs typeface="Malayalam MN" pitchFamily="2" charset="0"/>
              </a:rPr>
              <a:t>Data Preprocessing Framework</a:t>
            </a:r>
          </a:p>
        </p:txBody>
      </p:sp>
      <p:sp>
        <p:nvSpPr>
          <p:cNvPr id="102" name="Rectangle 101">
            <a:extLst>
              <a:ext uri="{FF2B5EF4-FFF2-40B4-BE49-F238E27FC236}">
                <a16:creationId xmlns:a16="http://schemas.microsoft.com/office/drawing/2014/main" id="{CA2D42BF-4982-455A-585D-276EE13A9133}"/>
              </a:ext>
            </a:extLst>
          </p:cNvPr>
          <p:cNvSpPr>
            <a:spLocks/>
          </p:cNvSpPr>
          <p:nvPr/>
        </p:nvSpPr>
        <p:spPr>
          <a:xfrm>
            <a:off x="544181" y="1773418"/>
            <a:ext cx="0" cy="2194560"/>
          </a:xfrm>
          <a:prstGeom prst="rect">
            <a:avLst/>
          </a:prstGeom>
          <a:solidFill>
            <a:srgbClr val="015B8B">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03" name="Rectangle 102">
            <a:extLst>
              <a:ext uri="{FF2B5EF4-FFF2-40B4-BE49-F238E27FC236}">
                <a16:creationId xmlns:a16="http://schemas.microsoft.com/office/drawing/2014/main" id="{779AB937-25A3-BCA4-DB08-42C8824E8A61}"/>
              </a:ext>
            </a:extLst>
          </p:cNvPr>
          <p:cNvSpPr/>
          <p:nvPr/>
        </p:nvSpPr>
        <p:spPr>
          <a:xfrm>
            <a:off x="544179" y="1299179"/>
            <a:ext cx="3516274" cy="240030"/>
          </a:xfrm>
          <a:prstGeom prst="rect">
            <a:avLst/>
          </a:prstGeom>
          <a:solidFill>
            <a:srgbClr val="5D8BAE"/>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b="1">
                <a:solidFill>
                  <a:schemeClr val="bg1"/>
                </a:solidFill>
                <a:cs typeface="Segoe UI"/>
              </a:rPr>
              <a:t>Why?</a:t>
            </a:r>
          </a:p>
        </p:txBody>
      </p:sp>
      <p:grpSp>
        <p:nvGrpSpPr>
          <p:cNvPr id="175" name="Group 174">
            <a:extLst>
              <a:ext uri="{FF2B5EF4-FFF2-40B4-BE49-F238E27FC236}">
                <a16:creationId xmlns:a16="http://schemas.microsoft.com/office/drawing/2014/main" id="{766CD48A-F695-75E9-73C9-102E6793FDD4}"/>
              </a:ext>
            </a:extLst>
          </p:cNvPr>
          <p:cNvGrpSpPr/>
          <p:nvPr/>
        </p:nvGrpSpPr>
        <p:grpSpPr>
          <a:xfrm>
            <a:off x="823115" y="1807378"/>
            <a:ext cx="3009131" cy="551798"/>
            <a:chOff x="578415" y="1706595"/>
            <a:chExt cx="1292660" cy="714565"/>
          </a:xfrm>
        </p:grpSpPr>
        <p:sp>
          <p:nvSpPr>
            <p:cNvPr id="176" name="Rectangle: Rounded Corners 177">
              <a:extLst>
                <a:ext uri="{FF2B5EF4-FFF2-40B4-BE49-F238E27FC236}">
                  <a16:creationId xmlns:a16="http://schemas.microsoft.com/office/drawing/2014/main" id="{EAC60AA0-BE61-2161-E154-311DDF153838}"/>
                </a:ext>
              </a:extLst>
            </p:cNvPr>
            <p:cNvSpPr/>
            <p:nvPr/>
          </p:nvSpPr>
          <p:spPr>
            <a:xfrm>
              <a:off x="578415" y="1706595"/>
              <a:ext cx="1292660" cy="714565"/>
            </a:xfrm>
            <a:prstGeom prst="roundRect">
              <a:avLst/>
            </a:prstGeom>
            <a:solidFill>
              <a:schemeClr val="bg1">
                <a:alpha val="34000"/>
              </a:schemeClr>
            </a:solidFill>
            <a:ln w="3175">
              <a:solidFill>
                <a:schemeClr val="tx1">
                  <a:lumMod val="50000"/>
                  <a:lumOff val="50000"/>
                  <a:alpha val="4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solidFill>
                  <a:srgbClr val="002060"/>
                </a:solidFill>
              </a:endParaRPr>
            </a:p>
          </p:txBody>
        </p:sp>
        <p:sp>
          <p:nvSpPr>
            <p:cNvPr id="178" name="TextBox 177">
              <a:extLst>
                <a:ext uri="{FF2B5EF4-FFF2-40B4-BE49-F238E27FC236}">
                  <a16:creationId xmlns:a16="http://schemas.microsoft.com/office/drawing/2014/main" id="{FF3E2993-9B33-67EE-520C-5481DA232453}"/>
                </a:ext>
              </a:extLst>
            </p:cNvPr>
            <p:cNvSpPr txBox="1"/>
            <p:nvPr/>
          </p:nvSpPr>
          <p:spPr>
            <a:xfrm>
              <a:off x="697822" y="1815351"/>
              <a:ext cx="903515" cy="533481"/>
            </a:xfrm>
            <a:prstGeom prst="rect">
              <a:avLst/>
            </a:prstGeom>
            <a:noFill/>
          </p:spPr>
          <p:txBody>
            <a:bodyPr wrap="square" rtlCol="0">
              <a:spAutoFit/>
            </a:bodyPr>
            <a:lstStyle/>
            <a:p>
              <a:pPr algn="just"/>
              <a:r>
                <a:rPr lang="en-US" sz="1000" b="1">
                  <a:solidFill>
                    <a:srgbClr val="002060"/>
                  </a:solidFill>
                  <a:latin typeface="+mn-lt"/>
                  <a:ea typeface="Malgun Gothic" panose="020B0503020000020004" pitchFamily="34" charset="-127"/>
                  <a:cs typeface="Segoe UI" panose="020B0502040204020203" pitchFamily="34" charset="0"/>
                </a:rPr>
                <a:t>Enhance Data </a:t>
              </a:r>
            </a:p>
            <a:p>
              <a:pPr algn="just"/>
              <a:r>
                <a:rPr lang="en-US" sz="1000" b="1">
                  <a:solidFill>
                    <a:srgbClr val="002060"/>
                  </a:solidFill>
                  <a:latin typeface="+mn-lt"/>
                  <a:ea typeface="Malgun Gothic" panose="020B0503020000020004" pitchFamily="34" charset="-127"/>
                  <a:cs typeface="Segoe UI" panose="020B0502040204020203" pitchFamily="34" charset="0"/>
                </a:rPr>
                <a:t>     Quality</a:t>
              </a:r>
            </a:p>
          </p:txBody>
        </p:sp>
      </p:grpSp>
      <p:sp>
        <p:nvSpPr>
          <p:cNvPr id="189" name="TextBox 188">
            <a:extLst>
              <a:ext uri="{FF2B5EF4-FFF2-40B4-BE49-F238E27FC236}">
                <a16:creationId xmlns:a16="http://schemas.microsoft.com/office/drawing/2014/main" id="{9F6FD98A-4EA7-74C3-E0AC-2F08ED5DE18B}"/>
              </a:ext>
            </a:extLst>
          </p:cNvPr>
          <p:cNvSpPr txBox="1"/>
          <p:nvPr/>
        </p:nvSpPr>
        <p:spPr>
          <a:xfrm>
            <a:off x="2163041" y="1807353"/>
            <a:ext cx="1488383" cy="584775"/>
          </a:xfrm>
          <a:prstGeom prst="rect">
            <a:avLst/>
          </a:prstGeom>
        </p:spPr>
        <p:txBody>
          <a:bodyPr wrap="square">
            <a:spAutoFit/>
          </a:bodyPr>
          <a:lstStyle>
            <a:defPPr>
              <a:defRPr lang="en-US"/>
            </a:defPPr>
            <a:lvl1pPr>
              <a:defRPr sz="900" b="1">
                <a:solidFill>
                  <a:srgbClr val="015B8B"/>
                </a:solidFill>
                <a:latin typeface="Segoe UI" panose="020B0502040204020203" pitchFamily="34" charset="0"/>
                <a:cs typeface="Segoe UI" panose="020B0502040204020203" pitchFamily="34" charset="0"/>
              </a:defRPr>
            </a:lvl1pPr>
          </a:lstStyle>
          <a:p>
            <a:pPr algn="just"/>
            <a:r>
              <a:rPr lang="en-US" sz="800" b="0">
                <a:solidFill>
                  <a:srgbClr val="002060"/>
                </a:solidFill>
                <a:latin typeface="+mn-lt"/>
                <a:ea typeface="Malgun Gothic" panose="020B0503020000020004" pitchFamily="34" charset="-127"/>
              </a:rPr>
              <a:t>Removing irrelevant and highly correlated columns improves the overall quality and reliability of the dataset</a:t>
            </a:r>
          </a:p>
        </p:txBody>
      </p:sp>
      <p:grpSp>
        <p:nvGrpSpPr>
          <p:cNvPr id="1040" name="Group 1039">
            <a:extLst>
              <a:ext uri="{FF2B5EF4-FFF2-40B4-BE49-F238E27FC236}">
                <a16:creationId xmlns:a16="http://schemas.microsoft.com/office/drawing/2014/main" id="{70768E01-BCC3-A630-03C5-34C76B0DACE3}"/>
              </a:ext>
            </a:extLst>
          </p:cNvPr>
          <p:cNvGrpSpPr/>
          <p:nvPr/>
        </p:nvGrpSpPr>
        <p:grpSpPr>
          <a:xfrm>
            <a:off x="4102818" y="1340134"/>
            <a:ext cx="281613" cy="3195635"/>
            <a:chOff x="2622783" y="2418407"/>
            <a:chExt cx="296010" cy="3628867"/>
          </a:xfrm>
          <a:solidFill>
            <a:schemeClr val="accent5">
              <a:lumMod val="60000"/>
              <a:lumOff val="40000"/>
            </a:schemeClr>
          </a:solidFill>
        </p:grpSpPr>
        <p:sp>
          <p:nvSpPr>
            <p:cNvPr id="1034" name="Isosceles Triangle 126">
              <a:extLst>
                <a:ext uri="{FF2B5EF4-FFF2-40B4-BE49-F238E27FC236}">
                  <a16:creationId xmlns:a16="http://schemas.microsoft.com/office/drawing/2014/main" id="{92977600-F806-8EA0-3278-1318BFD7A5DC}"/>
                </a:ext>
              </a:extLst>
            </p:cNvPr>
            <p:cNvSpPr/>
            <p:nvPr/>
          </p:nvSpPr>
          <p:spPr>
            <a:xfrm rot="5400000">
              <a:off x="956735" y="4085216"/>
              <a:ext cx="3628867" cy="295249"/>
            </a:xfrm>
            <a:prstGeom prst="triangle">
              <a:avLst/>
            </a:prstGeom>
            <a:grp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cs typeface="Times New Roman" panose="02020603050405020304" pitchFamily="18" charset="0"/>
              </a:endParaRPr>
            </a:p>
          </p:txBody>
        </p:sp>
        <p:sp>
          <p:nvSpPr>
            <p:cNvPr id="106" name="Rectangle 105">
              <a:extLst>
                <a:ext uri="{FF2B5EF4-FFF2-40B4-BE49-F238E27FC236}">
                  <a16:creationId xmlns:a16="http://schemas.microsoft.com/office/drawing/2014/main" id="{B485ED4B-DB08-2E2C-33A8-06DDB252F7A7}"/>
                </a:ext>
              </a:extLst>
            </p:cNvPr>
            <p:cNvSpPr/>
            <p:nvPr/>
          </p:nvSpPr>
          <p:spPr>
            <a:xfrm rot="16200000">
              <a:off x="1978073" y="3882158"/>
              <a:ext cx="1548230" cy="258809"/>
            </a:xfrm>
            <a:prstGeom prst="rect">
              <a:avLst/>
            </a:prstGeom>
            <a:noFill/>
          </p:spPr>
          <p:txBody>
            <a:bodyPr wrap="square">
              <a:spAutoFit/>
            </a:bodyPr>
            <a:lstStyle/>
            <a:p>
              <a:r>
                <a:rPr lang="en-US" sz="1000" b="1">
                  <a:solidFill>
                    <a:srgbClr val="002060"/>
                  </a:solidFill>
                  <a:latin typeface="+mn-lt"/>
                  <a:ea typeface="Malgun Gothic" panose="020B0503020000020004" pitchFamily="34" charset="-127"/>
                  <a:cs typeface="Segoe UI" panose="020B0502040204020203" pitchFamily="34" charset="0"/>
                </a:rPr>
                <a:t>Layered Approach</a:t>
              </a:r>
            </a:p>
          </p:txBody>
        </p:sp>
      </p:grpSp>
      <p:sp>
        <p:nvSpPr>
          <p:cNvPr id="1046" name="Rectangle: Rounded Corners 177">
            <a:extLst>
              <a:ext uri="{FF2B5EF4-FFF2-40B4-BE49-F238E27FC236}">
                <a16:creationId xmlns:a16="http://schemas.microsoft.com/office/drawing/2014/main" id="{400793B0-721C-92C0-688E-FEBFE74F0941}"/>
              </a:ext>
            </a:extLst>
          </p:cNvPr>
          <p:cNvSpPr/>
          <p:nvPr/>
        </p:nvSpPr>
        <p:spPr>
          <a:xfrm>
            <a:off x="815178" y="2394091"/>
            <a:ext cx="3009131" cy="551798"/>
          </a:xfrm>
          <a:prstGeom prst="roundRect">
            <a:avLst/>
          </a:prstGeom>
          <a:solidFill>
            <a:schemeClr val="bg1">
              <a:alpha val="34000"/>
            </a:schemeClr>
          </a:solidFill>
          <a:ln w="3175">
            <a:solidFill>
              <a:schemeClr val="tx1">
                <a:lumMod val="50000"/>
                <a:lumOff val="50000"/>
                <a:alpha val="4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solidFill>
                <a:srgbClr val="002060"/>
              </a:solidFill>
              <a:ea typeface="Malgun Gothic" panose="020B0503020000020004" pitchFamily="34" charset="-127"/>
            </a:endParaRPr>
          </a:p>
        </p:txBody>
      </p:sp>
      <p:sp>
        <p:nvSpPr>
          <p:cNvPr id="1048" name="TextBox 1047">
            <a:extLst>
              <a:ext uri="{FF2B5EF4-FFF2-40B4-BE49-F238E27FC236}">
                <a16:creationId xmlns:a16="http://schemas.microsoft.com/office/drawing/2014/main" id="{51B36300-AB6B-4602-5FDF-5CE5E721BEA7}"/>
              </a:ext>
            </a:extLst>
          </p:cNvPr>
          <p:cNvSpPr txBox="1"/>
          <p:nvPr/>
        </p:nvSpPr>
        <p:spPr>
          <a:xfrm>
            <a:off x="2171352" y="2401593"/>
            <a:ext cx="1552514" cy="584775"/>
          </a:xfrm>
          <a:prstGeom prst="rect">
            <a:avLst/>
          </a:prstGeom>
        </p:spPr>
        <p:txBody>
          <a:bodyPr wrap="square">
            <a:spAutoFit/>
          </a:bodyPr>
          <a:lstStyle>
            <a:defPPr>
              <a:defRPr lang="en-US"/>
            </a:defPPr>
            <a:lvl1pPr>
              <a:defRPr sz="900" b="1">
                <a:solidFill>
                  <a:srgbClr val="015B8B"/>
                </a:solidFill>
                <a:latin typeface="Segoe UI" panose="020B0502040204020203" pitchFamily="34" charset="0"/>
                <a:cs typeface="Segoe UI" panose="020B0502040204020203" pitchFamily="34" charset="0"/>
              </a:defRPr>
            </a:lvl1pPr>
          </a:lstStyle>
          <a:p>
            <a:pPr algn="just"/>
            <a:r>
              <a:rPr lang="en-US" sz="800" b="0">
                <a:solidFill>
                  <a:srgbClr val="002060"/>
                </a:solidFill>
                <a:latin typeface="+mn-lt"/>
                <a:ea typeface="Malgun Gothic" panose="020B0503020000020004" pitchFamily="34" charset="-127"/>
              </a:rPr>
              <a:t>By eliminating multicollinearity and correlated features, we lead to more generalized and robust models</a:t>
            </a:r>
          </a:p>
        </p:txBody>
      </p:sp>
      <p:grpSp>
        <p:nvGrpSpPr>
          <p:cNvPr id="1049" name="Group 1048">
            <a:extLst>
              <a:ext uri="{FF2B5EF4-FFF2-40B4-BE49-F238E27FC236}">
                <a16:creationId xmlns:a16="http://schemas.microsoft.com/office/drawing/2014/main" id="{5641B77D-6EF4-13C7-3745-7A85A1731418}"/>
              </a:ext>
            </a:extLst>
          </p:cNvPr>
          <p:cNvGrpSpPr/>
          <p:nvPr/>
        </p:nvGrpSpPr>
        <p:grpSpPr>
          <a:xfrm>
            <a:off x="840899" y="3042987"/>
            <a:ext cx="2985318" cy="535924"/>
            <a:chOff x="532203" y="2408807"/>
            <a:chExt cx="1292660" cy="714565"/>
          </a:xfrm>
        </p:grpSpPr>
        <p:sp>
          <p:nvSpPr>
            <p:cNvPr id="1050" name="Rectangle: Rounded Corners 177">
              <a:extLst>
                <a:ext uri="{FF2B5EF4-FFF2-40B4-BE49-F238E27FC236}">
                  <a16:creationId xmlns:a16="http://schemas.microsoft.com/office/drawing/2014/main" id="{FB4C5C92-E4B8-F4C0-B5A4-8FB6B5E16AC4}"/>
                </a:ext>
              </a:extLst>
            </p:cNvPr>
            <p:cNvSpPr/>
            <p:nvPr/>
          </p:nvSpPr>
          <p:spPr>
            <a:xfrm>
              <a:off x="532203" y="2408807"/>
              <a:ext cx="1292660" cy="714565"/>
            </a:xfrm>
            <a:prstGeom prst="roundRect">
              <a:avLst/>
            </a:prstGeom>
            <a:solidFill>
              <a:schemeClr val="bg1">
                <a:alpha val="34000"/>
              </a:schemeClr>
            </a:solidFill>
            <a:ln w="3175">
              <a:solidFill>
                <a:schemeClr val="tx1">
                  <a:lumMod val="50000"/>
                  <a:lumOff val="50000"/>
                  <a:alpha val="4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solidFill>
                  <a:srgbClr val="002060"/>
                </a:solidFill>
              </a:endParaRPr>
            </a:p>
          </p:txBody>
        </p:sp>
        <p:sp>
          <p:nvSpPr>
            <p:cNvPr id="1051" name="TextBox 1050">
              <a:extLst>
                <a:ext uri="{FF2B5EF4-FFF2-40B4-BE49-F238E27FC236}">
                  <a16:creationId xmlns:a16="http://schemas.microsoft.com/office/drawing/2014/main" id="{935B4BB5-02D8-73B5-B705-845B5BD9E404}"/>
                </a:ext>
              </a:extLst>
            </p:cNvPr>
            <p:cNvSpPr txBox="1"/>
            <p:nvPr/>
          </p:nvSpPr>
          <p:spPr>
            <a:xfrm>
              <a:off x="675504" y="2496003"/>
              <a:ext cx="903515" cy="533480"/>
            </a:xfrm>
            <a:prstGeom prst="rect">
              <a:avLst/>
            </a:prstGeom>
            <a:noFill/>
          </p:spPr>
          <p:txBody>
            <a:bodyPr wrap="square" rtlCol="0">
              <a:spAutoFit/>
            </a:bodyPr>
            <a:lstStyle/>
            <a:p>
              <a:r>
                <a:rPr lang="en-US" sz="1000" b="1">
                  <a:solidFill>
                    <a:srgbClr val="002060"/>
                  </a:solidFill>
                  <a:latin typeface="+mn-lt"/>
                  <a:ea typeface="Malgun Gothic" panose="020B0503020000020004" pitchFamily="34" charset="-127"/>
                  <a:cs typeface="Segoe UI" panose="020B0502040204020203" pitchFamily="34" charset="0"/>
                </a:rPr>
                <a:t>Ensure Data </a:t>
              </a:r>
            </a:p>
            <a:p>
              <a:r>
                <a:rPr lang="en-US" sz="1000" b="1">
                  <a:solidFill>
                    <a:srgbClr val="002060"/>
                  </a:solidFill>
                  <a:latin typeface="+mn-lt"/>
                  <a:ea typeface="Malgun Gothic" panose="020B0503020000020004" pitchFamily="34" charset="-127"/>
                  <a:cs typeface="Segoe UI" panose="020B0502040204020203" pitchFamily="34" charset="0"/>
                </a:rPr>
                <a:t>  Integrity</a:t>
              </a:r>
            </a:p>
          </p:txBody>
        </p:sp>
      </p:grpSp>
      <p:sp>
        <p:nvSpPr>
          <p:cNvPr id="1052" name="TextBox 1051">
            <a:extLst>
              <a:ext uri="{FF2B5EF4-FFF2-40B4-BE49-F238E27FC236}">
                <a16:creationId xmlns:a16="http://schemas.microsoft.com/office/drawing/2014/main" id="{8B59FFD8-1076-C49B-FB6A-1923E0C2B3EF}"/>
              </a:ext>
            </a:extLst>
          </p:cNvPr>
          <p:cNvSpPr txBox="1"/>
          <p:nvPr/>
        </p:nvSpPr>
        <p:spPr>
          <a:xfrm>
            <a:off x="2163041" y="3063676"/>
            <a:ext cx="1670370" cy="584775"/>
          </a:xfrm>
          <a:prstGeom prst="rect">
            <a:avLst/>
          </a:prstGeom>
        </p:spPr>
        <p:txBody>
          <a:bodyPr wrap="square">
            <a:spAutoFit/>
          </a:bodyPr>
          <a:lstStyle>
            <a:defPPr>
              <a:defRPr lang="en-US"/>
            </a:defPPr>
            <a:lvl1pPr>
              <a:defRPr sz="900" b="1">
                <a:solidFill>
                  <a:srgbClr val="015B8B"/>
                </a:solidFill>
                <a:latin typeface="Segoe UI" panose="020B0502040204020203" pitchFamily="34" charset="0"/>
                <a:cs typeface="Segoe UI" panose="020B0502040204020203" pitchFamily="34" charset="0"/>
              </a:defRPr>
            </a:lvl1pPr>
          </a:lstStyle>
          <a:p>
            <a:pPr algn="just"/>
            <a:r>
              <a:rPr lang="en-US" sz="800" b="0">
                <a:solidFill>
                  <a:srgbClr val="002060"/>
                </a:solidFill>
                <a:latin typeface="+mn-lt"/>
                <a:ea typeface="Malgun Gothic" panose="020B0503020000020004" pitchFamily="34" charset="-127"/>
              </a:rPr>
              <a:t>Removing nulls from columns helps in maintaining the integrity of the dataset, ensuring that the analysis is not skewed</a:t>
            </a:r>
          </a:p>
        </p:txBody>
      </p:sp>
      <p:sp>
        <p:nvSpPr>
          <p:cNvPr id="1054" name="Rectangle: Rounded Corners 177">
            <a:extLst>
              <a:ext uri="{FF2B5EF4-FFF2-40B4-BE49-F238E27FC236}">
                <a16:creationId xmlns:a16="http://schemas.microsoft.com/office/drawing/2014/main" id="{2A964C5A-A3E6-7E79-B1F9-01F04F8403FE}"/>
              </a:ext>
            </a:extLst>
          </p:cNvPr>
          <p:cNvSpPr/>
          <p:nvPr/>
        </p:nvSpPr>
        <p:spPr>
          <a:xfrm>
            <a:off x="831053" y="3641473"/>
            <a:ext cx="2995164" cy="810530"/>
          </a:xfrm>
          <a:prstGeom prst="roundRect">
            <a:avLst/>
          </a:prstGeom>
          <a:solidFill>
            <a:schemeClr val="bg1">
              <a:alpha val="34000"/>
            </a:schemeClr>
          </a:solidFill>
          <a:ln w="3175">
            <a:solidFill>
              <a:schemeClr val="tx1">
                <a:lumMod val="50000"/>
                <a:lumOff val="50000"/>
                <a:alpha val="4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solidFill>
                <a:srgbClr val="002060"/>
              </a:solidFill>
              <a:ea typeface="Malgun Gothic" panose="020B0503020000020004" pitchFamily="34" charset="-127"/>
            </a:endParaRPr>
          </a:p>
        </p:txBody>
      </p:sp>
      <p:sp>
        <p:nvSpPr>
          <p:cNvPr id="1056" name="TextBox 1055">
            <a:extLst>
              <a:ext uri="{FF2B5EF4-FFF2-40B4-BE49-F238E27FC236}">
                <a16:creationId xmlns:a16="http://schemas.microsoft.com/office/drawing/2014/main" id="{65EC0286-C0EE-70AF-2ADD-802C1A3A749C}"/>
              </a:ext>
            </a:extLst>
          </p:cNvPr>
          <p:cNvSpPr txBox="1"/>
          <p:nvPr/>
        </p:nvSpPr>
        <p:spPr>
          <a:xfrm>
            <a:off x="2188845" y="3637927"/>
            <a:ext cx="1670369" cy="830997"/>
          </a:xfrm>
          <a:prstGeom prst="rect">
            <a:avLst/>
          </a:prstGeom>
        </p:spPr>
        <p:txBody>
          <a:bodyPr wrap="square">
            <a:spAutoFit/>
          </a:bodyPr>
          <a:lstStyle>
            <a:defPPr>
              <a:defRPr lang="en-US"/>
            </a:defPPr>
            <a:lvl1pPr>
              <a:defRPr sz="900" b="1">
                <a:solidFill>
                  <a:srgbClr val="015B8B"/>
                </a:solidFill>
                <a:latin typeface="Segoe UI" panose="020B0502040204020203" pitchFamily="34" charset="0"/>
                <a:cs typeface="Segoe UI" panose="020B0502040204020203" pitchFamily="34" charset="0"/>
              </a:defRPr>
            </a:lvl1pPr>
          </a:lstStyle>
          <a:p>
            <a:r>
              <a:rPr lang="en-US" sz="800" b="0">
                <a:solidFill>
                  <a:srgbClr val="002060"/>
                </a:solidFill>
                <a:latin typeface="+mn-lt"/>
                <a:ea typeface="Malgun Gothic" panose="020B0503020000020004" pitchFamily="34" charset="-127"/>
              </a:rPr>
              <a:t>Removing outliers can enhance model accuracy by reducing noise and ensuring the training process focuses on the more representative patterns of the data</a:t>
            </a:r>
          </a:p>
        </p:txBody>
      </p:sp>
      <p:sp>
        <p:nvSpPr>
          <p:cNvPr id="1041" name="TextBox 1040">
            <a:extLst>
              <a:ext uri="{FF2B5EF4-FFF2-40B4-BE49-F238E27FC236}">
                <a16:creationId xmlns:a16="http://schemas.microsoft.com/office/drawing/2014/main" id="{A7CBC7CC-36F9-8873-A05B-C790E53B60A1}"/>
              </a:ext>
            </a:extLst>
          </p:cNvPr>
          <p:cNvSpPr txBox="1"/>
          <p:nvPr/>
        </p:nvSpPr>
        <p:spPr>
          <a:xfrm>
            <a:off x="951087" y="2544884"/>
            <a:ext cx="1383080" cy="400110"/>
          </a:xfrm>
          <a:prstGeom prst="rect">
            <a:avLst/>
          </a:prstGeom>
          <a:noFill/>
        </p:spPr>
        <p:txBody>
          <a:bodyPr wrap="square" rtlCol="0">
            <a:spAutoFit/>
          </a:bodyPr>
          <a:lstStyle/>
          <a:p>
            <a:r>
              <a:rPr lang="en-US" sz="1000" b="1">
                <a:solidFill>
                  <a:srgbClr val="002060"/>
                </a:solidFill>
                <a:latin typeface="+mn-lt"/>
                <a:ea typeface="Malgun Gothic" panose="020B0503020000020004" pitchFamily="34" charset="-127"/>
                <a:cs typeface="Segoe UI" panose="020B0502040204020203" pitchFamily="34" charset="0"/>
              </a:rPr>
              <a:t>Reduce Overfitting</a:t>
            </a:r>
          </a:p>
          <a:p>
            <a:r>
              <a:rPr lang="en-US" sz="1000" b="1">
                <a:solidFill>
                  <a:srgbClr val="002060"/>
                </a:solidFill>
                <a:latin typeface="+mn-lt"/>
                <a:ea typeface="Malgun Gothic" panose="020B0503020000020004" pitchFamily="34" charset="-127"/>
                <a:cs typeface="Segoe UI" panose="020B0502040204020203" pitchFamily="34" charset="0"/>
              </a:rPr>
              <a:t>            Risk</a:t>
            </a:r>
          </a:p>
        </p:txBody>
      </p:sp>
      <p:pic>
        <p:nvPicPr>
          <p:cNvPr id="12290" name="Picture 2" descr="Data quality - Free electronics icons">
            <a:extLst>
              <a:ext uri="{FF2B5EF4-FFF2-40B4-BE49-F238E27FC236}">
                <a16:creationId xmlns:a16="http://schemas.microsoft.com/office/drawing/2014/main" id="{6920F248-7229-E61C-E3D3-9D3EC1AAF2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600" y="1940305"/>
            <a:ext cx="376562" cy="376562"/>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The Overfitting Fallacy">
            <a:extLst>
              <a:ext uri="{FF2B5EF4-FFF2-40B4-BE49-F238E27FC236}">
                <a16:creationId xmlns:a16="http://schemas.microsoft.com/office/drawing/2014/main" id="{1B98AEBB-FDE5-E8DA-3524-89C42F868E0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18376" y="2579712"/>
            <a:ext cx="330371" cy="247778"/>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Accessibility Integrity Icon Element Of General Data Project Icon For  Mobile Concept And Web Apps Thin Line Accessibility Integrity Icon Can Be  Used For Web And Mobile Stock Illustration - Download Image">
            <a:extLst>
              <a:ext uri="{FF2B5EF4-FFF2-40B4-BE49-F238E27FC236}">
                <a16:creationId xmlns:a16="http://schemas.microsoft.com/office/drawing/2014/main" id="{F46C0728-17EB-1454-F4F0-89782E1A5F2F}"/>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4867" y="3038029"/>
            <a:ext cx="540821" cy="540821"/>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Performance icon. Monochrome style design from machine learning icon  collection. UI and UX. Pixel perfect performance icon. For web design,  apps, software, print usage. Stock Vector | Adobe Stock">
            <a:extLst>
              <a:ext uri="{FF2B5EF4-FFF2-40B4-BE49-F238E27FC236}">
                <a16:creationId xmlns:a16="http://schemas.microsoft.com/office/drawing/2014/main" id="{C90FFBCA-4588-18F2-A818-3F46891BB4FC}"/>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1900" y="3870320"/>
            <a:ext cx="468353" cy="468353"/>
          </a:xfrm>
          <a:prstGeom prst="rect">
            <a:avLst/>
          </a:prstGeom>
          <a:noFill/>
          <a:extLst>
            <a:ext uri="{909E8E84-426E-40DD-AFC4-6F175D3DCCD1}">
              <a14:hiddenFill xmlns:a14="http://schemas.microsoft.com/office/drawing/2010/main">
                <a:solidFill>
                  <a:srgbClr val="FFFFFF"/>
                </a:solidFill>
              </a14:hiddenFill>
            </a:ext>
          </a:extLst>
        </p:spPr>
      </p:pic>
      <p:sp>
        <p:nvSpPr>
          <p:cNvPr id="2" name="Sev01">
            <a:extLst>
              <a:ext uri="{FF2B5EF4-FFF2-40B4-BE49-F238E27FC236}">
                <a16:creationId xmlns:a16="http://schemas.microsoft.com/office/drawing/2014/main" id="{3542FF72-7A99-82A5-2E2E-A484DE3710DF}"/>
              </a:ext>
            </a:extLst>
          </p:cNvPr>
          <p:cNvSpPr/>
          <p:nvPr/>
        </p:nvSpPr>
        <p:spPr>
          <a:xfrm>
            <a:off x="104592" y="81861"/>
            <a:ext cx="986016" cy="986014"/>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05</a:t>
            </a:r>
          </a:p>
        </p:txBody>
      </p:sp>
      <p:grpSp>
        <p:nvGrpSpPr>
          <p:cNvPr id="5" name="Group 225">
            <a:extLst>
              <a:ext uri="{FF2B5EF4-FFF2-40B4-BE49-F238E27FC236}">
                <a16:creationId xmlns:a16="http://schemas.microsoft.com/office/drawing/2014/main" id="{BC9B8E20-680A-85BC-3E13-F0538CF95C59}"/>
              </a:ext>
            </a:extLst>
          </p:cNvPr>
          <p:cNvGrpSpPr/>
          <p:nvPr/>
        </p:nvGrpSpPr>
        <p:grpSpPr>
          <a:xfrm>
            <a:off x="1746848" y="161398"/>
            <a:ext cx="835479" cy="835479"/>
            <a:chOff x="864537" y="1822859"/>
            <a:chExt cx="971309" cy="971307"/>
          </a:xfrm>
        </p:grpSpPr>
        <p:sp>
          <p:nvSpPr>
            <p:cNvPr id="7" name="Oval 6">
              <a:extLst>
                <a:ext uri="{FF2B5EF4-FFF2-40B4-BE49-F238E27FC236}">
                  <a16:creationId xmlns:a16="http://schemas.microsoft.com/office/drawing/2014/main" id="{ECF4157E-8E26-5981-1B68-4C5D4D68F8AC}"/>
                </a:ext>
              </a:extLst>
            </p:cNvPr>
            <p:cNvSpPr/>
            <p:nvPr/>
          </p:nvSpPr>
          <p:spPr>
            <a:xfrm>
              <a:off x="932451" y="1890773"/>
              <a:ext cx="835480" cy="8354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 name="Oval 8">
              <a:extLst>
                <a:ext uri="{FF2B5EF4-FFF2-40B4-BE49-F238E27FC236}">
                  <a16:creationId xmlns:a16="http://schemas.microsoft.com/office/drawing/2014/main" id="{0B980CE0-548C-9F21-8CC3-337DF01104FA}"/>
                </a:ext>
              </a:extLst>
            </p:cNvPr>
            <p:cNvSpPr/>
            <p:nvPr/>
          </p:nvSpPr>
          <p:spPr>
            <a:xfrm>
              <a:off x="864537" y="1822859"/>
              <a:ext cx="971309" cy="971307"/>
            </a:xfrm>
            <a:prstGeom prst="ellipse">
              <a:avLst/>
            </a:pr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10" name="Oval 9">
            <a:extLst>
              <a:ext uri="{FF2B5EF4-FFF2-40B4-BE49-F238E27FC236}">
                <a16:creationId xmlns:a16="http://schemas.microsoft.com/office/drawing/2014/main" id="{AC0EA4E3-1CB7-1F81-D808-ED89D7CF832F}"/>
              </a:ext>
            </a:extLst>
          </p:cNvPr>
          <p:cNvSpPr/>
          <p:nvPr/>
        </p:nvSpPr>
        <p:spPr>
          <a:xfrm>
            <a:off x="900108" y="384368"/>
            <a:ext cx="381000" cy="381000"/>
          </a:xfrm>
          <a:prstGeom prst="ellipse">
            <a:avLst/>
          </a:prstGeom>
          <a:solidFill>
            <a:schemeClr val="bg1"/>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22">
            <a:extLst>
              <a:ext uri="{FF2B5EF4-FFF2-40B4-BE49-F238E27FC236}">
                <a16:creationId xmlns:a16="http://schemas.microsoft.com/office/drawing/2014/main" id="{D13CDDCE-F469-03A1-7036-5E980000A03F}"/>
              </a:ext>
            </a:extLst>
          </p:cNvPr>
          <p:cNvCxnSpPr/>
          <p:nvPr/>
        </p:nvCxnSpPr>
        <p:spPr>
          <a:xfrm rot="10800000" flipH="1">
            <a:off x="1100336" y="573876"/>
            <a:ext cx="605353" cy="2"/>
          </a:xfrm>
          <a:prstGeom prst="line">
            <a:avLst/>
          </a:prstGeom>
          <a:ln w="19050">
            <a:solidFill>
              <a:schemeClr val="accent1"/>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nvGrpSpPr>
          <p:cNvPr id="12" name="Group 30">
            <a:extLst>
              <a:ext uri="{FF2B5EF4-FFF2-40B4-BE49-F238E27FC236}">
                <a16:creationId xmlns:a16="http://schemas.microsoft.com/office/drawing/2014/main" id="{F1C529FF-D016-E2B2-CCB6-A5AEEB93BBC3}"/>
              </a:ext>
            </a:extLst>
          </p:cNvPr>
          <p:cNvGrpSpPr/>
          <p:nvPr/>
        </p:nvGrpSpPr>
        <p:grpSpPr>
          <a:xfrm>
            <a:off x="2703507" y="288426"/>
            <a:ext cx="6109736" cy="638451"/>
            <a:chOff x="1270277" y="1233504"/>
            <a:chExt cx="3052589" cy="638451"/>
          </a:xfrm>
        </p:grpSpPr>
        <p:sp>
          <p:nvSpPr>
            <p:cNvPr id="13" name="Text Placeholder 3">
              <a:extLst>
                <a:ext uri="{FF2B5EF4-FFF2-40B4-BE49-F238E27FC236}">
                  <a16:creationId xmlns:a16="http://schemas.microsoft.com/office/drawing/2014/main" id="{39E68B55-AA5F-5027-AD8F-BB1122BC4683}"/>
                </a:ext>
              </a:extLst>
            </p:cNvPr>
            <p:cNvSpPr txBox="1">
              <a:spLocks/>
            </p:cNvSpPr>
            <p:nvPr/>
          </p:nvSpPr>
          <p:spPr>
            <a:xfrm>
              <a:off x="1270277" y="1233504"/>
              <a:ext cx="1082822" cy="276999"/>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1" i="0" u="none" strike="noStrike" kern="1200" cap="none" spc="0" normalizeH="0" baseline="0" noProof="0">
                  <a:ln>
                    <a:noFill/>
                  </a:ln>
                  <a:solidFill>
                    <a:schemeClr val="accent1"/>
                  </a:solidFill>
                  <a:effectLst/>
                  <a:uLnTx/>
                  <a:uFillTx/>
                  <a:latin typeface="+mn-lt"/>
                  <a:ea typeface="+mn-ea"/>
                  <a:cs typeface="+mn-cs"/>
                </a:rPr>
                <a:t>Data Preprocessing</a:t>
              </a:r>
            </a:p>
          </p:txBody>
        </p:sp>
        <p:sp>
          <p:nvSpPr>
            <p:cNvPr id="14" name="Text Placeholder 3">
              <a:extLst>
                <a:ext uri="{FF2B5EF4-FFF2-40B4-BE49-F238E27FC236}">
                  <a16:creationId xmlns:a16="http://schemas.microsoft.com/office/drawing/2014/main" id="{66F89EFF-C3CA-97E7-A0C0-8C06C95BE22E}"/>
                </a:ext>
              </a:extLst>
            </p:cNvPr>
            <p:cNvSpPr txBox="1">
              <a:spLocks/>
            </p:cNvSpPr>
            <p:nvPr/>
          </p:nvSpPr>
          <p:spPr>
            <a:xfrm>
              <a:off x="1274866" y="1502623"/>
              <a:ext cx="3048000" cy="369332"/>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1200">
                  <a:solidFill>
                    <a:srgbClr val="595959"/>
                  </a:solidFill>
                  <a:latin typeface="+mn-lt"/>
                  <a:ea typeface="Malgun Gothic"/>
                  <a:sym typeface="Malgun Gothic"/>
                </a:rPr>
                <a:t>Enhances the quality and reliability of the data, paving the way for more accurate and meaningful insights</a:t>
              </a:r>
              <a:endParaRPr lang="en-US" sz="1200">
                <a:latin typeface="+mn-lt"/>
              </a:endParaRPr>
            </a:p>
          </p:txBody>
        </p:sp>
      </p:grpSp>
      <p:pic>
        <p:nvPicPr>
          <p:cNvPr id="15" name="Graphic 14" descr="Gears with solid fill">
            <a:extLst>
              <a:ext uri="{FF2B5EF4-FFF2-40B4-BE49-F238E27FC236}">
                <a16:creationId xmlns:a16="http://schemas.microsoft.com/office/drawing/2014/main" id="{2BF9B0E9-D453-3513-78FD-09E72C1F804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842966" y="253017"/>
            <a:ext cx="656925" cy="656925"/>
          </a:xfrm>
          <a:prstGeom prst="rect">
            <a:avLst/>
          </a:prstGeom>
        </p:spPr>
      </p:pic>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EAA9EE5E-D2C9-3B7A-6E68-D69082F6CD17}"/>
                  </a:ext>
                </a:extLst>
              </p:cNvPr>
              <p:cNvGraphicFramePr>
                <a:graphicFrameLocks noChangeAspect="1"/>
              </p:cNvGraphicFramePr>
              <p:nvPr>
                <p:extLst>
                  <p:ext uri="{D42A27DB-BD31-4B8C-83A1-F6EECF244321}">
                    <p14:modId xmlns:p14="http://schemas.microsoft.com/office/powerpoint/2010/main" val="1744338081"/>
                  </p:ext>
                </p:extLst>
              </p:nvPr>
            </p:nvGraphicFramePr>
            <p:xfrm>
              <a:off x="4781327" y="1918193"/>
              <a:ext cx="1576569" cy="886820"/>
            </p:xfrm>
            <a:graphic>
              <a:graphicData uri="http://schemas.microsoft.com/office/powerpoint/2016/slidezoom">
                <pslz:sldZm>
                  <pslz:sldZmObj sldId="549" cId="559707056">
                    <pslz:zmPr id="{F5A0A824-2FA5-AF42-9684-394FC3B31D55}" returnToParent="0" transitionDur="1000">
                      <p166:blipFill xmlns:p166="http://schemas.microsoft.com/office/powerpoint/2016/6/main">
                        <a:blip r:embed="rId12"/>
                        <a:stretch>
                          <a:fillRect/>
                        </a:stretch>
                      </p166:blipFill>
                      <p166:spPr xmlns:p166="http://schemas.microsoft.com/office/powerpoint/2016/6/main">
                        <a:xfrm>
                          <a:off x="0" y="0"/>
                          <a:ext cx="1576569" cy="886820"/>
                        </a:xfrm>
                        <a:prstGeom prst="rect">
                          <a:avLst/>
                        </a:prstGeom>
                        <a:ln w="3175">
                          <a:solidFill>
                            <a:prstClr val="ltGray"/>
                          </a:solidFill>
                        </a:ln>
                      </p166:spPr>
                    </pslz:zmPr>
                  </pslz:sldZmObj>
                </pslz:sldZm>
              </a:graphicData>
            </a:graphic>
          </p:graphicFrame>
        </mc:Choice>
        <mc:Fallback xmlns="">
          <p:pic>
            <p:nvPicPr>
              <p:cNvPr id="17" name="Slide Zoom 16">
                <a:extLst>
                  <a:ext uri="{FF2B5EF4-FFF2-40B4-BE49-F238E27FC236}">
                    <a16:creationId xmlns:a16="http://schemas.microsoft.com/office/drawing/2014/main" id="{EAA9EE5E-D2C9-3B7A-6E68-D69082F6CD17}"/>
                  </a:ext>
                </a:extLst>
              </p:cNvPr>
              <p:cNvPicPr>
                <a:picLocks noGrp="1" noRot="1" noChangeAspect="1" noMove="1" noResize="1" noEditPoints="1" noAdjustHandles="1" noChangeArrowheads="1" noChangeShapeType="1"/>
              </p:cNvPicPr>
              <p:nvPr/>
            </p:nvPicPr>
            <p:blipFill>
              <a:blip r:embed="rId13"/>
              <a:stretch>
                <a:fillRect/>
              </a:stretch>
            </p:blipFill>
            <p:spPr>
              <a:xfrm>
                <a:off x="4781327" y="1918193"/>
                <a:ext cx="1576569" cy="88682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6692AE54-0E44-6E04-1758-78CFC4F10BD0}"/>
                  </a:ext>
                </a:extLst>
              </p:cNvPr>
              <p:cNvGraphicFramePr>
                <a:graphicFrameLocks noChangeAspect="1"/>
              </p:cNvGraphicFramePr>
              <p:nvPr>
                <p:extLst>
                  <p:ext uri="{D42A27DB-BD31-4B8C-83A1-F6EECF244321}">
                    <p14:modId xmlns:p14="http://schemas.microsoft.com/office/powerpoint/2010/main" val="3616667844"/>
                  </p:ext>
                </p:extLst>
              </p:nvPr>
            </p:nvGraphicFramePr>
            <p:xfrm>
              <a:off x="6778829" y="1942005"/>
              <a:ext cx="1576569" cy="886820"/>
            </p:xfrm>
            <a:graphic>
              <a:graphicData uri="http://schemas.microsoft.com/office/powerpoint/2016/slidezoom">
                <pslz:sldZm>
                  <pslz:sldZmObj sldId="1927" cId="3195636353">
                    <pslz:zmPr id="{706061E3-1D4C-0C47-A1ED-219235AF89DD}" returnToParent="0" transitionDur="1000">
                      <p166:blipFill xmlns:p166="http://schemas.microsoft.com/office/powerpoint/2016/6/main">
                        <a:blip r:embed="rId14"/>
                        <a:stretch>
                          <a:fillRect/>
                        </a:stretch>
                      </p166:blipFill>
                      <p166:spPr xmlns:p166="http://schemas.microsoft.com/office/powerpoint/2016/6/main">
                        <a:xfrm>
                          <a:off x="0" y="0"/>
                          <a:ext cx="1576569" cy="886820"/>
                        </a:xfrm>
                        <a:prstGeom prst="rect">
                          <a:avLst/>
                        </a:prstGeom>
                        <a:ln w="3175">
                          <a:solidFill>
                            <a:prstClr val="ltGray"/>
                          </a:solidFill>
                        </a:ln>
                      </p166:spPr>
                    </pslz:zmPr>
                  </pslz:sldZmObj>
                </pslz:sldZm>
              </a:graphicData>
            </a:graphic>
          </p:graphicFrame>
        </mc:Choice>
        <mc:Fallback xmlns="">
          <p:pic>
            <p:nvPicPr>
              <p:cNvPr id="19" name="Slide Zoom 18">
                <a:extLst>
                  <a:ext uri="{FF2B5EF4-FFF2-40B4-BE49-F238E27FC236}">
                    <a16:creationId xmlns:a16="http://schemas.microsoft.com/office/drawing/2014/main" id="{6692AE54-0E44-6E04-1758-78CFC4F10BD0}"/>
                  </a:ext>
                </a:extLst>
              </p:cNvPr>
              <p:cNvPicPr>
                <a:picLocks noGrp="1" noRot="1" noChangeAspect="1" noMove="1" noResize="1" noEditPoints="1" noAdjustHandles="1" noChangeArrowheads="1" noChangeShapeType="1"/>
              </p:cNvPicPr>
              <p:nvPr/>
            </p:nvPicPr>
            <p:blipFill>
              <a:blip r:embed="rId15"/>
              <a:stretch>
                <a:fillRect/>
              </a:stretch>
            </p:blipFill>
            <p:spPr>
              <a:xfrm>
                <a:off x="6778829" y="1942005"/>
                <a:ext cx="1576569" cy="88682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1" name="Slide Zoom 20">
                <a:extLst>
                  <a:ext uri="{FF2B5EF4-FFF2-40B4-BE49-F238E27FC236}">
                    <a16:creationId xmlns:a16="http://schemas.microsoft.com/office/drawing/2014/main" id="{A8EAFC1A-08BD-5051-CFDB-BD3A33E619FB}"/>
                  </a:ext>
                </a:extLst>
              </p:cNvPr>
              <p:cNvGraphicFramePr>
                <a:graphicFrameLocks noChangeAspect="1"/>
              </p:cNvGraphicFramePr>
              <p:nvPr>
                <p:extLst>
                  <p:ext uri="{D42A27DB-BD31-4B8C-83A1-F6EECF244321}">
                    <p14:modId xmlns:p14="http://schemas.microsoft.com/office/powerpoint/2010/main" val="477767380"/>
                  </p:ext>
                </p:extLst>
              </p:nvPr>
            </p:nvGraphicFramePr>
            <p:xfrm>
              <a:off x="5793850" y="3161440"/>
              <a:ext cx="1570133" cy="883200"/>
            </p:xfrm>
            <a:graphic>
              <a:graphicData uri="http://schemas.microsoft.com/office/powerpoint/2016/slidezoom">
                <pslz:sldZm>
                  <pslz:sldZmObj sldId="1920" cId="3049921637">
                    <pslz:zmPr id="{1F02159E-8F80-CD45-9038-AAD7199D84E7}" returnToParent="0" transitionDur="1000">
                      <p166:blipFill xmlns:p166="http://schemas.microsoft.com/office/powerpoint/2016/6/main">
                        <a:blip r:embed="rId16"/>
                        <a:stretch>
                          <a:fillRect/>
                        </a:stretch>
                      </p166:blipFill>
                      <p166:spPr xmlns:p166="http://schemas.microsoft.com/office/powerpoint/2016/6/main">
                        <a:xfrm>
                          <a:off x="0" y="0"/>
                          <a:ext cx="1570133" cy="883200"/>
                        </a:xfrm>
                        <a:prstGeom prst="rect">
                          <a:avLst/>
                        </a:prstGeom>
                        <a:ln w="3175">
                          <a:solidFill>
                            <a:prstClr val="ltGray"/>
                          </a:solidFill>
                        </a:ln>
                      </p166:spPr>
                    </pslz:zmPr>
                  </pslz:sldZmObj>
                </pslz:sldZm>
              </a:graphicData>
            </a:graphic>
          </p:graphicFrame>
        </mc:Choice>
        <mc:Fallback xmlns="">
          <p:pic>
            <p:nvPicPr>
              <p:cNvPr id="21" name="Slide Zoom 20">
                <a:extLst>
                  <a:ext uri="{FF2B5EF4-FFF2-40B4-BE49-F238E27FC236}">
                    <a16:creationId xmlns:a16="http://schemas.microsoft.com/office/drawing/2014/main" id="{A8EAFC1A-08BD-5051-CFDB-BD3A33E619FB}"/>
                  </a:ext>
                </a:extLst>
              </p:cNvPr>
              <p:cNvPicPr>
                <a:picLocks noGrp="1" noRot="1" noChangeAspect="1" noMove="1" noResize="1" noEditPoints="1" noAdjustHandles="1" noChangeArrowheads="1" noChangeShapeType="1"/>
              </p:cNvPicPr>
              <p:nvPr/>
            </p:nvPicPr>
            <p:blipFill>
              <a:blip r:embed="rId17"/>
              <a:stretch>
                <a:fillRect/>
              </a:stretch>
            </p:blipFill>
            <p:spPr>
              <a:xfrm>
                <a:off x="5793850" y="3161440"/>
                <a:ext cx="1570133" cy="883200"/>
              </a:xfrm>
              <a:prstGeom prst="rect">
                <a:avLst/>
              </a:prstGeom>
              <a:ln w="3175">
                <a:solidFill>
                  <a:prstClr val="ltGray"/>
                </a:solidFill>
              </a:ln>
            </p:spPr>
          </p:pic>
        </mc:Fallback>
      </mc:AlternateContent>
      <p:pic>
        <p:nvPicPr>
          <p:cNvPr id="4" name="Picture 3">
            <a:extLst>
              <a:ext uri="{FF2B5EF4-FFF2-40B4-BE49-F238E27FC236}">
                <a16:creationId xmlns:a16="http://schemas.microsoft.com/office/drawing/2014/main" id="{D6183067-92D8-E59D-3CD3-659823D7ABA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9003" y="4713951"/>
            <a:ext cx="2987329" cy="3169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Meijer – Logo, brand and logotype">
            <a:extLst>
              <a:ext uri="{FF2B5EF4-FFF2-40B4-BE49-F238E27FC236}">
                <a16:creationId xmlns:a16="http://schemas.microsoft.com/office/drawing/2014/main" id="{F79CA91E-BF43-C9A4-FDE5-BAF53FE9235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159262" y="4708239"/>
            <a:ext cx="913196" cy="35751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F2D279C-5DAC-9D8C-7568-D6A00ABEFB8C}"/>
              </a:ext>
            </a:extLst>
          </p:cNvPr>
          <p:cNvSpPr txBox="1"/>
          <p:nvPr/>
        </p:nvSpPr>
        <p:spPr>
          <a:xfrm>
            <a:off x="1172741" y="3785715"/>
            <a:ext cx="2042229" cy="400110"/>
          </a:xfrm>
          <a:prstGeom prst="rect">
            <a:avLst/>
          </a:prstGeom>
          <a:noFill/>
        </p:spPr>
        <p:txBody>
          <a:bodyPr wrap="square" rtlCol="0">
            <a:spAutoFit/>
          </a:bodyPr>
          <a:lstStyle/>
          <a:p>
            <a:r>
              <a:rPr lang="en-US" sz="1000" b="1">
                <a:solidFill>
                  <a:srgbClr val="002060"/>
                </a:solidFill>
                <a:latin typeface="+mn-lt"/>
                <a:ea typeface="Malgun Gothic" panose="020B0503020000020004" pitchFamily="34" charset="-127"/>
                <a:cs typeface="Segoe UI" panose="020B0502040204020203" pitchFamily="34" charset="0"/>
              </a:rPr>
              <a:t>Removal of</a:t>
            </a:r>
          </a:p>
          <a:p>
            <a:r>
              <a:rPr lang="en-US" sz="1000" b="1">
                <a:solidFill>
                  <a:srgbClr val="002060"/>
                </a:solidFill>
                <a:latin typeface="+mn-lt"/>
                <a:ea typeface="Malgun Gothic" panose="020B0503020000020004" pitchFamily="34" charset="-127"/>
                <a:cs typeface="Segoe UI" panose="020B0502040204020203" pitchFamily="34" charset="0"/>
              </a:rPr>
              <a:t>  Outliers</a:t>
            </a:r>
          </a:p>
        </p:txBody>
      </p:sp>
      <p:sp>
        <p:nvSpPr>
          <p:cNvPr id="8" name="TextBox 7">
            <a:extLst>
              <a:ext uri="{FF2B5EF4-FFF2-40B4-BE49-F238E27FC236}">
                <a16:creationId xmlns:a16="http://schemas.microsoft.com/office/drawing/2014/main" id="{E50DB7AE-E21F-2262-117A-EA929DF85CE5}"/>
              </a:ext>
            </a:extLst>
          </p:cNvPr>
          <p:cNvSpPr txBox="1"/>
          <p:nvPr/>
        </p:nvSpPr>
        <p:spPr>
          <a:xfrm>
            <a:off x="8736429" y="77751"/>
            <a:ext cx="263214" cy="261610"/>
          </a:xfrm>
          <a:prstGeom prst="rect">
            <a:avLst/>
          </a:prstGeom>
          <a:noFill/>
        </p:spPr>
        <p:txBody>
          <a:bodyPr wrap="none" rtlCol="0">
            <a:spAutoFit/>
          </a:bodyPr>
          <a:lstStyle/>
          <a:p>
            <a:fld id="{1D03D236-619A-8544-8962-F3540FB24A9C}" type="slidenum">
              <a:rPr lang="en-US" sz="1100" smtClean="0">
                <a:solidFill>
                  <a:schemeClr val="tx1">
                    <a:lumMod val="50000"/>
                    <a:lumOff val="50000"/>
                  </a:schemeClr>
                </a:solidFill>
              </a:rPr>
              <a:t>15</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846278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p:cTn id="7" dur="500" fill="hold"/>
                                        <p:tgtEl>
                                          <p:spTgt spid="97"/>
                                        </p:tgtEl>
                                        <p:attrNameLst>
                                          <p:attrName>ppt_w</p:attrName>
                                        </p:attrNameLst>
                                      </p:cBhvr>
                                      <p:tavLst>
                                        <p:tav tm="0">
                                          <p:val>
                                            <p:fltVal val="0"/>
                                          </p:val>
                                        </p:tav>
                                        <p:tav tm="100000">
                                          <p:val>
                                            <p:strVal val="#ppt_w"/>
                                          </p:val>
                                        </p:tav>
                                      </p:tavLst>
                                    </p:anim>
                                    <p:anim calcmode="lin" valueType="num">
                                      <p:cBhvr>
                                        <p:cTn id="8" dur="500" fill="hold"/>
                                        <p:tgtEl>
                                          <p:spTgt spid="97"/>
                                        </p:tgtEl>
                                        <p:attrNameLst>
                                          <p:attrName>ppt_h</p:attrName>
                                        </p:attrNameLst>
                                      </p:cBhvr>
                                      <p:tavLst>
                                        <p:tav tm="0">
                                          <p:val>
                                            <p:fltVal val="0"/>
                                          </p:val>
                                        </p:tav>
                                        <p:tav tm="100000">
                                          <p:val>
                                            <p:strVal val="#ppt_h"/>
                                          </p:val>
                                        </p:tav>
                                      </p:tavLst>
                                    </p:anim>
                                    <p:animEffect transition="in" filter="fade">
                                      <p:cBhvr>
                                        <p:cTn id="9" dur="500"/>
                                        <p:tgtEl>
                                          <p:spTgt spid="9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00"/>
                                        </p:tgtEl>
                                        <p:attrNameLst>
                                          <p:attrName>style.visibility</p:attrName>
                                        </p:attrNameLst>
                                      </p:cBhvr>
                                      <p:to>
                                        <p:strVal val="visible"/>
                                      </p:to>
                                    </p:set>
                                    <p:anim calcmode="lin" valueType="num">
                                      <p:cBhvr>
                                        <p:cTn id="12" dur="500" fill="hold"/>
                                        <p:tgtEl>
                                          <p:spTgt spid="100"/>
                                        </p:tgtEl>
                                        <p:attrNameLst>
                                          <p:attrName>ppt_w</p:attrName>
                                        </p:attrNameLst>
                                      </p:cBhvr>
                                      <p:tavLst>
                                        <p:tav tm="0">
                                          <p:val>
                                            <p:fltVal val="0"/>
                                          </p:val>
                                        </p:tav>
                                        <p:tav tm="100000">
                                          <p:val>
                                            <p:strVal val="#ppt_w"/>
                                          </p:val>
                                        </p:tav>
                                      </p:tavLst>
                                    </p:anim>
                                    <p:anim calcmode="lin" valueType="num">
                                      <p:cBhvr>
                                        <p:cTn id="13" dur="500" fill="hold"/>
                                        <p:tgtEl>
                                          <p:spTgt spid="100"/>
                                        </p:tgtEl>
                                        <p:attrNameLst>
                                          <p:attrName>ppt_h</p:attrName>
                                        </p:attrNameLst>
                                      </p:cBhvr>
                                      <p:tavLst>
                                        <p:tav tm="0">
                                          <p:val>
                                            <p:fltVal val="0"/>
                                          </p:val>
                                        </p:tav>
                                        <p:tav tm="100000">
                                          <p:val>
                                            <p:strVal val="#ppt_h"/>
                                          </p:val>
                                        </p:tav>
                                      </p:tavLst>
                                    </p:anim>
                                    <p:animEffect transition="in" filter="fade">
                                      <p:cBhvr>
                                        <p:cTn id="14" dur="500"/>
                                        <p:tgtEl>
                                          <p:spTgt spid="10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01"/>
                                        </p:tgtEl>
                                        <p:attrNameLst>
                                          <p:attrName>style.visibility</p:attrName>
                                        </p:attrNameLst>
                                      </p:cBhvr>
                                      <p:to>
                                        <p:strVal val="visible"/>
                                      </p:to>
                                    </p:set>
                                    <p:anim calcmode="lin" valueType="num">
                                      <p:cBhvr>
                                        <p:cTn id="17" dur="500" fill="hold"/>
                                        <p:tgtEl>
                                          <p:spTgt spid="101"/>
                                        </p:tgtEl>
                                        <p:attrNameLst>
                                          <p:attrName>ppt_w</p:attrName>
                                        </p:attrNameLst>
                                      </p:cBhvr>
                                      <p:tavLst>
                                        <p:tav tm="0">
                                          <p:val>
                                            <p:fltVal val="0"/>
                                          </p:val>
                                        </p:tav>
                                        <p:tav tm="100000">
                                          <p:val>
                                            <p:strVal val="#ppt_w"/>
                                          </p:val>
                                        </p:tav>
                                      </p:tavLst>
                                    </p:anim>
                                    <p:anim calcmode="lin" valueType="num">
                                      <p:cBhvr>
                                        <p:cTn id="18" dur="500" fill="hold"/>
                                        <p:tgtEl>
                                          <p:spTgt spid="101"/>
                                        </p:tgtEl>
                                        <p:attrNameLst>
                                          <p:attrName>ppt_h</p:attrName>
                                        </p:attrNameLst>
                                      </p:cBhvr>
                                      <p:tavLst>
                                        <p:tav tm="0">
                                          <p:val>
                                            <p:fltVal val="0"/>
                                          </p:val>
                                        </p:tav>
                                        <p:tav tm="100000">
                                          <p:val>
                                            <p:strVal val="#ppt_h"/>
                                          </p:val>
                                        </p:tav>
                                      </p:tavLst>
                                    </p:anim>
                                    <p:animEffect transition="in" filter="fade">
                                      <p:cBhvr>
                                        <p:cTn id="19" dur="500"/>
                                        <p:tgtEl>
                                          <p:spTgt spid="10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02"/>
                                        </p:tgtEl>
                                        <p:attrNameLst>
                                          <p:attrName>style.visibility</p:attrName>
                                        </p:attrNameLst>
                                      </p:cBhvr>
                                      <p:to>
                                        <p:strVal val="visible"/>
                                      </p:to>
                                    </p:set>
                                    <p:anim calcmode="lin" valueType="num">
                                      <p:cBhvr>
                                        <p:cTn id="22" dur="500" fill="hold"/>
                                        <p:tgtEl>
                                          <p:spTgt spid="102"/>
                                        </p:tgtEl>
                                        <p:attrNameLst>
                                          <p:attrName>ppt_w</p:attrName>
                                        </p:attrNameLst>
                                      </p:cBhvr>
                                      <p:tavLst>
                                        <p:tav tm="0">
                                          <p:val>
                                            <p:fltVal val="0"/>
                                          </p:val>
                                        </p:tav>
                                        <p:tav tm="100000">
                                          <p:val>
                                            <p:strVal val="#ppt_w"/>
                                          </p:val>
                                        </p:tav>
                                      </p:tavLst>
                                    </p:anim>
                                    <p:anim calcmode="lin" valueType="num">
                                      <p:cBhvr>
                                        <p:cTn id="23" dur="500" fill="hold"/>
                                        <p:tgtEl>
                                          <p:spTgt spid="102"/>
                                        </p:tgtEl>
                                        <p:attrNameLst>
                                          <p:attrName>ppt_h</p:attrName>
                                        </p:attrNameLst>
                                      </p:cBhvr>
                                      <p:tavLst>
                                        <p:tav tm="0">
                                          <p:val>
                                            <p:fltVal val="0"/>
                                          </p:val>
                                        </p:tav>
                                        <p:tav tm="100000">
                                          <p:val>
                                            <p:strVal val="#ppt_h"/>
                                          </p:val>
                                        </p:tav>
                                      </p:tavLst>
                                    </p:anim>
                                    <p:animEffect transition="in" filter="fade">
                                      <p:cBhvr>
                                        <p:cTn id="24" dur="500"/>
                                        <p:tgtEl>
                                          <p:spTgt spid="10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anim calcmode="lin" valueType="num">
                                      <p:cBhvr>
                                        <p:cTn id="27" dur="500" fill="hold"/>
                                        <p:tgtEl>
                                          <p:spTgt spid="103"/>
                                        </p:tgtEl>
                                        <p:attrNameLst>
                                          <p:attrName>ppt_w</p:attrName>
                                        </p:attrNameLst>
                                      </p:cBhvr>
                                      <p:tavLst>
                                        <p:tav tm="0">
                                          <p:val>
                                            <p:fltVal val="0"/>
                                          </p:val>
                                        </p:tav>
                                        <p:tav tm="100000">
                                          <p:val>
                                            <p:strVal val="#ppt_w"/>
                                          </p:val>
                                        </p:tav>
                                      </p:tavLst>
                                    </p:anim>
                                    <p:anim calcmode="lin" valueType="num">
                                      <p:cBhvr>
                                        <p:cTn id="28" dur="500" fill="hold"/>
                                        <p:tgtEl>
                                          <p:spTgt spid="103"/>
                                        </p:tgtEl>
                                        <p:attrNameLst>
                                          <p:attrName>ppt_h</p:attrName>
                                        </p:attrNameLst>
                                      </p:cBhvr>
                                      <p:tavLst>
                                        <p:tav tm="0">
                                          <p:val>
                                            <p:fltVal val="0"/>
                                          </p:val>
                                        </p:tav>
                                        <p:tav tm="100000">
                                          <p:val>
                                            <p:strVal val="#ppt_h"/>
                                          </p:val>
                                        </p:tav>
                                      </p:tavLst>
                                    </p:anim>
                                    <p:animEffect transition="in" filter="fade">
                                      <p:cBhvr>
                                        <p:cTn id="29" dur="500"/>
                                        <p:tgtEl>
                                          <p:spTgt spid="103"/>
                                        </p:tgtEl>
                                      </p:cBhvr>
                                    </p:animEffect>
                                  </p:childTnLst>
                                </p:cTn>
                              </p:par>
                              <p:par>
                                <p:cTn id="30" presetID="53" presetClass="entr" presetSubtype="16" fill="hold" nodeType="withEffect">
                                  <p:stCondLst>
                                    <p:cond delay="0"/>
                                  </p:stCondLst>
                                  <p:childTnLst>
                                    <p:set>
                                      <p:cBhvr>
                                        <p:cTn id="31" dur="1" fill="hold">
                                          <p:stCondLst>
                                            <p:cond delay="0"/>
                                          </p:stCondLst>
                                        </p:cTn>
                                        <p:tgtEl>
                                          <p:spTgt spid="175"/>
                                        </p:tgtEl>
                                        <p:attrNameLst>
                                          <p:attrName>style.visibility</p:attrName>
                                        </p:attrNameLst>
                                      </p:cBhvr>
                                      <p:to>
                                        <p:strVal val="visible"/>
                                      </p:to>
                                    </p:set>
                                    <p:anim calcmode="lin" valueType="num">
                                      <p:cBhvr>
                                        <p:cTn id="32" dur="500" fill="hold"/>
                                        <p:tgtEl>
                                          <p:spTgt spid="175"/>
                                        </p:tgtEl>
                                        <p:attrNameLst>
                                          <p:attrName>ppt_w</p:attrName>
                                        </p:attrNameLst>
                                      </p:cBhvr>
                                      <p:tavLst>
                                        <p:tav tm="0">
                                          <p:val>
                                            <p:fltVal val="0"/>
                                          </p:val>
                                        </p:tav>
                                        <p:tav tm="100000">
                                          <p:val>
                                            <p:strVal val="#ppt_w"/>
                                          </p:val>
                                        </p:tav>
                                      </p:tavLst>
                                    </p:anim>
                                    <p:anim calcmode="lin" valueType="num">
                                      <p:cBhvr>
                                        <p:cTn id="33" dur="500" fill="hold"/>
                                        <p:tgtEl>
                                          <p:spTgt spid="175"/>
                                        </p:tgtEl>
                                        <p:attrNameLst>
                                          <p:attrName>ppt_h</p:attrName>
                                        </p:attrNameLst>
                                      </p:cBhvr>
                                      <p:tavLst>
                                        <p:tav tm="0">
                                          <p:val>
                                            <p:fltVal val="0"/>
                                          </p:val>
                                        </p:tav>
                                        <p:tav tm="100000">
                                          <p:val>
                                            <p:strVal val="#ppt_h"/>
                                          </p:val>
                                        </p:tav>
                                      </p:tavLst>
                                    </p:anim>
                                    <p:animEffect transition="in" filter="fade">
                                      <p:cBhvr>
                                        <p:cTn id="34" dur="500"/>
                                        <p:tgtEl>
                                          <p:spTgt spid="175"/>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89"/>
                                        </p:tgtEl>
                                        <p:attrNameLst>
                                          <p:attrName>style.visibility</p:attrName>
                                        </p:attrNameLst>
                                      </p:cBhvr>
                                      <p:to>
                                        <p:strVal val="visible"/>
                                      </p:to>
                                    </p:set>
                                    <p:anim calcmode="lin" valueType="num">
                                      <p:cBhvr>
                                        <p:cTn id="37" dur="500" fill="hold"/>
                                        <p:tgtEl>
                                          <p:spTgt spid="189"/>
                                        </p:tgtEl>
                                        <p:attrNameLst>
                                          <p:attrName>ppt_w</p:attrName>
                                        </p:attrNameLst>
                                      </p:cBhvr>
                                      <p:tavLst>
                                        <p:tav tm="0">
                                          <p:val>
                                            <p:fltVal val="0"/>
                                          </p:val>
                                        </p:tav>
                                        <p:tav tm="100000">
                                          <p:val>
                                            <p:strVal val="#ppt_w"/>
                                          </p:val>
                                        </p:tav>
                                      </p:tavLst>
                                    </p:anim>
                                    <p:anim calcmode="lin" valueType="num">
                                      <p:cBhvr>
                                        <p:cTn id="38" dur="500" fill="hold"/>
                                        <p:tgtEl>
                                          <p:spTgt spid="189"/>
                                        </p:tgtEl>
                                        <p:attrNameLst>
                                          <p:attrName>ppt_h</p:attrName>
                                        </p:attrNameLst>
                                      </p:cBhvr>
                                      <p:tavLst>
                                        <p:tav tm="0">
                                          <p:val>
                                            <p:fltVal val="0"/>
                                          </p:val>
                                        </p:tav>
                                        <p:tav tm="100000">
                                          <p:val>
                                            <p:strVal val="#ppt_h"/>
                                          </p:val>
                                        </p:tav>
                                      </p:tavLst>
                                    </p:anim>
                                    <p:animEffect transition="in" filter="fade">
                                      <p:cBhvr>
                                        <p:cTn id="39" dur="500"/>
                                        <p:tgtEl>
                                          <p:spTgt spid="189"/>
                                        </p:tgtEl>
                                      </p:cBhvr>
                                    </p:animEffect>
                                  </p:childTnLst>
                                </p:cTn>
                              </p:par>
                              <p:par>
                                <p:cTn id="40" presetID="53" presetClass="entr" presetSubtype="16" fill="hold" nodeType="withEffect">
                                  <p:stCondLst>
                                    <p:cond delay="0"/>
                                  </p:stCondLst>
                                  <p:childTnLst>
                                    <p:set>
                                      <p:cBhvr>
                                        <p:cTn id="41" dur="1" fill="hold">
                                          <p:stCondLst>
                                            <p:cond delay="0"/>
                                          </p:stCondLst>
                                        </p:cTn>
                                        <p:tgtEl>
                                          <p:spTgt spid="1040"/>
                                        </p:tgtEl>
                                        <p:attrNameLst>
                                          <p:attrName>style.visibility</p:attrName>
                                        </p:attrNameLst>
                                      </p:cBhvr>
                                      <p:to>
                                        <p:strVal val="visible"/>
                                      </p:to>
                                    </p:set>
                                    <p:anim calcmode="lin" valueType="num">
                                      <p:cBhvr>
                                        <p:cTn id="42" dur="500" fill="hold"/>
                                        <p:tgtEl>
                                          <p:spTgt spid="1040"/>
                                        </p:tgtEl>
                                        <p:attrNameLst>
                                          <p:attrName>ppt_w</p:attrName>
                                        </p:attrNameLst>
                                      </p:cBhvr>
                                      <p:tavLst>
                                        <p:tav tm="0">
                                          <p:val>
                                            <p:fltVal val="0"/>
                                          </p:val>
                                        </p:tav>
                                        <p:tav tm="100000">
                                          <p:val>
                                            <p:strVal val="#ppt_w"/>
                                          </p:val>
                                        </p:tav>
                                      </p:tavLst>
                                    </p:anim>
                                    <p:anim calcmode="lin" valueType="num">
                                      <p:cBhvr>
                                        <p:cTn id="43" dur="500" fill="hold"/>
                                        <p:tgtEl>
                                          <p:spTgt spid="1040"/>
                                        </p:tgtEl>
                                        <p:attrNameLst>
                                          <p:attrName>ppt_h</p:attrName>
                                        </p:attrNameLst>
                                      </p:cBhvr>
                                      <p:tavLst>
                                        <p:tav tm="0">
                                          <p:val>
                                            <p:fltVal val="0"/>
                                          </p:val>
                                        </p:tav>
                                        <p:tav tm="100000">
                                          <p:val>
                                            <p:strVal val="#ppt_h"/>
                                          </p:val>
                                        </p:tav>
                                      </p:tavLst>
                                    </p:anim>
                                    <p:animEffect transition="in" filter="fade">
                                      <p:cBhvr>
                                        <p:cTn id="44" dur="500"/>
                                        <p:tgtEl>
                                          <p:spTgt spid="1040"/>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046"/>
                                        </p:tgtEl>
                                        <p:attrNameLst>
                                          <p:attrName>style.visibility</p:attrName>
                                        </p:attrNameLst>
                                      </p:cBhvr>
                                      <p:to>
                                        <p:strVal val="visible"/>
                                      </p:to>
                                    </p:set>
                                    <p:anim calcmode="lin" valueType="num">
                                      <p:cBhvr>
                                        <p:cTn id="47" dur="500" fill="hold"/>
                                        <p:tgtEl>
                                          <p:spTgt spid="1046"/>
                                        </p:tgtEl>
                                        <p:attrNameLst>
                                          <p:attrName>ppt_w</p:attrName>
                                        </p:attrNameLst>
                                      </p:cBhvr>
                                      <p:tavLst>
                                        <p:tav tm="0">
                                          <p:val>
                                            <p:fltVal val="0"/>
                                          </p:val>
                                        </p:tav>
                                        <p:tav tm="100000">
                                          <p:val>
                                            <p:strVal val="#ppt_w"/>
                                          </p:val>
                                        </p:tav>
                                      </p:tavLst>
                                    </p:anim>
                                    <p:anim calcmode="lin" valueType="num">
                                      <p:cBhvr>
                                        <p:cTn id="48" dur="500" fill="hold"/>
                                        <p:tgtEl>
                                          <p:spTgt spid="1046"/>
                                        </p:tgtEl>
                                        <p:attrNameLst>
                                          <p:attrName>ppt_h</p:attrName>
                                        </p:attrNameLst>
                                      </p:cBhvr>
                                      <p:tavLst>
                                        <p:tav tm="0">
                                          <p:val>
                                            <p:fltVal val="0"/>
                                          </p:val>
                                        </p:tav>
                                        <p:tav tm="100000">
                                          <p:val>
                                            <p:strVal val="#ppt_h"/>
                                          </p:val>
                                        </p:tav>
                                      </p:tavLst>
                                    </p:anim>
                                    <p:animEffect transition="in" filter="fade">
                                      <p:cBhvr>
                                        <p:cTn id="49" dur="500"/>
                                        <p:tgtEl>
                                          <p:spTgt spid="1046"/>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048"/>
                                        </p:tgtEl>
                                        <p:attrNameLst>
                                          <p:attrName>style.visibility</p:attrName>
                                        </p:attrNameLst>
                                      </p:cBhvr>
                                      <p:to>
                                        <p:strVal val="visible"/>
                                      </p:to>
                                    </p:set>
                                    <p:anim calcmode="lin" valueType="num">
                                      <p:cBhvr>
                                        <p:cTn id="52" dur="500" fill="hold"/>
                                        <p:tgtEl>
                                          <p:spTgt spid="1048"/>
                                        </p:tgtEl>
                                        <p:attrNameLst>
                                          <p:attrName>ppt_w</p:attrName>
                                        </p:attrNameLst>
                                      </p:cBhvr>
                                      <p:tavLst>
                                        <p:tav tm="0">
                                          <p:val>
                                            <p:fltVal val="0"/>
                                          </p:val>
                                        </p:tav>
                                        <p:tav tm="100000">
                                          <p:val>
                                            <p:strVal val="#ppt_w"/>
                                          </p:val>
                                        </p:tav>
                                      </p:tavLst>
                                    </p:anim>
                                    <p:anim calcmode="lin" valueType="num">
                                      <p:cBhvr>
                                        <p:cTn id="53" dur="500" fill="hold"/>
                                        <p:tgtEl>
                                          <p:spTgt spid="1048"/>
                                        </p:tgtEl>
                                        <p:attrNameLst>
                                          <p:attrName>ppt_h</p:attrName>
                                        </p:attrNameLst>
                                      </p:cBhvr>
                                      <p:tavLst>
                                        <p:tav tm="0">
                                          <p:val>
                                            <p:fltVal val="0"/>
                                          </p:val>
                                        </p:tav>
                                        <p:tav tm="100000">
                                          <p:val>
                                            <p:strVal val="#ppt_h"/>
                                          </p:val>
                                        </p:tav>
                                      </p:tavLst>
                                    </p:anim>
                                    <p:animEffect transition="in" filter="fade">
                                      <p:cBhvr>
                                        <p:cTn id="54" dur="500"/>
                                        <p:tgtEl>
                                          <p:spTgt spid="1048"/>
                                        </p:tgtEl>
                                      </p:cBhvr>
                                    </p:animEffect>
                                  </p:childTnLst>
                                </p:cTn>
                              </p:par>
                              <p:par>
                                <p:cTn id="55" presetID="53" presetClass="entr" presetSubtype="16" fill="hold" nodeType="withEffect">
                                  <p:stCondLst>
                                    <p:cond delay="0"/>
                                  </p:stCondLst>
                                  <p:childTnLst>
                                    <p:set>
                                      <p:cBhvr>
                                        <p:cTn id="56" dur="1" fill="hold">
                                          <p:stCondLst>
                                            <p:cond delay="0"/>
                                          </p:stCondLst>
                                        </p:cTn>
                                        <p:tgtEl>
                                          <p:spTgt spid="1049"/>
                                        </p:tgtEl>
                                        <p:attrNameLst>
                                          <p:attrName>style.visibility</p:attrName>
                                        </p:attrNameLst>
                                      </p:cBhvr>
                                      <p:to>
                                        <p:strVal val="visible"/>
                                      </p:to>
                                    </p:set>
                                    <p:anim calcmode="lin" valueType="num">
                                      <p:cBhvr>
                                        <p:cTn id="57" dur="500" fill="hold"/>
                                        <p:tgtEl>
                                          <p:spTgt spid="1049"/>
                                        </p:tgtEl>
                                        <p:attrNameLst>
                                          <p:attrName>ppt_w</p:attrName>
                                        </p:attrNameLst>
                                      </p:cBhvr>
                                      <p:tavLst>
                                        <p:tav tm="0">
                                          <p:val>
                                            <p:fltVal val="0"/>
                                          </p:val>
                                        </p:tav>
                                        <p:tav tm="100000">
                                          <p:val>
                                            <p:strVal val="#ppt_w"/>
                                          </p:val>
                                        </p:tav>
                                      </p:tavLst>
                                    </p:anim>
                                    <p:anim calcmode="lin" valueType="num">
                                      <p:cBhvr>
                                        <p:cTn id="58" dur="500" fill="hold"/>
                                        <p:tgtEl>
                                          <p:spTgt spid="1049"/>
                                        </p:tgtEl>
                                        <p:attrNameLst>
                                          <p:attrName>ppt_h</p:attrName>
                                        </p:attrNameLst>
                                      </p:cBhvr>
                                      <p:tavLst>
                                        <p:tav tm="0">
                                          <p:val>
                                            <p:fltVal val="0"/>
                                          </p:val>
                                        </p:tav>
                                        <p:tav tm="100000">
                                          <p:val>
                                            <p:strVal val="#ppt_h"/>
                                          </p:val>
                                        </p:tav>
                                      </p:tavLst>
                                    </p:anim>
                                    <p:animEffect transition="in" filter="fade">
                                      <p:cBhvr>
                                        <p:cTn id="59" dur="500"/>
                                        <p:tgtEl>
                                          <p:spTgt spid="1049"/>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1052"/>
                                        </p:tgtEl>
                                        <p:attrNameLst>
                                          <p:attrName>style.visibility</p:attrName>
                                        </p:attrNameLst>
                                      </p:cBhvr>
                                      <p:to>
                                        <p:strVal val="visible"/>
                                      </p:to>
                                    </p:set>
                                    <p:anim calcmode="lin" valueType="num">
                                      <p:cBhvr>
                                        <p:cTn id="62" dur="500" fill="hold"/>
                                        <p:tgtEl>
                                          <p:spTgt spid="1052"/>
                                        </p:tgtEl>
                                        <p:attrNameLst>
                                          <p:attrName>ppt_w</p:attrName>
                                        </p:attrNameLst>
                                      </p:cBhvr>
                                      <p:tavLst>
                                        <p:tav tm="0">
                                          <p:val>
                                            <p:fltVal val="0"/>
                                          </p:val>
                                        </p:tav>
                                        <p:tav tm="100000">
                                          <p:val>
                                            <p:strVal val="#ppt_w"/>
                                          </p:val>
                                        </p:tav>
                                      </p:tavLst>
                                    </p:anim>
                                    <p:anim calcmode="lin" valueType="num">
                                      <p:cBhvr>
                                        <p:cTn id="63" dur="500" fill="hold"/>
                                        <p:tgtEl>
                                          <p:spTgt spid="1052"/>
                                        </p:tgtEl>
                                        <p:attrNameLst>
                                          <p:attrName>ppt_h</p:attrName>
                                        </p:attrNameLst>
                                      </p:cBhvr>
                                      <p:tavLst>
                                        <p:tav tm="0">
                                          <p:val>
                                            <p:fltVal val="0"/>
                                          </p:val>
                                        </p:tav>
                                        <p:tav tm="100000">
                                          <p:val>
                                            <p:strVal val="#ppt_h"/>
                                          </p:val>
                                        </p:tav>
                                      </p:tavLst>
                                    </p:anim>
                                    <p:animEffect transition="in" filter="fade">
                                      <p:cBhvr>
                                        <p:cTn id="64" dur="500"/>
                                        <p:tgtEl>
                                          <p:spTgt spid="1052"/>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1054"/>
                                        </p:tgtEl>
                                        <p:attrNameLst>
                                          <p:attrName>style.visibility</p:attrName>
                                        </p:attrNameLst>
                                      </p:cBhvr>
                                      <p:to>
                                        <p:strVal val="visible"/>
                                      </p:to>
                                    </p:set>
                                    <p:anim calcmode="lin" valueType="num">
                                      <p:cBhvr>
                                        <p:cTn id="67" dur="500" fill="hold"/>
                                        <p:tgtEl>
                                          <p:spTgt spid="1054"/>
                                        </p:tgtEl>
                                        <p:attrNameLst>
                                          <p:attrName>ppt_w</p:attrName>
                                        </p:attrNameLst>
                                      </p:cBhvr>
                                      <p:tavLst>
                                        <p:tav tm="0">
                                          <p:val>
                                            <p:fltVal val="0"/>
                                          </p:val>
                                        </p:tav>
                                        <p:tav tm="100000">
                                          <p:val>
                                            <p:strVal val="#ppt_w"/>
                                          </p:val>
                                        </p:tav>
                                      </p:tavLst>
                                    </p:anim>
                                    <p:anim calcmode="lin" valueType="num">
                                      <p:cBhvr>
                                        <p:cTn id="68" dur="500" fill="hold"/>
                                        <p:tgtEl>
                                          <p:spTgt spid="1054"/>
                                        </p:tgtEl>
                                        <p:attrNameLst>
                                          <p:attrName>ppt_h</p:attrName>
                                        </p:attrNameLst>
                                      </p:cBhvr>
                                      <p:tavLst>
                                        <p:tav tm="0">
                                          <p:val>
                                            <p:fltVal val="0"/>
                                          </p:val>
                                        </p:tav>
                                        <p:tav tm="100000">
                                          <p:val>
                                            <p:strVal val="#ppt_h"/>
                                          </p:val>
                                        </p:tav>
                                      </p:tavLst>
                                    </p:anim>
                                    <p:animEffect transition="in" filter="fade">
                                      <p:cBhvr>
                                        <p:cTn id="69" dur="500"/>
                                        <p:tgtEl>
                                          <p:spTgt spid="1054"/>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1056"/>
                                        </p:tgtEl>
                                        <p:attrNameLst>
                                          <p:attrName>style.visibility</p:attrName>
                                        </p:attrNameLst>
                                      </p:cBhvr>
                                      <p:to>
                                        <p:strVal val="visible"/>
                                      </p:to>
                                    </p:set>
                                    <p:anim calcmode="lin" valueType="num">
                                      <p:cBhvr>
                                        <p:cTn id="72" dur="500" fill="hold"/>
                                        <p:tgtEl>
                                          <p:spTgt spid="1056"/>
                                        </p:tgtEl>
                                        <p:attrNameLst>
                                          <p:attrName>ppt_w</p:attrName>
                                        </p:attrNameLst>
                                      </p:cBhvr>
                                      <p:tavLst>
                                        <p:tav tm="0">
                                          <p:val>
                                            <p:fltVal val="0"/>
                                          </p:val>
                                        </p:tav>
                                        <p:tav tm="100000">
                                          <p:val>
                                            <p:strVal val="#ppt_w"/>
                                          </p:val>
                                        </p:tav>
                                      </p:tavLst>
                                    </p:anim>
                                    <p:anim calcmode="lin" valueType="num">
                                      <p:cBhvr>
                                        <p:cTn id="73" dur="500" fill="hold"/>
                                        <p:tgtEl>
                                          <p:spTgt spid="1056"/>
                                        </p:tgtEl>
                                        <p:attrNameLst>
                                          <p:attrName>ppt_h</p:attrName>
                                        </p:attrNameLst>
                                      </p:cBhvr>
                                      <p:tavLst>
                                        <p:tav tm="0">
                                          <p:val>
                                            <p:fltVal val="0"/>
                                          </p:val>
                                        </p:tav>
                                        <p:tav tm="100000">
                                          <p:val>
                                            <p:strVal val="#ppt_h"/>
                                          </p:val>
                                        </p:tav>
                                      </p:tavLst>
                                    </p:anim>
                                    <p:animEffect transition="in" filter="fade">
                                      <p:cBhvr>
                                        <p:cTn id="74" dur="500"/>
                                        <p:tgtEl>
                                          <p:spTgt spid="1056"/>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1041"/>
                                        </p:tgtEl>
                                        <p:attrNameLst>
                                          <p:attrName>style.visibility</p:attrName>
                                        </p:attrNameLst>
                                      </p:cBhvr>
                                      <p:to>
                                        <p:strVal val="visible"/>
                                      </p:to>
                                    </p:set>
                                    <p:anim calcmode="lin" valueType="num">
                                      <p:cBhvr>
                                        <p:cTn id="77" dur="500" fill="hold"/>
                                        <p:tgtEl>
                                          <p:spTgt spid="1041"/>
                                        </p:tgtEl>
                                        <p:attrNameLst>
                                          <p:attrName>ppt_w</p:attrName>
                                        </p:attrNameLst>
                                      </p:cBhvr>
                                      <p:tavLst>
                                        <p:tav tm="0">
                                          <p:val>
                                            <p:fltVal val="0"/>
                                          </p:val>
                                        </p:tav>
                                        <p:tav tm="100000">
                                          <p:val>
                                            <p:strVal val="#ppt_w"/>
                                          </p:val>
                                        </p:tav>
                                      </p:tavLst>
                                    </p:anim>
                                    <p:anim calcmode="lin" valueType="num">
                                      <p:cBhvr>
                                        <p:cTn id="78" dur="500" fill="hold"/>
                                        <p:tgtEl>
                                          <p:spTgt spid="1041"/>
                                        </p:tgtEl>
                                        <p:attrNameLst>
                                          <p:attrName>ppt_h</p:attrName>
                                        </p:attrNameLst>
                                      </p:cBhvr>
                                      <p:tavLst>
                                        <p:tav tm="0">
                                          <p:val>
                                            <p:fltVal val="0"/>
                                          </p:val>
                                        </p:tav>
                                        <p:tav tm="100000">
                                          <p:val>
                                            <p:strVal val="#ppt_h"/>
                                          </p:val>
                                        </p:tav>
                                      </p:tavLst>
                                    </p:anim>
                                    <p:animEffect transition="in" filter="fade">
                                      <p:cBhvr>
                                        <p:cTn id="79" dur="500"/>
                                        <p:tgtEl>
                                          <p:spTgt spid="1041"/>
                                        </p:tgtEl>
                                      </p:cBhvr>
                                    </p:animEffect>
                                  </p:childTnLst>
                                </p:cTn>
                              </p:par>
                              <p:par>
                                <p:cTn id="80" presetID="53" presetClass="entr" presetSubtype="16" fill="hold" nodeType="withEffect">
                                  <p:stCondLst>
                                    <p:cond delay="0"/>
                                  </p:stCondLst>
                                  <p:childTnLst>
                                    <p:set>
                                      <p:cBhvr>
                                        <p:cTn id="81" dur="1" fill="hold">
                                          <p:stCondLst>
                                            <p:cond delay="0"/>
                                          </p:stCondLst>
                                        </p:cTn>
                                        <p:tgtEl>
                                          <p:spTgt spid="12290"/>
                                        </p:tgtEl>
                                        <p:attrNameLst>
                                          <p:attrName>style.visibility</p:attrName>
                                        </p:attrNameLst>
                                      </p:cBhvr>
                                      <p:to>
                                        <p:strVal val="visible"/>
                                      </p:to>
                                    </p:set>
                                    <p:anim calcmode="lin" valueType="num">
                                      <p:cBhvr>
                                        <p:cTn id="82" dur="500" fill="hold"/>
                                        <p:tgtEl>
                                          <p:spTgt spid="12290"/>
                                        </p:tgtEl>
                                        <p:attrNameLst>
                                          <p:attrName>ppt_w</p:attrName>
                                        </p:attrNameLst>
                                      </p:cBhvr>
                                      <p:tavLst>
                                        <p:tav tm="0">
                                          <p:val>
                                            <p:fltVal val="0"/>
                                          </p:val>
                                        </p:tav>
                                        <p:tav tm="100000">
                                          <p:val>
                                            <p:strVal val="#ppt_w"/>
                                          </p:val>
                                        </p:tav>
                                      </p:tavLst>
                                    </p:anim>
                                    <p:anim calcmode="lin" valueType="num">
                                      <p:cBhvr>
                                        <p:cTn id="83" dur="500" fill="hold"/>
                                        <p:tgtEl>
                                          <p:spTgt spid="12290"/>
                                        </p:tgtEl>
                                        <p:attrNameLst>
                                          <p:attrName>ppt_h</p:attrName>
                                        </p:attrNameLst>
                                      </p:cBhvr>
                                      <p:tavLst>
                                        <p:tav tm="0">
                                          <p:val>
                                            <p:fltVal val="0"/>
                                          </p:val>
                                        </p:tav>
                                        <p:tav tm="100000">
                                          <p:val>
                                            <p:strVal val="#ppt_h"/>
                                          </p:val>
                                        </p:tav>
                                      </p:tavLst>
                                    </p:anim>
                                    <p:animEffect transition="in" filter="fade">
                                      <p:cBhvr>
                                        <p:cTn id="84" dur="500"/>
                                        <p:tgtEl>
                                          <p:spTgt spid="12290"/>
                                        </p:tgtEl>
                                      </p:cBhvr>
                                    </p:animEffect>
                                  </p:childTnLst>
                                </p:cTn>
                              </p:par>
                              <p:par>
                                <p:cTn id="85" presetID="53" presetClass="entr" presetSubtype="16" fill="hold" nodeType="withEffect">
                                  <p:stCondLst>
                                    <p:cond delay="0"/>
                                  </p:stCondLst>
                                  <p:childTnLst>
                                    <p:set>
                                      <p:cBhvr>
                                        <p:cTn id="86" dur="1" fill="hold">
                                          <p:stCondLst>
                                            <p:cond delay="0"/>
                                          </p:stCondLst>
                                        </p:cTn>
                                        <p:tgtEl>
                                          <p:spTgt spid="12292"/>
                                        </p:tgtEl>
                                        <p:attrNameLst>
                                          <p:attrName>style.visibility</p:attrName>
                                        </p:attrNameLst>
                                      </p:cBhvr>
                                      <p:to>
                                        <p:strVal val="visible"/>
                                      </p:to>
                                    </p:set>
                                    <p:anim calcmode="lin" valueType="num">
                                      <p:cBhvr>
                                        <p:cTn id="87" dur="500" fill="hold"/>
                                        <p:tgtEl>
                                          <p:spTgt spid="12292"/>
                                        </p:tgtEl>
                                        <p:attrNameLst>
                                          <p:attrName>ppt_w</p:attrName>
                                        </p:attrNameLst>
                                      </p:cBhvr>
                                      <p:tavLst>
                                        <p:tav tm="0">
                                          <p:val>
                                            <p:fltVal val="0"/>
                                          </p:val>
                                        </p:tav>
                                        <p:tav tm="100000">
                                          <p:val>
                                            <p:strVal val="#ppt_w"/>
                                          </p:val>
                                        </p:tav>
                                      </p:tavLst>
                                    </p:anim>
                                    <p:anim calcmode="lin" valueType="num">
                                      <p:cBhvr>
                                        <p:cTn id="88" dur="500" fill="hold"/>
                                        <p:tgtEl>
                                          <p:spTgt spid="12292"/>
                                        </p:tgtEl>
                                        <p:attrNameLst>
                                          <p:attrName>ppt_h</p:attrName>
                                        </p:attrNameLst>
                                      </p:cBhvr>
                                      <p:tavLst>
                                        <p:tav tm="0">
                                          <p:val>
                                            <p:fltVal val="0"/>
                                          </p:val>
                                        </p:tav>
                                        <p:tav tm="100000">
                                          <p:val>
                                            <p:strVal val="#ppt_h"/>
                                          </p:val>
                                        </p:tav>
                                      </p:tavLst>
                                    </p:anim>
                                    <p:animEffect transition="in" filter="fade">
                                      <p:cBhvr>
                                        <p:cTn id="89" dur="500"/>
                                        <p:tgtEl>
                                          <p:spTgt spid="12292"/>
                                        </p:tgtEl>
                                      </p:cBhvr>
                                    </p:animEffect>
                                  </p:childTnLst>
                                </p:cTn>
                              </p:par>
                              <p:par>
                                <p:cTn id="90" presetID="53" presetClass="entr" presetSubtype="16" fill="hold" nodeType="withEffect">
                                  <p:stCondLst>
                                    <p:cond delay="0"/>
                                  </p:stCondLst>
                                  <p:childTnLst>
                                    <p:set>
                                      <p:cBhvr>
                                        <p:cTn id="91" dur="1" fill="hold">
                                          <p:stCondLst>
                                            <p:cond delay="0"/>
                                          </p:stCondLst>
                                        </p:cTn>
                                        <p:tgtEl>
                                          <p:spTgt spid="12294"/>
                                        </p:tgtEl>
                                        <p:attrNameLst>
                                          <p:attrName>style.visibility</p:attrName>
                                        </p:attrNameLst>
                                      </p:cBhvr>
                                      <p:to>
                                        <p:strVal val="visible"/>
                                      </p:to>
                                    </p:set>
                                    <p:anim calcmode="lin" valueType="num">
                                      <p:cBhvr>
                                        <p:cTn id="92" dur="500" fill="hold"/>
                                        <p:tgtEl>
                                          <p:spTgt spid="12294"/>
                                        </p:tgtEl>
                                        <p:attrNameLst>
                                          <p:attrName>ppt_w</p:attrName>
                                        </p:attrNameLst>
                                      </p:cBhvr>
                                      <p:tavLst>
                                        <p:tav tm="0">
                                          <p:val>
                                            <p:fltVal val="0"/>
                                          </p:val>
                                        </p:tav>
                                        <p:tav tm="100000">
                                          <p:val>
                                            <p:strVal val="#ppt_w"/>
                                          </p:val>
                                        </p:tav>
                                      </p:tavLst>
                                    </p:anim>
                                    <p:anim calcmode="lin" valueType="num">
                                      <p:cBhvr>
                                        <p:cTn id="93" dur="500" fill="hold"/>
                                        <p:tgtEl>
                                          <p:spTgt spid="12294"/>
                                        </p:tgtEl>
                                        <p:attrNameLst>
                                          <p:attrName>ppt_h</p:attrName>
                                        </p:attrNameLst>
                                      </p:cBhvr>
                                      <p:tavLst>
                                        <p:tav tm="0">
                                          <p:val>
                                            <p:fltVal val="0"/>
                                          </p:val>
                                        </p:tav>
                                        <p:tav tm="100000">
                                          <p:val>
                                            <p:strVal val="#ppt_h"/>
                                          </p:val>
                                        </p:tav>
                                      </p:tavLst>
                                    </p:anim>
                                    <p:animEffect transition="in" filter="fade">
                                      <p:cBhvr>
                                        <p:cTn id="94" dur="500"/>
                                        <p:tgtEl>
                                          <p:spTgt spid="12294"/>
                                        </p:tgtEl>
                                      </p:cBhvr>
                                    </p:animEffect>
                                  </p:childTnLst>
                                </p:cTn>
                              </p:par>
                              <p:par>
                                <p:cTn id="95" presetID="53" presetClass="entr" presetSubtype="16" fill="hold" nodeType="withEffect">
                                  <p:stCondLst>
                                    <p:cond delay="0"/>
                                  </p:stCondLst>
                                  <p:childTnLst>
                                    <p:set>
                                      <p:cBhvr>
                                        <p:cTn id="96" dur="1" fill="hold">
                                          <p:stCondLst>
                                            <p:cond delay="0"/>
                                          </p:stCondLst>
                                        </p:cTn>
                                        <p:tgtEl>
                                          <p:spTgt spid="12298"/>
                                        </p:tgtEl>
                                        <p:attrNameLst>
                                          <p:attrName>style.visibility</p:attrName>
                                        </p:attrNameLst>
                                      </p:cBhvr>
                                      <p:to>
                                        <p:strVal val="visible"/>
                                      </p:to>
                                    </p:set>
                                    <p:anim calcmode="lin" valueType="num">
                                      <p:cBhvr>
                                        <p:cTn id="97" dur="500" fill="hold"/>
                                        <p:tgtEl>
                                          <p:spTgt spid="12298"/>
                                        </p:tgtEl>
                                        <p:attrNameLst>
                                          <p:attrName>ppt_w</p:attrName>
                                        </p:attrNameLst>
                                      </p:cBhvr>
                                      <p:tavLst>
                                        <p:tav tm="0">
                                          <p:val>
                                            <p:fltVal val="0"/>
                                          </p:val>
                                        </p:tav>
                                        <p:tav tm="100000">
                                          <p:val>
                                            <p:strVal val="#ppt_w"/>
                                          </p:val>
                                        </p:tav>
                                      </p:tavLst>
                                    </p:anim>
                                    <p:anim calcmode="lin" valueType="num">
                                      <p:cBhvr>
                                        <p:cTn id="98" dur="500" fill="hold"/>
                                        <p:tgtEl>
                                          <p:spTgt spid="12298"/>
                                        </p:tgtEl>
                                        <p:attrNameLst>
                                          <p:attrName>ppt_h</p:attrName>
                                        </p:attrNameLst>
                                      </p:cBhvr>
                                      <p:tavLst>
                                        <p:tav tm="0">
                                          <p:val>
                                            <p:fltVal val="0"/>
                                          </p:val>
                                        </p:tav>
                                        <p:tav tm="100000">
                                          <p:val>
                                            <p:strVal val="#ppt_h"/>
                                          </p:val>
                                        </p:tav>
                                      </p:tavLst>
                                    </p:anim>
                                    <p:animEffect transition="in" filter="fade">
                                      <p:cBhvr>
                                        <p:cTn id="99" dur="500"/>
                                        <p:tgtEl>
                                          <p:spTgt spid="12298"/>
                                        </p:tgtEl>
                                      </p:cBhvr>
                                    </p:animEffect>
                                  </p:childTnLst>
                                </p:cTn>
                              </p:par>
                              <p:par>
                                <p:cTn id="100" presetID="53" presetClass="entr" presetSubtype="16" fill="hold" nodeType="withEffect">
                                  <p:stCondLst>
                                    <p:cond delay="0"/>
                                  </p:stCondLst>
                                  <p:childTnLst>
                                    <p:set>
                                      <p:cBhvr>
                                        <p:cTn id="101" dur="1" fill="hold">
                                          <p:stCondLst>
                                            <p:cond delay="0"/>
                                          </p:stCondLst>
                                        </p:cTn>
                                        <p:tgtEl>
                                          <p:spTgt spid="17"/>
                                        </p:tgtEl>
                                        <p:attrNameLst>
                                          <p:attrName>style.visibility</p:attrName>
                                        </p:attrNameLst>
                                      </p:cBhvr>
                                      <p:to>
                                        <p:strVal val="visible"/>
                                      </p:to>
                                    </p:set>
                                    <p:anim calcmode="lin" valueType="num">
                                      <p:cBhvr>
                                        <p:cTn id="102" dur="500" fill="hold"/>
                                        <p:tgtEl>
                                          <p:spTgt spid="17"/>
                                        </p:tgtEl>
                                        <p:attrNameLst>
                                          <p:attrName>ppt_w</p:attrName>
                                        </p:attrNameLst>
                                      </p:cBhvr>
                                      <p:tavLst>
                                        <p:tav tm="0">
                                          <p:val>
                                            <p:fltVal val="0"/>
                                          </p:val>
                                        </p:tav>
                                        <p:tav tm="100000">
                                          <p:val>
                                            <p:strVal val="#ppt_w"/>
                                          </p:val>
                                        </p:tav>
                                      </p:tavLst>
                                    </p:anim>
                                    <p:anim calcmode="lin" valueType="num">
                                      <p:cBhvr>
                                        <p:cTn id="103" dur="500" fill="hold"/>
                                        <p:tgtEl>
                                          <p:spTgt spid="17"/>
                                        </p:tgtEl>
                                        <p:attrNameLst>
                                          <p:attrName>ppt_h</p:attrName>
                                        </p:attrNameLst>
                                      </p:cBhvr>
                                      <p:tavLst>
                                        <p:tav tm="0">
                                          <p:val>
                                            <p:fltVal val="0"/>
                                          </p:val>
                                        </p:tav>
                                        <p:tav tm="100000">
                                          <p:val>
                                            <p:strVal val="#ppt_h"/>
                                          </p:val>
                                        </p:tav>
                                      </p:tavLst>
                                    </p:anim>
                                    <p:animEffect transition="in" filter="fade">
                                      <p:cBhvr>
                                        <p:cTn id="104" dur="500"/>
                                        <p:tgtEl>
                                          <p:spTgt spid="17"/>
                                        </p:tgtEl>
                                      </p:cBhvr>
                                    </p:animEffect>
                                  </p:childTnLst>
                                </p:cTn>
                              </p:par>
                              <p:par>
                                <p:cTn id="105" presetID="53" presetClass="entr" presetSubtype="16" fill="hold" nodeType="withEffect">
                                  <p:stCondLst>
                                    <p:cond delay="0"/>
                                  </p:stCondLst>
                                  <p:childTnLst>
                                    <p:set>
                                      <p:cBhvr>
                                        <p:cTn id="106" dur="1" fill="hold">
                                          <p:stCondLst>
                                            <p:cond delay="0"/>
                                          </p:stCondLst>
                                        </p:cTn>
                                        <p:tgtEl>
                                          <p:spTgt spid="19"/>
                                        </p:tgtEl>
                                        <p:attrNameLst>
                                          <p:attrName>style.visibility</p:attrName>
                                        </p:attrNameLst>
                                      </p:cBhvr>
                                      <p:to>
                                        <p:strVal val="visible"/>
                                      </p:to>
                                    </p:set>
                                    <p:anim calcmode="lin" valueType="num">
                                      <p:cBhvr>
                                        <p:cTn id="107" dur="500" fill="hold"/>
                                        <p:tgtEl>
                                          <p:spTgt spid="19"/>
                                        </p:tgtEl>
                                        <p:attrNameLst>
                                          <p:attrName>ppt_w</p:attrName>
                                        </p:attrNameLst>
                                      </p:cBhvr>
                                      <p:tavLst>
                                        <p:tav tm="0">
                                          <p:val>
                                            <p:fltVal val="0"/>
                                          </p:val>
                                        </p:tav>
                                        <p:tav tm="100000">
                                          <p:val>
                                            <p:strVal val="#ppt_w"/>
                                          </p:val>
                                        </p:tav>
                                      </p:tavLst>
                                    </p:anim>
                                    <p:anim calcmode="lin" valueType="num">
                                      <p:cBhvr>
                                        <p:cTn id="108" dur="500" fill="hold"/>
                                        <p:tgtEl>
                                          <p:spTgt spid="19"/>
                                        </p:tgtEl>
                                        <p:attrNameLst>
                                          <p:attrName>ppt_h</p:attrName>
                                        </p:attrNameLst>
                                      </p:cBhvr>
                                      <p:tavLst>
                                        <p:tav tm="0">
                                          <p:val>
                                            <p:fltVal val="0"/>
                                          </p:val>
                                        </p:tav>
                                        <p:tav tm="100000">
                                          <p:val>
                                            <p:strVal val="#ppt_h"/>
                                          </p:val>
                                        </p:tav>
                                      </p:tavLst>
                                    </p:anim>
                                    <p:animEffect transition="in" filter="fade">
                                      <p:cBhvr>
                                        <p:cTn id="109" dur="500"/>
                                        <p:tgtEl>
                                          <p:spTgt spid="19"/>
                                        </p:tgtEl>
                                      </p:cBhvr>
                                    </p:animEffect>
                                  </p:childTnLst>
                                </p:cTn>
                              </p:par>
                              <p:par>
                                <p:cTn id="110" presetID="53" presetClass="entr" presetSubtype="16" fill="hold" nodeType="withEffect">
                                  <p:stCondLst>
                                    <p:cond delay="0"/>
                                  </p:stCondLst>
                                  <p:childTnLst>
                                    <p:set>
                                      <p:cBhvr>
                                        <p:cTn id="111" dur="1" fill="hold">
                                          <p:stCondLst>
                                            <p:cond delay="0"/>
                                          </p:stCondLst>
                                        </p:cTn>
                                        <p:tgtEl>
                                          <p:spTgt spid="21"/>
                                        </p:tgtEl>
                                        <p:attrNameLst>
                                          <p:attrName>style.visibility</p:attrName>
                                        </p:attrNameLst>
                                      </p:cBhvr>
                                      <p:to>
                                        <p:strVal val="visible"/>
                                      </p:to>
                                    </p:set>
                                    <p:anim calcmode="lin" valueType="num">
                                      <p:cBhvr>
                                        <p:cTn id="112" dur="500" fill="hold"/>
                                        <p:tgtEl>
                                          <p:spTgt spid="21"/>
                                        </p:tgtEl>
                                        <p:attrNameLst>
                                          <p:attrName>ppt_w</p:attrName>
                                        </p:attrNameLst>
                                      </p:cBhvr>
                                      <p:tavLst>
                                        <p:tav tm="0">
                                          <p:val>
                                            <p:fltVal val="0"/>
                                          </p:val>
                                        </p:tav>
                                        <p:tav tm="100000">
                                          <p:val>
                                            <p:strVal val="#ppt_w"/>
                                          </p:val>
                                        </p:tav>
                                      </p:tavLst>
                                    </p:anim>
                                    <p:anim calcmode="lin" valueType="num">
                                      <p:cBhvr>
                                        <p:cTn id="113" dur="500" fill="hold"/>
                                        <p:tgtEl>
                                          <p:spTgt spid="21"/>
                                        </p:tgtEl>
                                        <p:attrNameLst>
                                          <p:attrName>ppt_h</p:attrName>
                                        </p:attrNameLst>
                                      </p:cBhvr>
                                      <p:tavLst>
                                        <p:tav tm="0">
                                          <p:val>
                                            <p:fltVal val="0"/>
                                          </p:val>
                                        </p:tav>
                                        <p:tav tm="100000">
                                          <p:val>
                                            <p:strVal val="#ppt_h"/>
                                          </p:val>
                                        </p:tav>
                                      </p:tavLst>
                                    </p:anim>
                                    <p:animEffect transition="in" filter="fade">
                                      <p:cBhvr>
                                        <p:cTn id="114" dur="500"/>
                                        <p:tgtEl>
                                          <p:spTgt spid="21"/>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3"/>
                                        </p:tgtEl>
                                        <p:attrNameLst>
                                          <p:attrName>style.visibility</p:attrName>
                                        </p:attrNameLst>
                                      </p:cBhvr>
                                      <p:to>
                                        <p:strVal val="visible"/>
                                      </p:to>
                                    </p:set>
                                    <p:anim calcmode="lin" valueType="num">
                                      <p:cBhvr>
                                        <p:cTn id="117" dur="500" fill="hold"/>
                                        <p:tgtEl>
                                          <p:spTgt spid="3"/>
                                        </p:tgtEl>
                                        <p:attrNameLst>
                                          <p:attrName>ppt_w</p:attrName>
                                        </p:attrNameLst>
                                      </p:cBhvr>
                                      <p:tavLst>
                                        <p:tav tm="0">
                                          <p:val>
                                            <p:fltVal val="0"/>
                                          </p:val>
                                        </p:tav>
                                        <p:tav tm="100000">
                                          <p:val>
                                            <p:strVal val="#ppt_w"/>
                                          </p:val>
                                        </p:tav>
                                      </p:tavLst>
                                    </p:anim>
                                    <p:anim calcmode="lin" valueType="num">
                                      <p:cBhvr>
                                        <p:cTn id="118" dur="500" fill="hold"/>
                                        <p:tgtEl>
                                          <p:spTgt spid="3"/>
                                        </p:tgtEl>
                                        <p:attrNameLst>
                                          <p:attrName>ppt_h</p:attrName>
                                        </p:attrNameLst>
                                      </p:cBhvr>
                                      <p:tavLst>
                                        <p:tav tm="0">
                                          <p:val>
                                            <p:fltVal val="0"/>
                                          </p:val>
                                        </p:tav>
                                        <p:tav tm="100000">
                                          <p:val>
                                            <p:strVal val="#ppt_h"/>
                                          </p:val>
                                        </p:tav>
                                      </p:tavLst>
                                    </p:anim>
                                    <p:animEffect transition="in" filter="fade">
                                      <p:cBhvr>
                                        <p:cTn id="1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100" grpId="0" animBg="1"/>
      <p:bldP spid="101" grpId="0" animBg="1"/>
      <p:bldP spid="102" grpId="0" animBg="1"/>
      <p:bldP spid="103" grpId="0" animBg="1"/>
      <p:bldP spid="189" grpId="0"/>
      <p:bldP spid="1046" grpId="0" animBg="1"/>
      <p:bldP spid="1048" grpId="0"/>
      <p:bldP spid="1052" grpId="0"/>
      <p:bldP spid="1054" grpId="0" animBg="1"/>
      <p:bldP spid="1056" grpId="0"/>
      <p:bldP spid="1041"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96">
            <a:extLst>
              <a:ext uri="{FF2B5EF4-FFF2-40B4-BE49-F238E27FC236}">
                <a16:creationId xmlns:a16="http://schemas.microsoft.com/office/drawing/2014/main" id="{DD7E0BA6-1286-5E8D-AE14-3110EF95626B}"/>
              </a:ext>
            </a:extLst>
          </p:cNvPr>
          <p:cNvSpPr/>
          <p:nvPr/>
        </p:nvSpPr>
        <p:spPr>
          <a:xfrm>
            <a:off x="586370" y="1764363"/>
            <a:ext cx="7940193" cy="2747280"/>
          </a:xfrm>
          <a:prstGeom prst="rect">
            <a:avLst/>
          </a:prstGeom>
          <a:noFill/>
          <a:ln>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latin typeface="+mj-lt"/>
            </a:endParaRPr>
          </a:p>
        </p:txBody>
      </p:sp>
      <p:sp>
        <p:nvSpPr>
          <p:cNvPr id="101" name="Rectangle 100">
            <a:extLst>
              <a:ext uri="{FF2B5EF4-FFF2-40B4-BE49-F238E27FC236}">
                <a16:creationId xmlns:a16="http://schemas.microsoft.com/office/drawing/2014/main" id="{AFE65824-349A-AA73-63F3-1FAFFB7031ED}"/>
              </a:ext>
            </a:extLst>
          </p:cNvPr>
          <p:cNvSpPr/>
          <p:nvPr/>
        </p:nvSpPr>
        <p:spPr>
          <a:xfrm>
            <a:off x="570492" y="1283308"/>
            <a:ext cx="7956070" cy="335280"/>
          </a:xfrm>
          <a:prstGeom prst="rect">
            <a:avLst/>
          </a:prstGeom>
          <a:solidFill>
            <a:srgbClr val="5D8BAE"/>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b="1">
                <a:solidFill>
                  <a:schemeClr val="bg1"/>
                </a:solidFill>
                <a:latin typeface="+mj-lt"/>
                <a:ea typeface="Malgun Gothic"/>
                <a:cs typeface="Malayalam MN" pitchFamily="2" charset="0"/>
              </a:rPr>
              <a:t>Data Integration &amp; Feature Engineering</a:t>
            </a:r>
          </a:p>
        </p:txBody>
      </p:sp>
      <p:sp>
        <p:nvSpPr>
          <p:cNvPr id="102" name="Rectangle 101">
            <a:extLst>
              <a:ext uri="{FF2B5EF4-FFF2-40B4-BE49-F238E27FC236}">
                <a16:creationId xmlns:a16="http://schemas.microsoft.com/office/drawing/2014/main" id="{CA2D42BF-4982-455A-585D-276EE13A9133}"/>
              </a:ext>
            </a:extLst>
          </p:cNvPr>
          <p:cNvSpPr>
            <a:spLocks/>
          </p:cNvSpPr>
          <p:nvPr/>
        </p:nvSpPr>
        <p:spPr>
          <a:xfrm>
            <a:off x="951488" y="1765518"/>
            <a:ext cx="0" cy="2194560"/>
          </a:xfrm>
          <a:prstGeom prst="rect">
            <a:avLst/>
          </a:prstGeom>
          <a:solidFill>
            <a:srgbClr val="015B8B">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latin typeface="+mj-lt"/>
            </a:endParaRPr>
          </a:p>
        </p:txBody>
      </p:sp>
      <p:grpSp>
        <p:nvGrpSpPr>
          <p:cNvPr id="180" name="Group 179">
            <a:extLst>
              <a:ext uri="{FF2B5EF4-FFF2-40B4-BE49-F238E27FC236}">
                <a16:creationId xmlns:a16="http://schemas.microsoft.com/office/drawing/2014/main" id="{A0045115-F19D-80AA-7896-2AA57CB1E265}"/>
              </a:ext>
            </a:extLst>
          </p:cNvPr>
          <p:cNvGrpSpPr/>
          <p:nvPr/>
        </p:nvGrpSpPr>
        <p:grpSpPr>
          <a:xfrm>
            <a:off x="951488" y="2268773"/>
            <a:ext cx="1116350" cy="494066"/>
            <a:chOff x="450464" y="1718837"/>
            <a:chExt cx="1361467" cy="1271402"/>
          </a:xfrm>
        </p:grpSpPr>
        <p:sp>
          <p:nvSpPr>
            <p:cNvPr id="181" name="Rectangle: Rounded Corners 182">
              <a:extLst>
                <a:ext uri="{FF2B5EF4-FFF2-40B4-BE49-F238E27FC236}">
                  <a16:creationId xmlns:a16="http://schemas.microsoft.com/office/drawing/2014/main" id="{A1B53EDC-6B37-2AC4-D52C-BA5826F368F4}"/>
                </a:ext>
              </a:extLst>
            </p:cNvPr>
            <p:cNvSpPr/>
            <p:nvPr/>
          </p:nvSpPr>
          <p:spPr>
            <a:xfrm>
              <a:off x="499233" y="1718837"/>
              <a:ext cx="1292660" cy="1271402"/>
            </a:xfrm>
            <a:prstGeom prst="roundRect">
              <a:avLst/>
            </a:prstGeom>
            <a:solidFill>
              <a:schemeClr val="bg1">
                <a:lumMod val="85000"/>
                <a:alpha val="34000"/>
              </a:schemeClr>
            </a:solidFill>
            <a:ln w="3175">
              <a:solidFill>
                <a:schemeClr val="tx1">
                  <a:lumMod val="50000"/>
                  <a:lumOff val="50000"/>
                  <a:alpha val="4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latin typeface="+mj-lt"/>
              </a:endParaRPr>
            </a:p>
          </p:txBody>
        </p:sp>
        <p:sp>
          <p:nvSpPr>
            <p:cNvPr id="183" name="TextBox 182">
              <a:extLst>
                <a:ext uri="{FF2B5EF4-FFF2-40B4-BE49-F238E27FC236}">
                  <a16:creationId xmlns:a16="http://schemas.microsoft.com/office/drawing/2014/main" id="{CB48FF4B-B406-4FD4-BA5D-076CFA6AEBDF}"/>
                </a:ext>
              </a:extLst>
            </p:cNvPr>
            <p:cNvSpPr txBox="1"/>
            <p:nvPr/>
          </p:nvSpPr>
          <p:spPr>
            <a:xfrm>
              <a:off x="450464" y="2009786"/>
              <a:ext cx="1361467" cy="654645"/>
            </a:xfrm>
            <a:prstGeom prst="rect">
              <a:avLst/>
            </a:prstGeom>
            <a:noFill/>
          </p:spPr>
          <p:txBody>
            <a:bodyPr wrap="square" rtlCol="0">
              <a:spAutoFit/>
            </a:bodyPr>
            <a:lstStyle/>
            <a:p>
              <a:pPr algn="ctr"/>
              <a:r>
                <a:rPr lang="en-US" sz="1000" b="1">
                  <a:solidFill>
                    <a:srgbClr val="002060"/>
                  </a:solidFill>
                  <a:latin typeface="+mj-lt"/>
                  <a:ea typeface="Malgun Gothic" panose="020B0503020000020004" pitchFamily="34" charset="-127"/>
                  <a:cs typeface="Segoe UI" panose="020B0502040204020203" pitchFamily="34" charset="0"/>
                </a:rPr>
                <a:t>Amenities</a:t>
              </a:r>
            </a:p>
          </p:txBody>
        </p:sp>
      </p:grpSp>
      <p:sp>
        <p:nvSpPr>
          <p:cNvPr id="5" name="Sev01">
            <a:extLst>
              <a:ext uri="{FF2B5EF4-FFF2-40B4-BE49-F238E27FC236}">
                <a16:creationId xmlns:a16="http://schemas.microsoft.com/office/drawing/2014/main" id="{A9E04B93-D3B4-F191-60F6-2235628F059F}"/>
              </a:ext>
            </a:extLst>
          </p:cNvPr>
          <p:cNvSpPr/>
          <p:nvPr/>
        </p:nvSpPr>
        <p:spPr>
          <a:xfrm>
            <a:off x="104592" y="81861"/>
            <a:ext cx="986016" cy="986014"/>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latin typeface="+mj-lt"/>
              </a:rPr>
              <a:t>05</a:t>
            </a:r>
          </a:p>
        </p:txBody>
      </p:sp>
      <p:grpSp>
        <p:nvGrpSpPr>
          <p:cNvPr id="6" name="Group 225">
            <a:extLst>
              <a:ext uri="{FF2B5EF4-FFF2-40B4-BE49-F238E27FC236}">
                <a16:creationId xmlns:a16="http://schemas.microsoft.com/office/drawing/2014/main" id="{3E3DBB69-4CA5-5E44-A493-154BBF4BF2EB}"/>
              </a:ext>
            </a:extLst>
          </p:cNvPr>
          <p:cNvGrpSpPr/>
          <p:nvPr/>
        </p:nvGrpSpPr>
        <p:grpSpPr>
          <a:xfrm>
            <a:off x="1746848" y="161398"/>
            <a:ext cx="835479" cy="835479"/>
            <a:chOff x="864537" y="1822859"/>
            <a:chExt cx="971309" cy="971307"/>
          </a:xfrm>
        </p:grpSpPr>
        <p:sp>
          <p:nvSpPr>
            <p:cNvPr id="7" name="Oval 6">
              <a:extLst>
                <a:ext uri="{FF2B5EF4-FFF2-40B4-BE49-F238E27FC236}">
                  <a16:creationId xmlns:a16="http://schemas.microsoft.com/office/drawing/2014/main" id="{0113F95A-B1A2-E8ED-B7AA-4F91789E604C}"/>
                </a:ext>
              </a:extLst>
            </p:cNvPr>
            <p:cNvSpPr/>
            <p:nvPr/>
          </p:nvSpPr>
          <p:spPr>
            <a:xfrm>
              <a:off x="932451" y="1890773"/>
              <a:ext cx="835480" cy="8354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mj-lt"/>
              </a:endParaRPr>
            </a:p>
          </p:txBody>
        </p:sp>
        <p:sp>
          <p:nvSpPr>
            <p:cNvPr id="8" name="Oval 7">
              <a:extLst>
                <a:ext uri="{FF2B5EF4-FFF2-40B4-BE49-F238E27FC236}">
                  <a16:creationId xmlns:a16="http://schemas.microsoft.com/office/drawing/2014/main" id="{7CAA859E-3E05-73F7-2A34-B2D6B23F8729}"/>
                </a:ext>
              </a:extLst>
            </p:cNvPr>
            <p:cNvSpPr/>
            <p:nvPr/>
          </p:nvSpPr>
          <p:spPr>
            <a:xfrm>
              <a:off x="864537" y="1822859"/>
              <a:ext cx="971309" cy="971307"/>
            </a:xfrm>
            <a:prstGeom prst="ellipse">
              <a:avLst/>
            </a:pr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mj-lt"/>
              </a:endParaRPr>
            </a:p>
          </p:txBody>
        </p:sp>
      </p:grpSp>
      <p:sp>
        <p:nvSpPr>
          <p:cNvPr id="9" name="Oval 8">
            <a:extLst>
              <a:ext uri="{FF2B5EF4-FFF2-40B4-BE49-F238E27FC236}">
                <a16:creationId xmlns:a16="http://schemas.microsoft.com/office/drawing/2014/main" id="{BD3DD694-DD82-6160-D83D-E4C864328DBD}"/>
              </a:ext>
            </a:extLst>
          </p:cNvPr>
          <p:cNvSpPr/>
          <p:nvPr/>
        </p:nvSpPr>
        <p:spPr>
          <a:xfrm>
            <a:off x="900108" y="384368"/>
            <a:ext cx="381000" cy="381000"/>
          </a:xfrm>
          <a:prstGeom prst="ellipse">
            <a:avLst/>
          </a:prstGeom>
          <a:solidFill>
            <a:schemeClr val="bg1"/>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10" name="Straight Connector 22">
            <a:extLst>
              <a:ext uri="{FF2B5EF4-FFF2-40B4-BE49-F238E27FC236}">
                <a16:creationId xmlns:a16="http://schemas.microsoft.com/office/drawing/2014/main" id="{C7376029-645C-383C-B262-7089B0E3D2CB}"/>
              </a:ext>
            </a:extLst>
          </p:cNvPr>
          <p:cNvCxnSpPr/>
          <p:nvPr/>
        </p:nvCxnSpPr>
        <p:spPr>
          <a:xfrm rot="10800000" flipH="1">
            <a:off x="1100336" y="573876"/>
            <a:ext cx="605353" cy="2"/>
          </a:xfrm>
          <a:prstGeom prst="line">
            <a:avLst/>
          </a:prstGeom>
          <a:ln w="19050">
            <a:solidFill>
              <a:schemeClr val="accent1"/>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nvGrpSpPr>
          <p:cNvPr id="11" name="Group 30">
            <a:extLst>
              <a:ext uri="{FF2B5EF4-FFF2-40B4-BE49-F238E27FC236}">
                <a16:creationId xmlns:a16="http://schemas.microsoft.com/office/drawing/2014/main" id="{3E108DB5-AF36-95C6-AE1C-C1B02241562F}"/>
              </a:ext>
            </a:extLst>
          </p:cNvPr>
          <p:cNvGrpSpPr/>
          <p:nvPr/>
        </p:nvGrpSpPr>
        <p:grpSpPr>
          <a:xfrm>
            <a:off x="2632069" y="288426"/>
            <a:ext cx="5989427" cy="654176"/>
            <a:chOff x="1234585" y="1233504"/>
            <a:chExt cx="2992479" cy="654176"/>
          </a:xfrm>
        </p:grpSpPr>
        <p:sp>
          <p:nvSpPr>
            <p:cNvPr id="12" name="Text Placeholder 3">
              <a:extLst>
                <a:ext uri="{FF2B5EF4-FFF2-40B4-BE49-F238E27FC236}">
                  <a16:creationId xmlns:a16="http://schemas.microsoft.com/office/drawing/2014/main" id="{00D58722-8F0C-78A6-D886-6F8878A12B34}"/>
                </a:ext>
              </a:extLst>
            </p:cNvPr>
            <p:cNvSpPr txBox="1">
              <a:spLocks/>
            </p:cNvSpPr>
            <p:nvPr/>
          </p:nvSpPr>
          <p:spPr>
            <a:xfrm>
              <a:off x="1234585" y="1233504"/>
              <a:ext cx="1082822" cy="276999"/>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1" i="0" u="none" strike="noStrike" kern="1200" cap="none" spc="0" normalizeH="0" baseline="0" noProof="0">
                  <a:ln>
                    <a:noFill/>
                  </a:ln>
                  <a:solidFill>
                    <a:schemeClr val="accent1"/>
                  </a:solidFill>
                  <a:effectLst/>
                  <a:uLnTx/>
                  <a:uFillTx/>
                  <a:latin typeface="+mj-lt"/>
                  <a:ea typeface="+mn-ea"/>
                  <a:cs typeface="+mn-cs"/>
                </a:rPr>
                <a:t>Data Preprocessing</a:t>
              </a:r>
            </a:p>
          </p:txBody>
        </p:sp>
        <p:sp>
          <p:nvSpPr>
            <p:cNvPr id="13" name="Text Placeholder 3">
              <a:extLst>
                <a:ext uri="{FF2B5EF4-FFF2-40B4-BE49-F238E27FC236}">
                  <a16:creationId xmlns:a16="http://schemas.microsoft.com/office/drawing/2014/main" id="{5EBDF4C5-7514-840C-DEFF-AF10525B1566}"/>
                </a:ext>
              </a:extLst>
            </p:cNvPr>
            <p:cNvSpPr txBox="1">
              <a:spLocks/>
            </p:cNvSpPr>
            <p:nvPr/>
          </p:nvSpPr>
          <p:spPr>
            <a:xfrm>
              <a:off x="1250448" y="1518348"/>
              <a:ext cx="2976616" cy="369332"/>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1200">
                  <a:solidFill>
                    <a:srgbClr val="595959"/>
                  </a:solidFill>
                  <a:latin typeface="+mj-lt"/>
                  <a:ea typeface="Malgun Gothic"/>
                  <a:sym typeface="Malgun Gothic"/>
                </a:rPr>
                <a:t>Layer 1 – Data Integration &amp; Feature Engineering | Removal of irrelevant features &amp; null records, to increase reliability</a:t>
              </a:r>
              <a:endParaRPr lang="en-US" sz="1200">
                <a:latin typeface="+mj-lt"/>
              </a:endParaRPr>
            </a:p>
          </p:txBody>
        </p:sp>
      </p:grpSp>
      <p:pic>
        <p:nvPicPr>
          <p:cNvPr id="14" name="Graphic 13" descr="Gears with solid fill">
            <a:extLst>
              <a:ext uri="{FF2B5EF4-FFF2-40B4-BE49-F238E27FC236}">
                <a16:creationId xmlns:a16="http://schemas.microsoft.com/office/drawing/2014/main" id="{39FDE8DF-15C2-79AF-C954-493FA75B06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42966" y="253017"/>
            <a:ext cx="656925" cy="656925"/>
          </a:xfrm>
          <a:prstGeom prst="rect">
            <a:avLst/>
          </a:prstGeom>
        </p:spPr>
      </p:pic>
      <p:sp>
        <p:nvSpPr>
          <p:cNvPr id="25" name="Plus 24">
            <a:extLst>
              <a:ext uri="{FF2B5EF4-FFF2-40B4-BE49-F238E27FC236}">
                <a16:creationId xmlns:a16="http://schemas.microsoft.com/office/drawing/2014/main" id="{D18E2E43-15D1-E288-B046-BCE4A01CEB82}"/>
              </a:ext>
            </a:extLst>
          </p:cNvPr>
          <p:cNvSpPr/>
          <p:nvPr/>
        </p:nvSpPr>
        <p:spPr>
          <a:xfrm>
            <a:off x="2413479" y="2931754"/>
            <a:ext cx="433293" cy="346307"/>
          </a:xfrm>
          <a:prstGeom prst="mathPlus">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latin typeface="+mj-lt"/>
            </a:endParaRPr>
          </a:p>
        </p:txBody>
      </p:sp>
      <p:pic>
        <p:nvPicPr>
          <p:cNvPr id="26" name="Picture 4" descr="Image result for database icon">
            <a:extLst>
              <a:ext uri="{FF2B5EF4-FFF2-40B4-BE49-F238E27FC236}">
                <a16:creationId xmlns:a16="http://schemas.microsoft.com/office/drawing/2014/main" id="{6A972C88-AADD-BF10-BD38-514A89DD294F}"/>
              </a:ext>
            </a:extLst>
          </p:cNvPr>
          <p:cNvPicPr>
            <a:picLocks noChangeAspect="1" noChangeArrowheads="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759169" y="2707785"/>
            <a:ext cx="355698" cy="355698"/>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a:extLst>
              <a:ext uri="{FF2B5EF4-FFF2-40B4-BE49-F238E27FC236}">
                <a16:creationId xmlns:a16="http://schemas.microsoft.com/office/drawing/2014/main" id="{C916B701-F234-AC67-9E32-890CB7FC21D6}"/>
              </a:ext>
            </a:extLst>
          </p:cNvPr>
          <p:cNvGrpSpPr/>
          <p:nvPr/>
        </p:nvGrpSpPr>
        <p:grpSpPr>
          <a:xfrm>
            <a:off x="3273943" y="2517464"/>
            <a:ext cx="1108412" cy="502004"/>
            <a:chOff x="464829" y="1718837"/>
            <a:chExt cx="1361467" cy="1271402"/>
          </a:xfrm>
        </p:grpSpPr>
        <p:sp>
          <p:nvSpPr>
            <p:cNvPr id="28" name="Rectangle: Rounded Corners 182">
              <a:extLst>
                <a:ext uri="{FF2B5EF4-FFF2-40B4-BE49-F238E27FC236}">
                  <a16:creationId xmlns:a16="http://schemas.microsoft.com/office/drawing/2014/main" id="{33966237-DDFD-1048-DAFB-12E29F5CD3A4}"/>
                </a:ext>
              </a:extLst>
            </p:cNvPr>
            <p:cNvSpPr/>
            <p:nvPr/>
          </p:nvSpPr>
          <p:spPr>
            <a:xfrm>
              <a:off x="499233" y="1718837"/>
              <a:ext cx="1292660" cy="1271402"/>
            </a:xfrm>
            <a:prstGeom prst="roundRect">
              <a:avLst/>
            </a:prstGeom>
            <a:solidFill>
              <a:schemeClr val="bg1">
                <a:lumMod val="85000"/>
                <a:alpha val="34000"/>
              </a:schemeClr>
            </a:solidFill>
            <a:ln w="3175">
              <a:solidFill>
                <a:schemeClr val="tx1">
                  <a:lumMod val="50000"/>
                  <a:lumOff val="50000"/>
                  <a:alpha val="4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latin typeface="+mj-lt"/>
              </a:endParaRPr>
            </a:p>
          </p:txBody>
        </p:sp>
        <p:sp>
          <p:nvSpPr>
            <p:cNvPr id="29" name="TextBox 28">
              <a:extLst>
                <a:ext uri="{FF2B5EF4-FFF2-40B4-BE49-F238E27FC236}">
                  <a16:creationId xmlns:a16="http://schemas.microsoft.com/office/drawing/2014/main" id="{5CE347EA-9116-DE67-C74B-DF7400F05E7C}"/>
                </a:ext>
              </a:extLst>
            </p:cNvPr>
            <p:cNvSpPr txBox="1"/>
            <p:nvPr/>
          </p:nvSpPr>
          <p:spPr>
            <a:xfrm>
              <a:off x="464829" y="1923896"/>
              <a:ext cx="1361467" cy="1063800"/>
            </a:xfrm>
            <a:prstGeom prst="rect">
              <a:avLst/>
            </a:prstGeom>
            <a:noFill/>
          </p:spPr>
          <p:txBody>
            <a:bodyPr wrap="square" rtlCol="0">
              <a:spAutoFit/>
            </a:bodyPr>
            <a:lstStyle/>
            <a:p>
              <a:pPr algn="ctr"/>
              <a:r>
                <a:rPr lang="en-US" sz="1000" b="1">
                  <a:solidFill>
                    <a:srgbClr val="002060"/>
                  </a:solidFill>
                  <a:latin typeface="+mj-lt"/>
                  <a:ea typeface="Malgun Gothic" panose="020B0503020000020004" pitchFamily="34" charset="-127"/>
                  <a:cs typeface="Segoe UI" panose="020B0502040204020203" pitchFamily="34" charset="0"/>
                </a:rPr>
                <a:t>Daily Average Store Visits</a:t>
              </a:r>
            </a:p>
          </p:txBody>
        </p:sp>
      </p:grpSp>
      <p:grpSp>
        <p:nvGrpSpPr>
          <p:cNvPr id="30" name="Group 29">
            <a:extLst>
              <a:ext uri="{FF2B5EF4-FFF2-40B4-BE49-F238E27FC236}">
                <a16:creationId xmlns:a16="http://schemas.microsoft.com/office/drawing/2014/main" id="{F1B0AC6D-2C30-1433-EFCD-04B4CBBB1541}"/>
              </a:ext>
            </a:extLst>
          </p:cNvPr>
          <p:cNvGrpSpPr/>
          <p:nvPr/>
        </p:nvGrpSpPr>
        <p:grpSpPr>
          <a:xfrm>
            <a:off x="887988" y="3487951"/>
            <a:ext cx="1273339" cy="486129"/>
            <a:chOff x="344630" y="1718837"/>
            <a:chExt cx="1591951" cy="1271402"/>
          </a:xfrm>
        </p:grpSpPr>
        <p:sp>
          <p:nvSpPr>
            <p:cNvPr id="31" name="Rectangle: Rounded Corners 182">
              <a:extLst>
                <a:ext uri="{FF2B5EF4-FFF2-40B4-BE49-F238E27FC236}">
                  <a16:creationId xmlns:a16="http://schemas.microsoft.com/office/drawing/2014/main" id="{C4F71B9C-3FCD-530A-99F3-668940C4C893}"/>
                </a:ext>
              </a:extLst>
            </p:cNvPr>
            <p:cNvSpPr/>
            <p:nvPr/>
          </p:nvSpPr>
          <p:spPr>
            <a:xfrm>
              <a:off x="499233" y="1718837"/>
              <a:ext cx="1292660" cy="1271402"/>
            </a:xfrm>
            <a:prstGeom prst="roundRect">
              <a:avLst/>
            </a:prstGeom>
            <a:solidFill>
              <a:schemeClr val="bg1">
                <a:lumMod val="85000"/>
                <a:alpha val="34000"/>
              </a:schemeClr>
            </a:solidFill>
            <a:ln w="3175">
              <a:solidFill>
                <a:schemeClr val="tx1">
                  <a:lumMod val="50000"/>
                  <a:lumOff val="50000"/>
                  <a:alpha val="4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latin typeface="+mj-lt"/>
              </a:endParaRPr>
            </a:p>
          </p:txBody>
        </p:sp>
        <p:sp>
          <p:nvSpPr>
            <p:cNvPr id="32" name="TextBox 31">
              <a:extLst>
                <a:ext uri="{FF2B5EF4-FFF2-40B4-BE49-F238E27FC236}">
                  <a16:creationId xmlns:a16="http://schemas.microsoft.com/office/drawing/2014/main" id="{3C50C078-5F94-0930-7B5C-9A7DA0DCBEB0}"/>
                </a:ext>
              </a:extLst>
            </p:cNvPr>
            <p:cNvSpPr txBox="1"/>
            <p:nvPr/>
          </p:nvSpPr>
          <p:spPr>
            <a:xfrm>
              <a:off x="344630" y="2157513"/>
              <a:ext cx="1591951" cy="654645"/>
            </a:xfrm>
            <a:prstGeom prst="rect">
              <a:avLst/>
            </a:prstGeom>
            <a:noFill/>
          </p:spPr>
          <p:txBody>
            <a:bodyPr wrap="square" rtlCol="0">
              <a:spAutoFit/>
            </a:bodyPr>
            <a:lstStyle/>
            <a:p>
              <a:pPr algn="ctr"/>
              <a:r>
                <a:rPr lang="en-US" sz="1000" b="1">
                  <a:solidFill>
                    <a:srgbClr val="002060"/>
                  </a:solidFill>
                  <a:latin typeface="+mj-lt"/>
                  <a:ea typeface="Malgun Gothic" panose="020B0503020000020004" pitchFamily="34" charset="-127"/>
                  <a:cs typeface="Segoe UI" panose="020B0502040204020203" pitchFamily="34" charset="0"/>
                </a:rPr>
                <a:t>Demographics</a:t>
              </a:r>
            </a:p>
          </p:txBody>
        </p:sp>
      </p:grpSp>
      <p:grpSp>
        <p:nvGrpSpPr>
          <p:cNvPr id="33" name="Group 32">
            <a:extLst>
              <a:ext uri="{FF2B5EF4-FFF2-40B4-BE49-F238E27FC236}">
                <a16:creationId xmlns:a16="http://schemas.microsoft.com/office/drawing/2014/main" id="{88336167-FAAA-B548-4FAB-ABDF9F70576B}"/>
              </a:ext>
            </a:extLst>
          </p:cNvPr>
          <p:cNvGrpSpPr/>
          <p:nvPr/>
        </p:nvGrpSpPr>
        <p:grpSpPr>
          <a:xfrm>
            <a:off x="945649" y="2870351"/>
            <a:ext cx="1116350" cy="486130"/>
            <a:chOff x="450464" y="1718837"/>
            <a:chExt cx="1361467" cy="1271402"/>
          </a:xfrm>
        </p:grpSpPr>
        <p:sp>
          <p:nvSpPr>
            <p:cNvPr id="34" name="Rectangle: Rounded Corners 182">
              <a:extLst>
                <a:ext uri="{FF2B5EF4-FFF2-40B4-BE49-F238E27FC236}">
                  <a16:creationId xmlns:a16="http://schemas.microsoft.com/office/drawing/2014/main" id="{6A1C5475-3264-D603-C6CD-8D8A10BC74B5}"/>
                </a:ext>
              </a:extLst>
            </p:cNvPr>
            <p:cNvSpPr/>
            <p:nvPr/>
          </p:nvSpPr>
          <p:spPr>
            <a:xfrm>
              <a:off x="499233" y="1718837"/>
              <a:ext cx="1292660" cy="1271402"/>
            </a:xfrm>
            <a:prstGeom prst="roundRect">
              <a:avLst/>
            </a:prstGeom>
            <a:solidFill>
              <a:schemeClr val="bg1">
                <a:lumMod val="85000"/>
                <a:alpha val="34000"/>
              </a:schemeClr>
            </a:solidFill>
            <a:ln w="3175">
              <a:solidFill>
                <a:schemeClr val="tx1">
                  <a:lumMod val="50000"/>
                  <a:lumOff val="50000"/>
                  <a:alpha val="4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latin typeface="+mj-lt"/>
              </a:endParaRPr>
            </a:p>
          </p:txBody>
        </p:sp>
        <p:sp>
          <p:nvSpPr>
            <p:cNvPr id="35" name="TextBox 34">
              <a:extLst>
                <a:ext uri="{FF2B5EF4-FFF2-40B4-BE49-F238E27FC236}">
                  <a16:creationId xmlns:a16="http://schemas.microsoft.com/office/drawing/2014/main" id="{4672FB8E-71C8-731A-3B93-543E6D16B478}"/>
                </a:ext>
              </a:extLst>
            </p:cNvPr>
            <p:cNvSpPr txBox="1"/>
            <p:nvPr/>
          </p:nvSpPr>
          <p:spPr>
            <a:xfrm>
              <a:off x="450464" y="2009786"/>
              <a:ext cx="1361467" cy="654645"/>
            </a:xfrm>
            <a:prstGeom prst="rect">
              <a:avLst/>
            </a:prstGeom>
            <a:noFill/>
          </p:spPr>
          <p:txBody>
            <a:bodyPr wrap="square" rtlCol="0">
              <a:spAutoFit/>
            </a:bodyPr>
            <a:lstStyle/>
            <a:p>
              <a:pPr algn="ctr"/>
              <a:r>
                <a:rPr lang="en-US" sz="1000" b="1">
                  <a:solidFill>
                    <a:srgbClr val="002060"/>
                  </a:solidFill>
                  <a:latin typeface="+mj-lt"/>
                  <a:ea typeface="Malgun Gothic" panose="020B0503020000020004" pitchFamily="34" charset="-127"/>
                  <a:cs typeface="Segoe UI" panose="020B0502040204020203" pitchFamily="34" charset="0"/>
                </a:rPr>
                <a:t>Proximity</a:t>
              </a:r>
            </a:p>
          </p:txBody>
        </p:sp>
      </p:grpSp>
      <p:grpSp>
        <p:nvGrpSpPr>
          <p:cNvPr id="36" name="Group 35">
            <a:extLst>
              <a:ext uri="{FF2B5EF4-FFF2-40B4-BE49-F238E27FC236}">
                <a16:creationId xmlns:a16="http://schemas.microsoft.com/office/drawing/2014/main" id="{A9240BEF-6454-FBEE-02B4-942D4BAF38F4}"/>
              </a:ext>
            </a:extLst>
          </p:cNvPr>
          <p:cNvGrpSpPr/>
          <p:nvPr/>
        </p:nvGrpSpPr>
        <p:grpSpPr>
          <a:xfrm>
            <a:off x="3303703" y="3345925"/>
            <a:ext cx="1084600" cy="406754"/>
            <a:chOff x="450464" y="1718837"/>
            <a:chExt cx="1361467" cy="1271402"/>
          </a:xfrm>
        </p:grpSpPr>
        <p:sp>
          <p:nvSpPr>
            <p:cNvPr id="37" name="Rectangle: Rounded Corners 182">
              <a:extLst>
                <a:ext uri="{FF2B5EF4-FFF2-40B4-BE49-F238E27FC236}">
                  <a16:creationId xmlns:a16="http://schemas.microsoft.com/office/drawing/2014/main" id="{6C78AF27-25B2-AF78-FCF2-E6E5D6ADCB29}"/>
                </a:ext>
              </a:extLst>
            </p:cNvPr>
            <p:cNvSpPr/>
            <p:nvPr/>
          </p:nvSpPr>
          <p:spPr>
            <a:xfrm>
              <a:off x="499233" y="1718837"/>
              <a:ext cx="1292660" cy="1271402"/>
            </a:xfrm>
            <a:prstGeom prst="roundRect">
              <a:avLst/>
            </a:prstGeom>
            <a:solidFill>
              <a:schemeClr val="bg1">
                <a:lumMod val="85000"/>
                <a:alpha val="34000"/>
              </a:schemeClr>
            </a:solidFill>
            <a:ln w="3175">
              <a:solidFill>
                <a:schemeClr val="tx1">
                  <a:lumMod val="50000"/>
                  <a:lumOff val="50000"/>
                  <a:alpha val="4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latin typeface="+mj-lt"/>
              </a:endParaRPr>
            </a:p>
          </p:txBody>
        </p:sp>
        <p:sp>
          <p:nvSpPr>
            <p:cNvPr id="38" name="TextBox 37">
              <a:extLst>
                <a:ext uri="{FF2B5EF4-FFF2-40B4-BE49-F238E27FC236}">
                  <a16:creationId xmlns:a16="http://schemas.microsoft.com/office/drawing/2014/main" id="{907AEA29-DE21-0791-A167-96224CD406D6}"/>
                </a:ext>
              </a:extLst>
            </p:cNvPr>
            <p:cNvSpPr txBox="1"/>
            <p:nvPr/>
          </p:nvSpPr>
          <p:spPr>
            <a:xfrm>
              <a:off x="450464" y="2009786"/>
              <a:ext cx="1361467" cy="654645"/>
            </a:xfrm>
            <a:prstGeom prst="rect">
              <a:avLst/>
            </a:prstGeom>
            <a:noFill/>
          </p:spPr>
          <p:txBody>
            <a:bodyPr wrap="square" rtlCol="0">
              <a:spAutoFit/>
            </a:bodyPr>
            <a:lstStyle/>
            <a:p>
              <a:pPr algn="ctr"/>
              <a:r>
                <a:rPr lang="en-US" sz="1000" b="1">
                  <a:solidFill>
                    <a:srgbClr val="002060"/>
                  </a:solidFill>
                  <a:latin typeface="+mj-lt"/>
                  <a:ea typeface="Malgun Gothic" panose="020B0503020000020004" pitchFamily="34" charset="-127"/>
                  <a:cs typeface="Segoe UI" panose="020B0502040204020203" pitchFamily="34" charset="0"/>
                </a:rPr>
                <a:t>Traffic</a:t>
              </a:r>
            </a:p>
          </p:txBody>
        </p:sp>
      </p:grpSp>
      <p:grpSp>
        <p:nvGrpSpPr>
          <p:cNvPr id="39" name="Group 38">
            <a:extLst>
              <a:ext uri="{FF2B5EF4-FFF2-40B4-BE49-F238E27FC236}">
                <a16:creationId xmlns:a16="http://schemas.microsoft.com/office/drawing/2014/main" id="{8912271E-2A8D-9D65-499D-AA89D0A045E6}"/>
              </a:ext>
            </a:extLst>
          </p:cNvPr>
          <p:cNvGrpSpPr/>
          <p:nvPr/>
        </p:nvGrpSpPr>
        <p:grpSpPr>
          <a:xfrm>
            <a:off x="7007835" y="2821156"/>
            <a:ext cx="1021100" cy="478192"/>
            <a:chOff x="450464" y="1718837"/>
            <a:chExt cx="1361467" cy="1271402"/>
          </a:xfrm>
        </p:grpSpPr>
        <p:sp>
          <p:nvSpPr>
            <p:cNvPr id="40" name="Rectangle: Rounded Corners 182">
              <a:extLst>
                <a:ext uri="{FF2B5EF4-FFF2-40B4-BE49-F238E27FC236}">
                  <a16:creationId xmlns:a16="http://schemas.microsoft.com/office/drawing/2014/main" id="{FCDF3695-B011-7B92-3978-790C6720C4FE}"/>
                </a:ext>
              </a:extLst>
            </p:cNvPr>
            <p:cNvSpPr/>
            <p:nvPr/>
          </p:nvSpPr>
          <p:spPr>
            <a:xfrm>
              <a:off x="499233" y="1718837"/>
              <a:ext cx="1292660" cy="1271402"/>
            </a:xfrm>
            <a:prstGeom prst="roundRect">
              <a:avLst/>
            </a:prstGeom>
            <a:solidFill>
              <a:schemeClr val="bg1">
                <a:lumMod val="85000"/>
                <a:alpha val="34000"/>
              </a:schemeClr>
            </a:solidFill>
            <a:ln w="3175">
              <a:solidFill>
                <a:schemeClr val="tx1">
                  <a:lumMod val="50000"/>
                  <a:lumOff val="50000"/>
                  <a:alpha val="4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latin typeface="+mj-lt"/>
              </a:endParaRPr>
            </a:p>
          </p:txBody>
        </p:sp>
        <p:sp>
          <p:nvSpPr>
            <p:cNvPr id="41" name="TextBox 40">
              <a:extLst>
                <a:ext uri="{FF2B5EF4-FFF2-40B4-BE49-F238E27FC236}">
                  <a16:creationId xmlns:a16="http://schemas.microsoft.com/office/drawing/2014/main" id="{C57CAC73-E9A8-F63D-895F-B4EF51C955B0}"/>
                </a:ext>
              </a:extLst>
            </p:cNvPr>
            <p:cNvSpPr txBox="1"/>
            <p:nvPr/>
          </p:nvSpPr>
          <p:spPr>
            <a:xfrm>
              <a:off x="450464" y="1798746"/>
              <a:ext cx="1361467" cy="1063800"/>
            </a:xfrm>
            <a:prstGeom prst="rect">
              <a:avLst/>
            </a:prstGeom>
            <a:noFill/>
          </p:spPr>
          <p:txBody>
            <a:bodyPr wrap="square" rtlCol="0">
              <a:spAutoFit/>
            </a:bodyPr>
            <a:lstStyle/>
            <a:p>
              <a:pPr algn="ctr"/>
              <a:r>
                <a:rPr lang="en-US" sz="1000" b="1">
                  <a:solidFill>
                    <a:srgbClr val="002060"/>
                  </a:solidFill>
                  <a:latin typeface="+mj-lt"/>
                  <a:ea typeface="Malgun Gothic" panose="020B0503020000020004" pitchFamily="34" charset="-127"/>
                  <a:cs typeface="Segoe UI" panose="020B0502040204020203" pitchFamily="34" charset="0"/>
                </a:rPr>
                <a:t>Meijer Dataset</a:t>
              </a:r>
            </a:p>
          </p:txBody>
        </p:sp>
      </p:grpSp>
      <p:pic>
        <p:nvPicPr>
          <p:cNvPr id="42" name="Picture 4" descr="Image result for database icon">
            <a:extLst>
              <a:ext uri="{FF2B5EF4-FFF2-40B4-BE49-F238E27FC236}">
                <a16:creationId xmlns:a16="http://schemas.microsoft.com/office/drawing/2014/main" id="{2C79E316-FE72-B168-4917-6369BF27CE4C}"/>
              </a:ext>
            </a:extLst>
          </p:cNvPr>
          <p:cNvPicPr>
            <a:picLocks noChangeAspect="1" noChangeArrowheads="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734910" y="3313039"/>
            <a:ext cx="355698" cy="35569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Image result for database icon">
            <a:extLst>
              <a:ext uri="{FF2B5EF4-FFF2-40B4-BE49-F238E27FC236}">
                <a16:creationId xmlns:a16="http://schemas.microsoft.com/office/drawing/2014/main" id="{CF72BAC1-A349-67C5-6ED3-0596EE07801F}"/>
              </a:ext>
            </a:extLst>
          </p:cNvPr>
          <p:cNvPicPr>
            <a:picLocks noChangeAspect="1" noChangeArrowheads="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04377" y="2083277"/>
            <a:ext cx="355698" cy="35569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Image result for database icon">
            <a:extLst>
              <a:ext uri="{FF2B5EF4-FFF2-40B4-BE49-F238E27FC236}">
                <a16:creationId xmlns:a16="http://schemas.microsoft.com/office/drawing/2014/main" id="{989E1E48-5E10-C00A-2BF2-D487591BC4EA}"/>
              </a:ext>
            </a:extLst>
          </p:cNvPr>
          <p:cNvPicPr>
            <a:picLocks noChangeAspect="1" noChangeArrowheads="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3146561" y="2294206"/>
            <a:ext cx="355698" cy="35569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Image result for database icon">
            <a:extLst>
              <a:ext uri="{FF2B5EF4-FFF2-40B4-BE49-F238E27FC236}">
                <a16:creationId xmlns:a16="http://schemas.microsoft.com/office/drawing/2014/main" id="{0CBC26C0-95AE-3E28-5F9A-7D55FEFAEE79}"/>
              </a:ext>
            </a:extLst>
          </p:cNvPr>
          <p:cNvPicPr>
            <a:picLocks noChangeAspect="1" noChangeArrowheads="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3156784" y="3176013"/>
            <a:ext cx="355698" cy="355698"/>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Image result for database icon">
            <a:extLst>
              <a:ext uri="{FF2B5EF4-FFF2-40B4-BE49-F238E27FC236}">
                <a16:creationId xmlns:a16="http://schemas.microsoft.com/office/drawing/2014/main" id="{79B0B661-7EA2-4385-34E5-A51A17499697}"/>
              </a:ext>
            </a:extLst>
          </p:cNvPr>
          <p:cNvPicPr>
            <a:picLocks noChangeAspect="1" noChangeArrowheads="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845642" y="2645896"/>
            <a:ext cx="355698" cy="355698"/>
          </a:xfrm>
          <a:prstGeom prst="rect">
            <a:avLst/>
          </a:prstGeom>
          <a:noFill/>
          <a:extLst>
            <a:ext uri="{909E8E84-426E-40DD-AFC4-6F175D3DCCD1}">
              <a14:hiddenFill xmlns:a14="http://schemas.microsoft.com/office/drawing/2010/main">
                <a:solidFill>
                  <a:srgbClr val="FFFFFF"/>
                </a:solidFill>
              </a14:hiddenFill>
            </a:ext>
          </a:extLst>
        </p:spPr>
      </p:pic>
      <p:sp>
        <p:nvSpPr>
          <p:cNvPr id="47" name="Right Arrow 46">
            <a:extLst>
              <a:ext uri="{FF2B5EF4-FFF2-40B4-BE49-F238E27FC236}">
                <a16:creationId xmlns:a16="http://schemas.microsoft.com/office/drawing/2014/main" id="{53856BB7-2D11-9575-AEA5-C1550C0F1B58}"/>
              </a:ext>
            </a:extLst>
          </p:cNvPr>
          <p:cNvSpPr/>
          <p:nvPr/>
        </p:nvSpPr>
        <p:spPr>
          <a:xfrm>
            <a:off x="4913241" y="2863936"/>
            <a:ext cx="1662802" cy="3156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latin typeface="+mj-lt"/>
            </a:endParaRPr>
          </a:p>
        </p:txBody>
      </p:sp>
      <p:sp>
        <p:nvSpPr>
          <p:cNvPr id="49" name="Rectangle 48">
            <a:extLst>
              <a:ext uri="{FF2B5EF4-FFF2-40B4-BE49-F238E27FC236}">
                <a16:creationId xmlns:a16="http://schemas.microsoft.com/office/drawing/2014/main" id="{DB39DAE4-5B95-5C70-0ED7-B91093FDE158}"/>
              </a:ext>
            </a:extLst>
          </p:cNvPr>
          <p:cNvSpPr/>
          <p:nvPr/>
        </p:nvSpPr>
        <p:spPr>
          <a:xfrm>
            <a:off x="4652461" y="3348569"/>
            <a:ext cx="2188420" cy="553998"/>
          </a:xfrm>
          <a:prstGeom prst="rect">
            <a:avLst/>
          </a:prstGeom>
        </p:spPr>
        <p:txBody>
          <a:bodyPr wrap="none">
            <a:spAutoFit/>
          </a:bodyPr>
          <a:lstStyle/>
          <a:p>
            <a:pPr marL="171450" indent="-171450">
              <a:buFont typeface="Arial" panose="020B0604020202020204" pitchFamily="34" charset="0"/>
              <a:buChar char="•"/>
            </a:pPr>
            <a:r>
              <a:rPr lang="en-US" sz="1000" b="1">
                <a:solidFill>
                  <a:srgbClr val="002060"/>
                </a:solidFill>
                <a:latin typeface="+mj-lt"/>
                <a:ea typeface="Malgun Gothic" panose="020B0503020000020004" pitchFamily="34" charset="-127"/>
                <a:cs typeface="Malayalam MN" pitchFamily="2" charset="0"/>
              </a:rPr>
              <a:t>Data Integration</a:t>
            </a:r>
          </a:p>
          <a:p>
            <a:pPr marL="171450" indent="-171450">
              <a:buFont typeface="Arial" panose="020B0604020202020204" pitchFamily="34" charset="0"/>
              <a:buChar char="•"/>
            </a:pPr>
            <a:r>
              <a:rPr lang="en-US" sz="1000" b="1">
                <a:solidFill>
                  <a:srgbClr val="002060"/>
                </a:solidFill>
                <a:latin typeface="+mj-lt"/>
                <a:ea typeface="Malgun Gothic" panose="020B0503020000020004" pitchFamily="34" charset="-127"/>
                <a:cs typeface="Malayalam MN" pitchFamily="2" charset="0"/>
              </a:rPr>
              <a:t>Removal of irrelevant features</a:t>
            </a:r>
          </a:p>
          <a:p>
            <a:pPr marL="171450" indent="-171450">
              <a:buFont typeface="Arial" panose="020B0604020202020204" pitchFamily="34" charset="0"/>
              <a:buChar char="•"/>
            </a:pPr>
            <a:r>
              <a:rPr lang="en-US" sz="1000" b="1">
                <a:solidFill>
                  <a:srgbClr val="002060"/>
                </a:solidFill>
                <a:latin typeface="+mj-lt"/>
                <a:ea typeface="Malgun Gothic" panose="020B0503020000020004" pitchFamily="34" charset="-127"/>
                <a:cs typeface="Malayalam MN" pitchFamily="2" charset="0"/>
              </a:rPr>
              <a:t>Removal of null records</a:t>
            </a:r>
          </a:p>
        </p:txBody>
      </p:sp>
      <p:pic>
        <p:nvPicPr>
          <p:cNvPr id="2" name="Picture 1">
            <a:extLst>
              <a:ext uri="{FF2B5EF4-FFF2-40B4-BE49-F238E27FC236}">
                <a16:creationId xmlns:a16="http://schemas.microsoft.com/office/drawing/2014/main" id="{1EE40A14-3C15-0B78-1202-D22220CBF1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9003" y="4713951"/>
            <a:ext cx="2987329" cy="31693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Meijer – Logo, brand and logotype">
            <a:extLst>
              <a:ext uri="{FF2B5EF4-FFF2-40B4-BE49-F238E27FC236}">
                <a16:creationId xmlns:a16="http://schemas.microsoft.com/office/drawing/2014/main" id="{BE3D80FF-962A-16F4-F3EB-EEF9B62724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59262" y="4708239"/>
            <a:ext cx="913196" cy="35751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6B90AFE-97C9-A2FB-88DB-4471067EB0A8}"/>
              </a:ext>
            </a:extLst>
          </p:cNvPr>
          <p:cNvSpPr txBox="1"/>
          <p:nvPr/>
        </p:nvSpPr>
        <p:spPr>
          <a:xfrm>
            <a:off x="8736429" y="77751"/>
            <a:ext cx="263214" cy="261610"/>
          </a:xfrm>
          <a:prstGeom prst="rect">
            <a:avLst/>
          </a:prstGeom>
          <a:noFill/>
        </p:spPr>
        <p:txBody>
          <a:bodyPr wrap="none" rtlCol="0">
            <a:spAutoFit/>
          </a:bodyPr>
          <a:lstStyle/>
          <a:p>
            <a:fld id="{1D03D236-619A-8544-8962-F3540FB24A9C}" type="slidenum">
              <a:rPr lang="en-US" sz="1100" smtClean="0">
                <a:solidFill>
                  <a:schemeClr val="tx1">
                    <a:lumMod val="50000"/>
                    <a:lumOff val="50000"/>
                  </a:schemeClr>
                </a:solidFill>
              </a:rPr>
              <a:t>16</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559707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96">
            <a:extLst>
              <a:ext uri="{FF2B5EF4-FFF2-40B4-BE49-F238E27FC236}">
                <a16:creationId xmlns:a16="http://schemas.microsoft.com/office/drawing/2014/main" id="{DD7E0BA6-1286-5E8D-AE14-3110EF95626B}"/>
              </a:ext>
            </a:extLst>
          </p:cNvPr>
          <p:cNvSpPr/>
          <p:nvPr/>
        </p:nvSpPr>
        <p:spPr>
          <a:xfrm>
            <a:off x="1874649" y="1557989"/>
            <a:ext cx="6659851" cy="2874279"/>
          </a:xfrm>
          <a:prstGeom prst="rect">
            <a:avLst/>
          </a:prstGeom>
          <a:noFill/>
          <a:ln>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p>
        </p:txBody>
      </p:sp>
      <p:sp>
        <p:nvSpPr>
          <p:cNvPr id="101" name="Rectangle 100">
            <a:extLst>
              <a:ext uri="{FF2B5EF4-FFF2-40B4-BE49-F238E27FC236}">
                <a16:creationId xmlns:a16="http://schemas.microsoft.com/office/drawing/2014/main" id="{AFE65824-349A-AA73-63F3-1FAFFB7031ED}"/>
              </a:ext>
            </a:extLst>
          </p:cNvPr>
          <p:cNvSpPr/>
          <p:nvPr/>
        </p:nvSpPr>
        <p:spPr>
          <a:xfrm>
            <a:off x="1874649" y="1251558"/>
            <a:ext cx="6659849" cy="240030"/>
          </a:xfrm>
          <a:prstGeom prst="rect">
            <a:avLst/>
          </a:prstGeom>
          <a:solidFill>
            <a:srgbClr val="5D8BAE"/>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b="1">
                <a:solidFill>
                  <a:schemeClr val="bg1"/>
                </a:solidFill>
                <a:ea typeface="Malgun Gothic"/>
                <a:cs typeface="Malayalam MN" pitchFamily="2" charset="0"/>
              </a:rPr>
              <a:t>Handling Highly Correlated Features and Outliers</a:t>
            </a:r>
          </a:p>
        </p:txBody>
      </p:sp>
      <p:sp>
        <p:nvSpPr>
          <p:cNvPr id="103" name="Rectangle 102">
            <a:extLst>
              <a:ext uri="{FF2B5EF4-FFF2-40B4-BE49-F238E27FC236}">
                <a16:creationId xmlns:a16="http://schemas.microsoft.com/office/drawing/2014/main" id="{779AB937-25A3-BCA4-DB08-42C8824E8A61}"/>
              </a:ext>
            </a:extLst>
          </p:cNvPr>
          <p:cNvSpPr/>
          <p:nvPr/>
        </p:nvSpPr>
        <p:spPr>
          <a:xfrm>
            <a:off x="301429" y="2822882"/>
            <a:ext cx="1123950" cy="399437"/>
          </a:xfrm>
          <a:prstGeom prst="rect">
            <a:avLst/>
          </a:prstGeom>
          <a:solidFill>
            <a:srgbClr val="5D8BAE"/>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b="1">
                <a:solidFill>
                  <a:schemeClr val="bg1"/>
                </a:solidFill>
                <a:cs typeface="Segoe UI"/>
              </a:rPr>
              <a:t>Meijer Dataset</a:t>
            </a:r>
          </a:p>
        </p:txBody>
      </p:sp>
      <p:sp>
        <p:nvSpPr>
          <p:cNvPr id="118" name="Rectangle 117">
            <a:extLst>
              <a:ext uri="{FF2B5EF4-FFF2-40B4-BE49-F238E27FC236}">
                <a16:creationId xmlns:a16="http://schemas.microsoft.com/office/drawing/2014/main" id="{635A26B5-595E-EAF1-4EE7-3FC082F34941}"/>
              </a:ext>
            </a:extLst>
          </p:cNvPr>
          <p:cNvSpPr/>
          <p:nvPr/>
        </p:nvSpPr>
        <p:spPr>
          <a:xfrm>
            <a:off x="1925253" y="2067035"/>
            <a:ext cx="338554" cy="775212"/>
          </a:xfrm>
          <a:prstGeom prst="rect">
            <a:avLst/>
          </a:prstGeom>
        </p:spPr>
        <p:txBody>
          <a:bodyPr vert="vert270" wrap="none">
            <a:spAutoFit/>
          </a:bodyPr>
          <a:lstStyle/>
          <a:p>
            <a:pPr algn="ctr"/>
            <a:r>
              <a:rPr lang="en-US" sz="1000" b="1">
                <a:solidFill>
                  <a:srgbClr val="002060"/>
                </a:solidFill>
                <a:latin typeface="+mn-lt"/>
                <a:ea typeface="Malgun Gothic" panose="020B0503020000020004" pitchFamily="34" charset="-127"/>
                <a:cs typeface="Segoe UI" panose="020B0502040204020203" pitchFamily="34" charset="0"/>
              </a:rPr>
              <a:t>Correlation</a:t>
            </a:r>
          </a:p>
        </p:txBody>
      </p:sp>
      <p:sp>
        <p:nvSpPr>
          <p:cNvPr id="119" name="Rectangle 118">
            <a:extLst>
              <a:ext uri="{FF2B5EF4-FFF2-40B4-BE49-F238E27FC236}">
                <a16:creationId xmlns:a16="http://schemas.microsoft.com/office/drawing/2014/main" id="{442F8C80-11AD-8572-82A2-5CB5EA2C12AF}"/>
              </a:ext>
            </a:extLst>
          </p:cNvPr>
          <p:cNvSpPr/>
          <p:nvPr/>
        </p:nvSpPr>
        <p:spPr>
          <a:xfrm>
            <a:off x="1912167" y="3114728"/>
            <a:ext cx="338554" cy="1123063"/>
          </a:xfrm>
          <a:prstGeom prst="rect">
            <a:avLst/>
          </a:prstGeom>
        </p:spPr>
        <p:txBody>
          <a:bodyPr vert="vert270" wrap="none">
            <a:spAutoFit/>
          </a:bodyPr>
          <a:lstStyle/>
          <a:p>
            <a:pPr algn="ctr"/>
            <a:r>
              <a:rPr lang="en-US" sz="1000" b="1">
                <a:solidFill>
                  <a:srgbClr val="002060"/>
                </a:solidFill>
                <a:latin typeface="+mn-lt"/>
                <a:ea typeface="Malgun Gothic" panose="020B0503020000020004" pitchFamily="34" charset="-127"/>
                <a:cs typeface="Segoe UI" panose="020B0502040204020203" pitchFamily="34" charset="0"/>
              </a:rPr>
              <a:t>Outlier Detection</a:t>
            </a:r>
          </a:p>
        </p:txBody>
      </p:sp>
      <p:sp>
        <p:nvSpPr>
          <p:cNvPr id="120" name="Rectangle: Rounded Corners 121">
            <a:extLst>
              <a:ext uri="{FF2B5EF4-FFF2-40B4-BE49-F238E27FC236}">
                <a16:creationId xmlns:a16="http://schemas.microsoft.com/office/drawing/2014/main" id="{6D20BAD5-535E-9F0D-CF99-5DF1AB16765B}"/>
              </a:ext>
            </a:extLst>
          </p:cNvPr>
          <p:cNvSpPr/>
          <p:nvPr/>
        </p:nvSpPr>
        <p:spPr>
          <a:xfrm>
            <a:off x="2296322" y="3169571"/>
            <a:ext cx="1234440" cy="935623"/>
          </a:xfrm>
          <a:prstGeom prst="roundRect">
            <a:avLst/>
          </a:prstGeom>
          <a:solidFill>
            <a:schemeClr val="bg1">
              <a:lumMod val="85000"/>
              <a:alpha val="34000"/>
            </a:schemeClr>
          </a:solidFill>
          <a:ln w="3175">
            <a:solidFill>
              <a:schemeClr val="tx1">
                <a:lumMod val="50000"/>
                <a:lumOff val="50000"/>
                <a:alpha val="4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p>
        </p:txBody>
      </p:sp>
      <p:sp>
        <p:nvSpPr>
          <p:cNvPr id="121" name="Rectangle 120">
            <a:extLst>
              <a:ext uri="{FF2B5EF4-FFF2-40B4-BE49-F238E27FC236}">
                <a16:creationId xmlns:a16="http://schemas.microsoft.com/office/drawing/2014/main" id="{759A9C09-C797-5D7B-5F99-63EE9BC1CC09}"/>
              </a:ext>
            </a:extLst>
          </p:cNvPr>
          <p:cNvSpPr/>
          <p:nvPr/>
        </p:nvSpPr>
        <p:spPr>
          <a:xfrm>
            <a:off x="2397994" y="3193413"/>
            <a:ext cx="1088761" cy="400110"/>
          </a:xfrm>
          <a:prstGeom prst="rect">
            <a:avLst/>
          </a:prstGeom>
        </p:spPr>
        <p:txBody>
          <a:bodyPr wrap="none">
            <a:spAutoFit/>
          </a:bodyPr>
          <a:lstStyle/>
          <a:p>
            <a:pPr algn="ctr"/>
            <a:r>
              <a:rPr lang="en-US" sz="1000" b="1">
                <a:solidFill>
                  <a:srgbClr val="002060"/>
                </a:solidFill>
                <a:latin typeface="+mn-lt"/>
                <a:ea typeface="Malgun Gothic" panose="020B0503020000020004" pitchFamily="34" charset="-127"/>
                <a:cs typeface="Malayalam MN" pitchFamily="2" charset="0"/>
              </a:rPr>
              <a:t>Understanding</a:t>
            </a:r>
          </a:p>
          <a:p>
            <a:pPr algn="ctr"/>
            <a:r>
              <a:rPr lang="en-US" sz="1000" b="1">
                <a:solidFill>
                  <a:srgbClr val="002060"/>
                </a:solidFill>
                <a:latin typeface="+mn-lt"/>
                <a:ea typeface="Malgun Gothic" panose="020B0503020000020004" pitchFamily="34" charset="-127"/>
                <a:cs typeface="Malayalam MN" pitchFamily="2" charset="0"/>
              </a:rPr>
              <a:t>Outliers</a:t>
            </a:r>
          </a:p>
        </p:txBody>
      </p:sp>
      <p:sp>
        <p:nvSpPr>
          <p:cNvPr id="122" name="TextBox 121">
            <a:extLst>
              <a:ext uri="{FF2B5EF4-FFF2-40B4-BE49-F238E27FC236}">
                <a16:creationId xmlns:a16="http://schemas.microsoft.com/office/drawing/2014/main" id="{A8B3F738-82D2-C889-4980-C0612DDD5F7C}"/>
              </a:ext>
            </a:extLst>
          </p:cNvPr>
          <p:cNvSpPr txBox="1"/>
          <p:nvPr/>
        </p:nvSpPr>
        <p:spPr>
          <a:xfrm>
            <a:off x="2663613" y="3633522"/>
            <a:ext cx="785957" cy="400110"/>
          </a:xfrm>
          <a:prstGeom prst="rect">
            <a:avLst/>
          </a:prstGeom>
        </p:spPr>
        <p:txBody>
          <a:bodyPr wrap="square">
            <a:spAutoFit/>
          </a:bodyPr>
          <a:lstStyle>
            <a:defPPr>
              <a:defRPr lang="en-US"/>
            </a:defPPr>
            <a:lvl1pPr>
              <a:defRPr sz="900" b="1">
                <a:solidFill>
                  <a:srgbClr val="015B8B"/>
                </a:solidFill>
                <a:latin typeface="Segoe UI" panose="020B0502040204020203" pitchFamily="34" charset="0"/>
                <a:cs typeface="Segoe UI" panose="020B0502040204020203" pitchFamily="34" charset="0"/>
              </a:defRPr>
            </a:lvl1pPr>
          </a:lstStyle>
          <a:p>
            <a:pPr algn="ctr"/>
            <a:r>
              <a:rPr lang="en-US" sz="1000">
                <a:solidFill>
                  <a:srgbClr val="002060"/>
                </a:solidFill>
                <a:latin typeface="+mn-lt"/>
                <a:ea typeface="Malgun Gothic" panose="020B0503020000020004" pitchFamily="34" charset="-127"/>
                <a:cs typeface="Malayalam MN" pitchFamily="2" charset="0"/>
              </a:rPr>
              <a:t>Box-Plots Creation</a:t>
            </a:r>
          </a:p>
        </p:txBody>
      </p:sp>
      <p:sp>
        <p:nvSpPr>
          <p:cNvPr id="127" name="Rectangle: Rounded Corners 128">
            <a:extLst>
              <a:ext uri="{FF2B5EF4-FFF2-40B4-BE49-F238E27FC236}">
                <a16:creationId xmlns:a16="http://schemas.microsoft.com/office/drawing/2014/main" id="{C717A324-92A4-E637-D38D-2EF945B044B1}"/>
              </a:ext>
            </a:extLst>
          </p:cNvPr>
          <p:cNvSpPr/>
          <p:nvPr/>
        </p:nvSpPr>
        <p:spPr>
          <a:xfrm>
            <a:off x="3736415" y="3180431"/>
            <a:ext cx="1234440" cy="935623"/>
          </a:xfrm>
          <a:prstGeom prst="roundRect">
            <a:avLst/>
          </a:prstGeom>
          <a:solidFill>
            <a:schemeClr val="bg1">
              <a:lumMod val="85000"/>
              <a:alpha val="34000"/>
            </a:schemeClr>
          </a:solidFill>
          <a:ln w="3175">
            <a:solidFill>
              <a:schemeClr val="tx1">
                <a:lumMod val="50000"/>
                <a:lumOff val="50000"/>
                <a:alpha val="4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p>
        </p:txBody>
      </p:sp>
      <p:sp>
        <p:nvSpPr>
          <p:cNvPr id="128" name="Rectangle 127">
            <a:extLst>
              <a:ext uri="{FF2B5EF4-FFF2-40B4-BE49-F238E27FC236}">
                <a16:creationId xmlns:a16="http://schemas.microsoft.com/office/drawing/2014/main" id="{DC983B65-362B-E872-3EFC-5AED17ED7FCE}"/>
              </a:ext>
            </a:extLst>
          </p:cNvPr>
          <p:cNvSpPr/>
          <p:nvPr/>
        </p:nvSpPr>
        <p:spPr>
          <a:xfrm>
            <a:off x="3919228" y="3217400"/>
            <a:ext cx="1010213" cy="246221"/>
          </a:xfrm>
          <a:prstGeom prst="rect">
            <a:avLst/>
          </a:prstGeom>
        </p:spPr>
        <p:txBody>
          <a:bodyPr wrap="none">
            <a:spAutoFit/>
          </a:bodyPr>
          <a:lstStyle/>
          <a:p>
            <a:r>
              <a:rPr lang="en-US" sz="1000" b="1">
                <a:solidFill>
                  <a:srgbClr val="002060"/>
                </a:solidFill>
                <a:latin typeface="+mn-lt"/>
                <a:ea typeface="Malgun Gothic" panose="020B0503020000020004" pitchFamily="34" charset="-127"/>
                <a:cs typeface="Malayalam MN" pitchFamily="2" charset="0"/>
              </a:rPr>
              <a:t>Interpretation</a:t>
            </a:r>
          </a:p>
        </p:txBody>
      </p:sp>
      <p:sp>
        <p:nvSpPr>
          <p:cNvPr id="132" name="Rectangle: Rounded Corners 133">
            <a:extLst>
              <a:ext uri="{FF2B5EF4-FFF2-40B4-BE49-F238E27FC236}">
                <a16:creationId xmlns:a16="http://schemas.microsoft.com/office/drawing/2014/main" id="{133054AC-282A-1949-1AED-0F235CB46A12}"/>
              </a:ext>
            </a:extLst>
          </p:cNvPr>
          <p:cNvSpPr/>
          <p:nvPr/>
        </p:nvSpPr>
        <p:spPr>
          <a:xfrm>
            <a:off x="2266514" y="2064400"/>
            <a:ext cx="2700665" cy="780473"/>
          </a:xfrm>
          <a:prstGeom prst="roundRect">
            <a:avLst/>
          </a:prstGeom>
          <a:solidFill>
            <a:schemeClr val="bg1">
              <a:lumMod val="85000"/>
              <a:alpha val="34000"/>
            </a:schemeClr>
          </a:solidFill>
          <a:ln w="3175">
            <a:solidFill>
              <a:schemeClr val="tx1">
                <a:lumMod val="50000"/>
                <a:lumOff val="50000"/>
                <a:alpha val="4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p>
        </p:txBody>
      </p:sp>
      <p:pic>
        <p:nvPicPr>
          <p:cNvPr id="134" name="Picture 4" descr="Image result for star schema icon">
            <a:extLst>
              <a:ext uri="{FF2B5EF4-FFF2-40B4-BE49-F238E27FC236}">
                <a16:creationId xmlns:a16="http://schemas.microsoft.com/office/drawing/2014/main" id="{6FF2D6B1-E4F9-BCF3-B8E4-60659307B037}"/>
              </a:ext>
            </a:extLst>
          </p:cNvPr>
          <p:cNvPicPr>
            <a:picLocks noChangeAspect="1" noChangeArrowheads="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08439" y="2214606"/>
            <a:ext cx="480060" cy="480060"/>
          </a:xfrm>
          <a:prstGeom prst="rect">
            <a:avLst/>
          </a:prstGeom>
          <a:noFill/>
          <a:extLst>
            <a:ext uri="{909E8E84-426E-40DD-AFC4-6F175D3DCCD1}">
              <a14:hiddenFill xmlns:a14="http://schemas.microsoft.com/office/drawing/2010/main">
                <a:solidFill>
                  <a:srgbClr val="FFFFFF"/>
                </a:solidFill>
              </a14:hiddenFill>
            </a:ext>
          </a:extLst>
        </p:spPr>
      </p:pic>
      <p:sp>
        <p:nvSpPr>
          <p:cNvPr id="135" name="TextBox 134">
            <a:extLst>
              <a:ext uri="{FF2B5EF4-FFF2-40B4-BE49-F238E27FC236}">
                <a16:creationId xmlns:a16="http://schemas.microsoft.com/office/drawing/2014/main" id="{E0B75502-4305-9A30-7D8E-6A470EFEF702}"/>
              </a:ext>
            </a:extLst>
          </p:cNvPr>
          <p:cNvSpPr txBox="1"/>
          <p:nvPr/>
        </p:nvSpPr>
        <p:spPr>
          <a:xfrm>
            <a:off x="2746664" y="2300134"/>
            <a:ext cx="985292" cy="400110"/>
          </a:xfrm>
          <a:prstGeom prst="rect">
            <a:avLst/>
          </a:prstGeom>
        </p:spPr>
        <p:txBody>
          <a:bodyPr wrap="square">
            <a:spAutoFit/>
          </a:bodyPr>
          <a:lstStyle>
            <a:defPPr>
              <a:defRPr lang="en-US"/>
            </a:defPPr>
            <a:lvl1pPr>
              <a:defRPr sz="900" b="1">
                <a:solidFill>
                  <a:srgbClr val="015B8B"/>
                </a:solidFill>
                <a:latin typeface="Segoe UI" panose="020B0502040204020203" pitchFamily="34" charset="0"/>
                <a:cs typeface="Segoe UI" panose="020B0502040204020203" pitchFamily="34" charset="0"/>
              </a:defRPr>
            </a:lvl1pPr>
          </a:lstStyle>
          <a:p>
            <a:pPr algn="ctr"/>
            <a:r>
              <a:rPr lang="en-US" sz="1000">
                <a:solidFill>
                  <a:srgbClr val="002060"/>
                </a:solidFill>
                <a:latin typeface="+mn-lt"/>
                <a:ea typeface="Malgun Gothic" panose="020B0503020000020004" pitchFamily="34" charset="-127"/>
                <a:cs typeface="Malayalam MN" pitchFamily="2" charset="0"/>
              </a:rPr>
              <a:t>Correlation Check</a:t>
            </a:r>
          </a:p>
        </p:txBody>
      </p:sp>
      <p:sp>
        <p:nvSpPr>
          <p:cNvPr id="136" name="Isosceles Triangle 137">
            <a:extLst>
              <a:ext uri="{FF2B5EF4-FFF2-40B4-BE49-F238E27FC236}">
                <a16:creationId xmlns:a16="http://schemas.microsoft.com/office/drawing/2014/main" id="{B4B3015E-AFFB-EEB3-C85A-CEB57FCFA309}"/>
              </a:ext>
            </a:extLst>
          </p:cNvPr>
          <p:cNvSpPr/>
          <p:nvPr/>
        </p:nvSpPr>
        <p:spPr>
          <a:xfrm rot="5400000">
            <a:off x="3525340" y="2449118"/>
            <a:ext cx="205740" cy="58376"/>
          </a:xfrm>
          <a:prstGeom prst="triangle">
            <a:avLst/>
          </a:prstGeom>
          <a:solidFill>
            <a:srgbClr val="015B8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p>
        </p:txBody>
      </p:sp>
      <p:sp>
        <p:nvSpPr>
          <p:cNvPr id="137" name="TextBox 136">
            <a:extLst>
              <a:ext uri="{FF2B5EF4-FFF2-40B4-BE49-F238E27FC236}">
                <a16:creationId xmlns:a16="http://schemas.microsoft.com/office/drawing/2014/main" id="{C6AEDA69-F17D-ECA6-2645-B4E44E936EB3}"/>
              </a:ext>
            </a:extLst>
          </p:cNvPr>
          <p:cNvSpPr txBox="1"/>
          <p:nvPr/>
        </p:nvSpPr>
        <p:spPr>
          <a:xfrm>
            <a:off x="3620045" y="2150484"/>
            <a:ext cx="852212" cy="707886"/>
          </a:xfrm>
          <a:prstGeom prst="rect">
            <a:avLst/>
          </a:prstGeom>
        </p:spPr>
        <p:txBody>
          <a:bodyPr wrap="square">
            <a:spAutoFit/>
          </a:bodyPr>
          <a:lstStyle>
            <a:defPPr>
              <a:defRPr lang="en-US"/>
            </a:defPPr>
            <a:lvl1pPr>
              <a:defRPr sz="900" b="1">
                <a:solidFill>
                  <a:srgbClr val="015B8B"/>
                </a:solidFill>
                <a:latin typeface="Segoe UI" panose="020B0502040204020203" pitchFamily="34" charset="0"/>
                <a:cs typeface="Segoe UI" panose="020B0502040204020203" pitchFamily="34" charset="0"/>
              </a:defRPr>
            </a:lvl1pPr>
          </a:lstStyle>
          <a:p>
            <a:pPr algn="ctr"/>
            <a:r>
              <a:rPr lang="en-US" sz="1000">
                <a:solidFill>
                  <a:srgbClr val="002060"/>
                </a:solidFill>
                <a:latin typeface="+mn-lt"/>
                <a:ea typeface="Malgun Gothic" panose="020B0503020000020004" pitchFamily="34" charset="-127"/>
                <a:cs typeface="Malayalam MN" pitchFamily="2" charset="0"/>
              </a:rPr>
              <a:t>Dropping highly correlated features</a:t>
            </a:r>
          </a:p>
        </p:txBody>
      </p:sp>
      <p:pic>
        <p:nvPicPr>
          <p:cNvPr id="138" name="Picture 12" descr="Image result for data warehouse icon png">
            <a:extLst>
              <a:ext uri="{FF2B5EF4-FFF2-40B4-BE49-F238E27FC236}">
                <a16:creationId xmlns:a16="http://schemas.microsoft.com/office/drawing/2014/main" id="{9D2ABEF0-B748-F640-6CD8-54A6F2FB21DF}"/>
              </a:ext>
            </a:extLst>
          </p:cNvPr>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33482" y="2223102"/>
            <a:ext cx="480060" cy="480060"/>
          </a:xfrm>
          <a:prstGeom prst="rect">
            <a:avLst/>
          </a:prstGeom>
          <a:noFill/>
          <a:extLst>
            <a:ext uri="{909E8E84-426E-40DD-AFC4-6F175D3DCCD1}">
              <a14:hiddenFill xmlns:a14="http://schemas.microsoft.com/office/drawing/2010/main">
                <a:solidFill>
                  <a:srgbClr val="FFFFFF"/>
                </a:solidFill>
              </a14:hiddenFill>
            </a:ext>
          </a:extLst>
        </p:spPr>
      </p:pic>
      <p:sp>
        <p:nvSpPr>
          <p:cNvPr id="141" name="Isosceles Triangle 142">
            <a:extLst>
              <a:ext uri="{FF2B5EF4-FFF2-40B4-BE49-F238E27FC236}">
                <a16:creationId xmlns:a16="http://schemas.microsoft.com/office/drawing/2014/main" id="{E471C449-D97D-B63E-9D1F-924C4D683B91}"/>
              </a:ext>
            </a:extLst>
          </p:cNvPr>
          <p:cNvSpPr/>
          <p:nvPr/>
        </p:nvSpPr>
        <p:spPr>
          <a:xfrm rot="5400000">
            <a:off x="3545085" y="3608195"/>
            <a:ext cx="205740" cy="58376"/>
          </a:xfrm>
          <a:prstGeom prst="triangle">
            <a:avLst/>
          </a:prstGeom>
          <a:solidFill>
            <a:srgbClr val="015B8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p>
        </p:txBody>
      </p:sp>
      <p:sp>
        <p:nvSpPr>
          <p:cNvPr id="174" name="AutoShape 6" descr="Image result for amazon quicksight logo">
            <a:extLst>
              <a:ext uri="{FF2B5EF4-FFF2-40B4-BE49-F238E27FC236}">
                <a16:creationId xmlns:a16="http://schemas.microsoft.com/office/drawing/2014/main" id="{23AB8151-726B-93C2-8CE9-0B2E3F8D08D1}"/>
              </a:ext>
            </a:extLst>
          </p:cNvPr>
          <p:cNvSpPr>
            <a:spLocks noChangeAspect="1" noChangeArrowheads="1"/>
          </p:cNvSpPr>
          <p:nvPr/>
        </p:nvSpPr>
        <p:spPr bwMode="auto">
          <a:xfrm>
            <a:off x="3298875" y="2711874"/>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00">
              <a:latin typeface="+mn-lt"/>
            </a:endParaRPr>
          </a:p>
        </p:txBody>
      </p:sp>
      <p:pic>
        <p:nvPicPr>
          <p:cNvPr id="1026" name="Picture 2" descr="Download Python Logo in SVG Vector or PNG File Format - Logo ...">
            <a:extLst>
              <a:ext uri="{FF2B5EF4-FFF2-40B4-BE49-F238E27FC236}">
                <a16:creationId xmlns:a16="http://schemas.microsoft.com/office/drawing/2014/main" id="{1DFF5F01-E5C6-17F2-F113-64E28E45AC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6390" y="1560185"/>
            <a:ext cx="800948" cy="533965"/>
          </a:xfrm>
          <a:prstGeom prst="rect">
            <a:avLst/>
          </a:prstGeom>
          <a:noFill/>
          <a:extLst>
            <a:ext uri="{909E8E84-426E-40DD-AFC4-6F175D3DCCD1}">
              <a14:hiddenFill xmlns:a14="http://schemas.microsoft.com/office/drawing/2010/main">
                <a:solidFill>
                  <a:srgbClr val="FFFFFF"/>
                </a:solidFill>
              </a14:hiddenFill>
            </a:ext>
          </a:extLst>
        </p:spPr>
      </p:pic>
      <p:pic>
        <p:nvPicPr>
          <p:cNvPr id="190" name="Picture 20" descr="Image result for staging symbol">
            <a:extLst>
              <a:ext uri="{FF2B5EF4-FFF2-40B4-BE49-F238E27FC236}">
                <a16:creationId xmlns:a16="http://schemas.microsoft.com/office/drawing/2014/main" id="{CD8864BE-6A1E-AB01-64EF-3A2BB67A970C}"/>
              </a:ext>
            </a:extLst>
          </p:cNvPr>
          <p:cNvPicPr>
            <a:picLocks noChangeAspect="1" noChangeArrowheads="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18672" y="3718657"/>
            <a:ext cx="257979" cy="253916"/>
          </a:xfrm>
          <a:prstGeom prst="rect">
            <a:avLst/>
          </a:prstGeom>
          <a:noFill/>
          <a:extLst>
            <a:ext uri="{909E8E84-426E-40DD-AFC4-6F175D3DCCD1}">
              <a14:hiddenFill xmlns:a14="http://schemas.microsoft.com/office/drawing/2010/main">
                <a:solidFill>
                  <a:srgbClr val="FFFFFF"/>
                </a:solidFill>
              </a14:hiddenFill>
            </a:ext>
          </a:extLst>
        </p:spPr>
      </p:pic>
      <p:sp>
        <p:nvSpPr>
          <p:cNvPr id="191" name="TextBox 190">
            <a:extLst>
              <a:ext uri="{FF2B5EF4-FFF2-40B4-BE49-F238E27FC236}">
                <a16:creationId xmlns:a16="http://schemas.microsoft.com/office/drawing/2014/main" id="{E1630462-6F80-CF26-37DA-BBC20A0CB51E}"/>
              </a:ext>
            </a:extLst>
          </p:cNvPr>
          <p:cNvSpPr txBox="1"/>
          <p:nvPr/>
        </p:nvSpPr>
        <p:spPr>
          <a:xfrm>
            <a:off x="4090065" y="3602280"/>
            <a:ext cx="823046" cy="400110"/>
          </a:xfrm>
          <a:prstGeom prst="rect">
            <a:avLst/>
          </a:prstGeom>
        </p:spPr>
        <p:txBody>
          <a:bodyPr wrap="square">
            <a:spAutoFit/>
          </a:bodyPr>
          <a:lstStyle>
            <a:defPPr>
              <a:defRPr lang="en-US"/>
            </a:defPPr>
            <a:lvl1pPr>
              <a:defRPr sz="900" b="1">
                <a:solidFill>
                  <a:srgbClr val="015B8B"/>
                </a:solidFill>
                <a:latin typeface="Segoe UI" panose="020B0502040204020203" pitchFamily="34" charset="0"/>
                <a:cs typeface="Segoe UI" panose="020B0502040204020203" pitchFamily="34" charset="0"/>
              </a:defRPr>
            </a:lvl1pPr>
          </a:lstStyle>
          <a:p>
            <a:pPr algn="ctr"/>
            <a:r>
              <a:rPr lang="en-US" sz="1000">
                <a:solidFill>
                  <a:srgbClr val="002060"/>
                </a:solidFill>
                <a:latin typeface="+mn-lt"/>
                <a:ea typeface="Malgun Gothic" panose="020B0503020000020004" pitchFamily="34" charset="-127"/>
                <a:cs typeface="Malayalam MN" pitchFamily="2" charset="0"/>
              </a:rPr>
              <a:t>Removal of outliers </a:t>
            </a:r>
          </a:p>
        </p:txBody>
      </p:sp>
      <p:pic>
        <p:nvPicPr>
          <p:cNvPr id="1024" name="Picture 20" descr="Related image">
            <a:extLst>
              <a:ext uri="{FF2B5EF4-FFF2-40B4-BE49-F238E27FC236}">
                <a16:creationId xmlns:a16="http://schemas.microsoft.com/office/drawing/2014/main" id="{D197CB19-0611-FBF7-5716-73EF53853EF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51670" y="3614166"/>
            <a:ext cx="411480" cy="411480"/>
          </a:xfrm>
          <a:prstGeom prst="rect">
            <a:avLst/>
          </a:prstGeom>
          <a:extLst>
            <a:ext uri="{909E8E84-426E-40DD-AFC4-6F175D3DCCD1}">
              <a14:hiddenFill xmlns:a14="http://schemas.microsoft.com/office/drawing/2010/main">
                <a:solidFill>
                  <a:srgbClr val="FFFFFF"/>
                </a:solidFill>
              </a14:hiddenFill>
            </a:ext>
          </a:extLst>
        </p:spPr>
      </p:pic>
      <p:pic>
        <p:nvPicPr>
          <p:cNvPr id="1029" name="Picture 2" descr="Download Python Logo in SVG Vector or PNG File Format - Logo ...">
            <a:extLst>
              <a:ext uri="{FF2B5EF4-FFF2-40B4-BE49-F238E27FC236}">
                <a16:creationId xmlns:a16="http://schemas.microsoft.com/office/drawing/2014/main" id="{057092EB-A035-49ED-324B-A903CA9C91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5148" y="1571329"/>
            <a:ext cx="800948" cy="53396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035">
            <a:extLst>
              <a:ext uri="{FF2B5EF4-FFF2-40B4-BE49-F238E27FC236}">
                <a16:creationId xmlns:a16="http://schemas.microsoft.com/office/drawing/2014/main" id="{ABBD7B20-8DE0-8AC5-D59E-AA46EAA17AF8}"/>
              </a:ext>
            </a:extLst>
          </p:cNvPr>
          <p:cNvPicPr>
            <a:picLocks noChangeAspect="1"/>
          </p:cNvPicPr>
          <p:nvPr/>
        </p:nvPicPr>
        <p:blipFill>
          <a:blip r:embed="rId8"/>
          <a:stretch>
            <a:fillRect/>
          </a:stretch>
        </p:blipFill>
        <p:spPr>
          <a:xfrm>
            <a:off x="5523807" y="2598696"/>
            <a:ext cx="257520" cy="303742"/>
          </a:xfrm>
          <a:prstGeom prst="rect">
            <a:avLst/>
          </a:prstGeom>
        </p:spPr>
      </p:pic>
      <p:sp>
        <p:nvSpPr>
          <p:cNvPr id="1037" name="TextBox 1036">
            <a:extLst>
              <a:ext uri="{FF2B5EF4-FFF2-40B4-BE49-F238E27FC236}">
                <a16:creationId xmlns:a16="http://schemas.microsoft.com/office/drawing/2014/main" id="{B65DE3F0-22EC-42F7-AB4B-41761423B733}"/>
              </a:ext>
            </a:extLst>
          </p:cNvPr>
          <p:cNvSpPr txBox="1"/>
          <p:nvPr/>
        </p:nvSpPr>
        <p:spPr>
          <a:xfrm>
            <a:off x="5773826" y="2658235"/>
            <a:ext cx="2549791" cy="400110"/>
          </a:xfrm>
          <a:prstGeom prst="rect">
            <a:avLst/>
          </a:prstGeom>
        </p:spPr>
        <p:txBody>
          <a:bodyPr wrap="square">
            <a:spAutoFit/>
          </a:bodyPr>
          <a:lstStyle>
            <a:defPPr>
              <a:defRPr lang="en-US"/>
            </a:defPPr>
            <a:lvl1pPr>
              <a:defRPr sz="900" b="1">
                <a:solidFill>
                  <a:srgbClr val="015B8B"/>
                </a:solidFill>
                <a:latin typeface="Segoe UI" panose="020B0502040204020203" pitchFamily="34" charset="0"/>
                <a:cs typeface="Segoe UI" panose="020B0502040204020203" pitchFamily="34" charset="0"/>
              </a:defRPr>
            </a:lvl1pPr>
          </a:lstStyle>
          <a:p>
            <a:pPr algn="ctr"/>
            <a:r>
              <a:rPr lang="en-US" sz="1000">
                <a:solidFill>
                  <a:srgbClr val="002060"/>
                </a:solidFill>
                <a:latin typeface="+mn-lt"/>
                <a:ea typeface="Malgun Gothic" panose="020B0503020000020004" pitchFamily="34" charset="-127"/>
                <a:cs typeface="Malayalam MN" pitchFamily="2" charset="0"/>
              </a:rPr>
              <a:t>Dropping the features that are highly correlated (&gt;0.85)</a:t>
            </a:r>
          </a:p>
        </p:txBody>
      </p:sp>
      <p:sp>
        <p:nvSpPr>
          <p:cNvPr id="1039" name="Isosceles Triangle 126">
            <a:extLst>
              <a:ext uri="{FF2B5EF4-FFF2-40B4-BE49-F238E27FC236}">
                <a16:creationId xmlns:a16="http://schemas.microsoft.com/office/drawing/2014/main" id="{A82E025A-6F56-4ACC-EBA1-52A26892CE32}"/>
              </a:ext>
            </a:extLst>
          </p:cNvPr>
          <p:cNvSpPr/>
          <p:nvPr/>
        </p:nvSpPr>
        <p:spPr>
          <a:xfrm rot="5400000">
            <a:off x="4655451" y="2463969"/>
            <a:ext cx="960001" cy="101439"/>
          </a:xfrm>
          <a:prstGeom prst="triangle">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000" kern="1200">
              <a:solidFill>
                <a:prstClr val="white"/>
              </a:solidFill>
              <a:cs typeface="Times New Roman" panose="02020603050405020304" pitchFamily="18" charset="0"/>
            </a:endParaRPr>
          </a:p>
        </p:txBody>
      </p:sp>
      <p:sp>
        <p:nvSpPr>
          <p:cNvPr id="1034" name="Isosceles Triangle 126">
            <a:extLst>
              <a:ext uri="{FF2B5EF4-FFF2-40B4-BE49-F238E27FC236}">
                <a16:creationId xmlns:a16="http://schemas.microsoft.com/office/drawing/2014/main" id="{92977600-F806-8EA0-3278-1318BFD7A5DC}"/>
              </a:ext>
            </a:extLst>
          </p:cNvPr>
          <p:cNvSpPr/>
          <p:nvPr/>
        </p:nvSpPr>
        <p:spPr>
          <a:xfrm rot="5400000">
            <a:off x="274509" y="2912145"/>
            <a:ext cx="2721650" cy="221437"/>
          </a:xfrm>
          <a:prstGeom prst="triangle">
            <a:avLst/>
          </a:prstGeom>
          <a:solidFill>
            <a:schemeClr val="accent1">
              <a:lumMod val="40000"/>
              <a:lumOff val="60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000" kern="1200">
              <a:solidFill>
                <a:srgbClr val="002060"/>
              </a:solidFill>
              <a:cs typeface="Times New Roman" panose="02020603050405020304" pitchFamily="18" charset="0"/>
            </a:endParaRPr>
          </a:p>
        </p:txBody>
      </p:sp>
      <p:sp>
        <p:nvSpPr>
          <p:cNvPr id="5" name="Sev01">
            <a:extLst>
              <a:ext uri="{FF2B5EF4-FFF2-40B4-BE49-F238E27FC236}">
                <a16:creationId xmlns:a16="http://schemas.microsoft.com/office/drawing/2014/main" id="{A9E04B93-D3B4-F191-60F6-2235628F059F}"/>
              </a:ext>
            </a:extLst>
          </p:cNvPr>
          <p:cNvSpPr/>
          <p:nvPr/>
        </p:nvSpPr>
        <p:spPr>
          <a:xfrm>
            <a:off x="104592" y="81861"/>
            <a:ext cx="986016" cy="986014"/>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05</a:t>
            </a:r>
          </a:p>
        </p:txBody>
      </p:sp>
      <p:grpSp>
        <p:nvGrpSpPr>
          <p:cNvPr id="6" name="Group 225">
            <a:extLst>
              <a:ext uri="{FF2B5EF4-FFF2-40B4-BE49-F238E27FC236}">
                <a16:creationId xmlns:a16="http://schemas.microsoft.com/office/drawing/2014/main" id="{3E3DBB69-4CA5-5E44-A493-154BBF4BF2EB}"/>
              </a:ext>
            </a:extLst>
          </p:cNvPr>
          <p:cNvGrpSpPr/>
          <p:nvPr/>
        </p:nvGrpSpPr>
        <p:grpSpPr>
          <a:xfrm>
            <a:off x="1746848" y="161398"/>
            <a:ext cx="835479" cy="835479"/>
            <a:chOff x="864537" y="1822859"/>
            <a:chExt cx="971309" cy="971307"/>
          </a:xfrm>
        </p:grpSpPr>
        <p:sp>
          <p:nvSpPr>
            <p:cNvPr id="7" name="Oval 6">
              <a:extLst>
                <a:ext uri="{FF2B5EF4-FFF2-40B4-BE49-F238E27FC236}">
                  <a16:creationId xmlns:a16="http://schemas.microsoft.com/office/drawing/2014/main" id="{0113F95A-B1A2-E8ED-B7AA-4F91789E604C}"/>
                </a:ext>
              </a:extLst>
            </p:cNvPr>
            <p:cNvSpPr/>
            <p:nvPr/>
          </p:nvSpPr>
          <p:spPr>
            <a:xfrm>
              <a:off x="932451" y="1890773"/>
              <a:ext cx="835480" cy="8354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 name="Oval 7">
              <a:extLst>
                <a:ext uri="{FF2B5EF4-FFF2-40B4-BE49-F238E27FC236}">
                  <a16:creationId xmlns:a16="http://schemas.microsoft.com/office/drawing/2014/main" id="{7CAA859E-3E05-73F7-2A34-B2D6B23F8729}"/>
                </a:ext>
              </a:extLst>
            </p:cNvPr>
            <p:cNvSpPr/>
            <p:nvPr/>
          </p:nvSpPr>
          <p:spPr>
            <a:xfrm>
              <a:off x="864537" y="1822859"/>
              <a:ext cx="971309" cy="971307"/>
            </a:xfrm>
            <a:prstGeom prst="ellipse">
              <a:avLst/>
            </a:pr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9" name="Oval 8">
            <a:extLst>
              <a:ext uri="{FF2B5EF4-FFF2-40B4-BE49-F238E27FC236}">
                <a16:creationId xmlns:a16="http://schemas.microsoft.com/office/drawing/2014/main" id="{BD3DD694-DD82-6160-D83D-E4C864328DBD}"/>
              </a:ext>
            </a:extLst>
          </p:cNvPr>
          <p:cNvSpPr/>
          <p:nvPr/>
        </p:nvSpPr>
        <p:spPr>
          <a:xfrm>
            <a:off x="900108" y="384368"/>
            <a:ext cx="381000" cy="381000"/>
          </a:xfrm>
          <a:prstGeom prst="ellipse">
            <a:avLst/>
          </a:prstGeom>
          <a:solidFill>
            <a:schemeClr val="bg1"/>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22">
            <a:extLst>
              <a:ext uri="{FF2B5EF4-FFF2-40B4-BE49-F238E27FC236}">
                <a16:creationId xmlns:a16="http://schemas.microsoft.com/office/drawing/2014/main" id="{C7376029-645C-383C-B262-7089B0E3D2CB}"/>
              </a:ext>
            </a:extLst>
          </p:cNvPr>
          <p:cNvCxnSpPr/>
          <p:nvPr/>
        </p:nvCxnSpPr>
        <p:spPr>
          <a:xfrm rot="10800000" flipH="1">
            <a:off x="1100336" y="573876"/>
            <a:ext cx="605353" cy="2"/>
          </a:xfrm>
          <a:prstGeom prst="line">
            <a:avLst/>
          </a:prstGeom>
          <a:ln w="19050">
            <a:solidFill>
              <a:schemeClr val="accent1"/>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pic>
        <p:nvPicPr>
          <p:cNvPr id="14" name="Graphic 13" descr="Gears with solid fill">
            <a:extLst>
              <a:ext uri="{FF2B5EF4-FFF2-40B4-BE49-F238E27FC236}">
                <a16:creationId xmlns:a16="http://schemas.microsoft.com/office/drawing/2014/main" id="{39FDE8DF-15C2-79AF-C954-493FA75B060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42966" y="253017"/>
            <a:ext cx="656925" cy="656925"/>
          </a:xfrm>
          <a:prstGeom prst="rect">
            <a:avLst/>
          </a:prstGeom>
        </p:spPr>
      </p:pic>
      <p:pic>
        <p:nvPicPr>
          <p:cNvPr id="15" name="Picture 14">
            <a:extLst>
              <a:ext uri="{FF2B5EF4-FFF2-40B4-BE49-F238E27FC236}">
                <a16:creationId xmlns:a16="http://schemas.microsoft.com/office/drawing/2014/main" id="{494931B0-AEDD-AAAF-D629-66FD827B214B}"/>
              </a:ext>
            </a:extLst>
          </p:cNvPr>
          <p:cNvPicPr>
            <a:picLocks noChangeAspect="1"/>
          </p:cNvPicPr>
          <p:nvPr/>
        </p:nvPicPr>
        <p:blipFill>
          <a:blip r:embed="rId11"/>
          <a:stretch>
            <a:fillRect/>
          </a:stretch>
        </p:blipFill>
        <p:spPr>
          <a:xfrm>
            <a:off x="5309526" y="2168938"/>
            <a:ext cx="3123606" cy="349385"/>
          </a:xfrm>
          <a:prstGeom prst="rect">
            <a:avLst/>
          </a:prstGeom>
        </p:spPr>
      </p:pic>
      <p:sp>
        <p:nvSpPr>
          <p:cNvPr id="16" name="Isosceles Triangle 126">
            <a:extLst>
              <a:ext uri="{FF2B5EF4-FFF2-40B4-BE49-F238E27FC236}">
                <a16:creationId xmlns:a16="http://schemas.microsoft.com/office/drawing/2014/main" id="{331FFB08-7F57-6C87-663C-73D179A4F40A}"/>
              </a:ext>
            </a:extLst>
          </p:cNvPr>
          <p:cNvSpPr/>
          <p:nvPr/>
        </p:nvSpPr>
        <p:spPr>
          <a:xfrm rot="5400000">
            <a:off x="4631638" y="3550995"/>
            <a:ext cx="1015563" cy="109375"/>
          </a:xfrm>
          <a:prstGeom prst="triangle">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000" kern="1200">
              <a:solidFill>
                <a:prstClr val="white"/>
              </a:solidFill>
              <a:cs typeface="Times New Roman" panose="02020603050405020304" pitchFamily="18" charset="0"/>
            </a:endParaRPr>
          </a:p>
        </p:txBody>
      </p:sp>
      <p:pic>
        <p:nvPicPr>
          <p:cNvPr id="4" name="Picture 3">
            <a:extLst>
              <a:ext uri="{FF2B5EF4-FFF2-40B4-BE49-F238E27FC236}">
                <a16:creationId xmlns:a16="http://schemas.microsoft.com/office/drawing/2014/main" id="{D8184166-E2BF-AB35-B605-965FC3232DAA}"/>
              </a:ext>
            </a:extLst>
          </p:cNvPr>
          <p:cNvPicPr>
            <a:picLocks noChangeAspect="1"/>
          </p:cNvPicPr>
          <p:nvPr/>
        </p:nvPicPr>
        <p:blipFill>
          <a:blip r:embed="rId12"/>
          <a:stretch>
            <a:fillRect/>
          </a:stretch>
        </p:blipFill>
        <p:spPr>
          <a:xfrm>
            <a:off x="6054092" y="3021158"/>
            <a:ext cx="1546846" cy="1232447"/>
          </a:xfrm>
          <a:prstGeom prst="rect">
            <a:avLst/>
          </a:prstGeom>
        </p:spPr>
      </p:pic>
      <p:pic>
        <p:nvPicPr>
          <p:cNvPr id="17" name="Picture 4" descr="Image result for database icon">
            <a:extLst>
              <a:ext uri="{FF2B5EF4-FFF2-40B4-BE49-F238E27FC236}">
                <a16:creationId xmlns:a16="http://schemas.microsoft.com/office/drawing/2014/main" id="{D6DFAD9D-EF6D-4FD4-EC84-1E6DED91E021}"/>
              </a:ext>
            </a:extLst>
          </p:cNvPr>
          <p:cNvPicPr>
            <a:picLocks noChangeAspect="1" noChangeArrowheads="1"/>
          </p:cNvPicPr>
          <p:nvPr/>
        </p:nvPicPr>
        <p:blipFill>
          <a:blip r:embed="rId1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73728" y="2385489"/>
            <a:ext cx="390543" cy="4222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F816733-A4B6-45DD-FCB5-5F98F36E39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9003" y="4713951"/>
            <a:ext cx="2987329" cy="31693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Meijer – Logo, brand and logotype">
            <a:extLst>
              <a:ext uri="{FF2B5EF4-FFF2-40B4-BE49-F238E27FC236}">
                <a16:creationId xmlns:a16="http://schemas.microsoft.com/office/drawing/2014/main" id="{B2A91B03-2E39-4E0D-FD55-A0A4D62D5B6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159262" y="4708239"/>
            <a:ext cx="913196" cy="35751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30">
            <a:extLst>
              <a:ext uri="{FF2B5EF4-FFF2-40B4-BE49-F238E27FC236}">
                <a16:creationId xmlns:a16="http://schemas.microsoft.com/office/drawing/2014/main" id="{DF95068A-08B5-A901-45AE-6E6467769FF8}"/>
              </a:ext>
            </a:extLst>
          </p:cNvPr>
          <p:cNvGrpSpPr/>
          <p:nvPr/>
        </p:nvGrpSpPr>
        <p:grpSpPr>
          <a:xfrm>
            <a:off x="2703507" y="288426"/>
            <a:ext cx="6100552" cy="437759"/>
            <a:chOff x="1270277" y="1233504"/>
            <a:chExt cx="3048000" cy="437759"/>
          </a:xfrm>
        </p:grpSpPr>
        <p:sp>
          <p:nvSpPr>
            <p:cNvPr id="24" name="Text Placeholder 3">
              <a:extLst>
                <a:ext uri="{FF2B5EF4-FFF2-40B4-BE49-F238E27FC236}">
                  <a16:creationId xmlns:a16="http://schemas.microsoft.com/office/drawing/2014/main" id="{05082755-3573-DCB0-C8A8-E50E5FF20011}"/>
                </a:ext>
              </a:extLst>
            </p:cNvPr>
            <p:cNvSpPr txBox="1">
              <a:spLocks/>
            </p:cNvSpPr>
            <p:nvPr/>
          </p:nvSpPr>
          <p:spPr>
            <a:xfrm>
              <a:off x="1270277" y="1233504"/>
              <a:ext cx="1082822" cy="276999"/>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1" i="0" u="none" strike="noStrike" kern="1200" cap="none" spc="0" normalizeH="0" baseline="0" noProof="0">
                  <a:ln>
                    <a:noFill/>
                  </a:ln>
                  <a:solidFill>
                    <a:schemeClr val="accent1"/>
                  </a:solidFill>
                  <a:effectLst/>
                  <a:uLnTx/>
                  <a:uFillTx/>
                  <a:latin typeface="+mn-lt"/>
                  <a:ea typeface="+mn-ea"/>
                  <a:cs typeface="+mn-cs"/>
                </a:rPr>
                <a:t>Data Preprocessing</a:t>
              </a:r>
            </a:p>
          </p:txBody>
        </p:sp>
        <p:sp>
          <p:nvSpPr>
            <p:cNvPr id="25" name="Text Placeholder 3">
              <a:extLst>
                <a:ext uri="{FF2B5EF4-FFF2-40B4-BE49-F238E27FC236}">
                  <a16:creationId xmlns:a16="http://schemas.microsoft.com/office/drawing/2014/main" id="{A1CE7CFF-ED8D-8B8F-00D4-4B0211A07674}"/>
                </a:ext>
              </a:extLst>
            </p:cNvPr>
            <p:cNvSpPr txBox="1">
              <a:spLocks/>
            </p:cNvSpPr>
            <p:nvPr/>
          </p:nvSpPr>
          <p:spPr>
            <a:xfrm>
              <a:off x="1270277" y="1486597"/>
              <a:ext cx="3048000" cy="18466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1200">
                  <a:solidFill>
                    <a:srgbClr val="595959"/>
                  </a:solidFill>
                  <a:latin typeface="+mn-lt"/>
                  <a:ea typeface="Malgun Gothic"/>
                  <a:sym typeface="Malgun Gothic"/>
                </a:rPr>
                <a:t>Layer 2 – Removal of Highly Correlated Fields and Outlier Records</a:t>
              </a:r>
              <a:endParaRPr lang="en-US" sz="1200">
                <a:latin typeface="+mn-lt"/>
              </a:endParaRPr>
            </a:p>
          </p:txBody>
        </p:sp>
      </p:grpSp>
      <p:sp>
        <p:nvSpPr>
          <p:cNvPr id="11" name="TextBox 10">
            <a:extLst>
              <a:ext uri="{FF2B5EF4-FFF2-40B4-BE49-F238E27FC236}">
                <a16:creationId xmlns:a16="http://schemas.microsoft.com/office/drawing/2014/main" id="{49F4CE56-FCCD-7122-9254-67BCCCB33D0A}"/>
              </a:ext>
            </a:extLst>
          </p:cNvPr>
          <p:cNvSpPr txBox="1"/>
          <p:nvPr/>
        </p:nvSpPr>
        <p:spPr>
          <a:xfrm>
            <a:off x="8736429" y="77751"/>
            <a:ext cx="263214" cy="261610"/>
          </a:xfrm>
          <a:prstGeom prst="rect">
            <a:avLst/>
          </a:prstGeom>
          <a:noFill/>
        </p:spPr>
        <p:txBody>
          <a:bodyPr wrap="none" rtlCol="0">
            <a:spAutoFit/>
          </a:bodyPr>
          <a:lstStyle/>
          <a:p>
            <a:fld id="{1D03D236-619A-8544-8962-F3540FB24A9C}" type="slidenum">
              <a:rPr lang="en-US" sz="1100" smtClean="0">
                <a:solidFill>
                  <a:schemeClr val="tx1">
                    <a:lumMod val="50000"/>
                    <a:lumOff val="50000"/>
                  </a:schemeClr>
                </a:solidFill>
              </a:rPr>
              <a:t>17</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3195636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96">
            <a:extLst>
              <a:ext uri="{FF2B5EF4-FFF2-40B4-BE49-F238E27FC236}">
                <a16:creationId xmlns:a16="http://schemas.microsoft.com/office/drawing/2014/main" id="{DD7E0BA6-1286-5E8D-AE14-3110EF95626B}"/>
              </a:ext>
            </a:extLst>
          </p:cNvPr>
          <p:cNvSpPr/>
          <p:nvPr/>
        </p:nvSpPr>
        <p:spPr>
          <a:xfrm>
            <a:off x="669920" y="1661176"/>
            <a:ext cx="7801081" cy="2874279"/>
          </a:xfrm>
          <a:prstGeom prst="rect">
            <a:avLst/>
          </a:prstGeom>
          <a:noFill/>
          <a:ln>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p>
        </p:txBody>
      </p:sp>
      <p:sp>
        <p:nvSpPr>
          <p:cNvPr id="101" name="Rectangle 100">
            <a:extLst>
              <a:ext uri="{FF2B5EF4-FFF2-40B4-BE49-F238E27FC236}">
                <a16:creationId xmlns:a16="http://schemas.microsoft.com/office/drawing/2014/main" id="{AFE65824-349A-AA73-63F3-1FAFFB7031ED}"/>
              </a:ext>
            </a:extLst>
          </p:cNvPr>
          <p:cNvSpPr/>
          <p:nvPr/>
        </p:nvSpPr>
        <p:spPr>
          <a:xfrm>
            <a:off x="669918" y="1283308"/>
            <a:ext cx="7801081" cy="240030"/>
          </a:xfrm>
          <a:prstGeom prst="rect">
            <a:avLst/>
          </a:prstGeom>
          <a:solidFill>
            <a:srgbClr val="5D8BAE"/>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b="1">
                <a:solidFill>
                  <a:schemeClr val="bg1"/>
                </a:solidFill>
                <a:ea typeface="Malgun Gothic"/>
                <a:cs typeface="Malayalam MN" pitchFamily="2" charset="0"/>
              </a:rPr>
              <a:t>Multicollinearity Check</a:t>
            </a:r>
          </a:p>
        </p:txBody>
      </p:sp>
      <p:sp>
        <p:nvSpPr>
          <p:cNvPr id="5" name="Sev01">
            <a:extLst>
              <a:ext uri="{FF2B5EF4-FFF2-40B4-BE49-F238E27FC236}">
                <a16:creationId xmlns:a16="http://schemas.microsoft.com/office/drawing/2014/main" id="{A9E04B93-D3B4-F191-60F6-2235628F059F}"/>
              </a:ext>
            </a:extLst>
          </p:cNvPr>
          <p:cNvSpPr/>
          <p:nvPr/>
        </p:nvSpPr>
        <p:spPr>
          <a:xfrm>
            <a:off x="104592" y="81861"/>
            <a:ext cx="986016" cy="986014"/>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05</a:t>
            </a:r>
          </a:p>
        </p:txBody>
      </p:sp>
      <p:grpSp>
        <p:nvGrpSpPr>
          <p:cNvPr id="6" name="Group 225">
            <a:extLst>
              <a:ext uri="{FF2B5EF4-FFF2-40B4-BE49-F238E27FC236}">
                <a16:creationId xmlns:a16="http://schemas.microsoft.com/office/drawing/2014/main" id="{3E3DBB69-4CA5-5E44-A493-154BBF4BF2EB}"/>
              </a:ext>
            </a:extLst>
          </p:cNvPr>
          <p:cNvGrpSpPr/>
          <p:nvPr/>
        </p:nvGrpSpPr>
        <p:grpSpPr>
          <a:xfrm>
            <a:off x="1746848" y="161398"/>
            <a:ext cx="835479" cy="835479"/>
            <a:chOff x="864537" y="1822859"/>
            <a:chExt cx="971309" cy="971307"/>
          </a:xfrm>
        </p:grpSpPr>
        <p:sp>
          <p:nvSpPr>
            <p:cNvPr id="7" name="Oval 6">
              <a:extLst>
                <a:ext uri="{FF2B5EF4-FFF2-40B4-BE49-F238E27FC236}">
                  <a16:creationId xmlns:a16="http://schemas.microsoft.com/office/drawing/2014/main" id="{0113F95A-B1A2-E8ED-B7AA-4F91789E604C}"/>
                </a:ext>
              </a:extLst>
            </p:cNvPr>
            <p:cNvSpPr/>
            <p:nvPr/>
          </p:nvSpPr>
          <p:spPr>
            <a:xfrm>
              <a:off x="932451" y="1890773"/>
              <a:ext cx="835480" cy="8354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 name="Oval 7">
              <a:extLst>
                <a:ext uri="{FF2B5EF4-FFF2-40B4-BE49-F238E27FC236}">
                  <a16:creationId xmlns:a16="http://schemas.microsoft.com/office/drawing/2014/main" id="{7CAA859E-3E05-73F7-2A34-B2D6B23F8729}"/>
                </a:ext>
              </a:extLst>
            </p:cNvPr>
            <p:cNvSpPr/>
            <p:nvPr/>
          </p:nvSpPr>
          <p:spPr>
            <a:xfrm>
              <a:off x="864537" y="1822859"/>
              <a:ext cx="971309" cy="971307"/>
            </a:xfrm>
            <a:prstGeom prst="ellipse">
              <a:avLst/>
            </a:pr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9" name="Oval 8">
            <a:extLst>
              <a:ext uri="{FF2B5EF4-FFF2-40B4-BE49-F238E27FC236}">
                <a16:creationId xmlns:a16="http://schemas.microsoft.com/office/drawing/2014/main" id="{BD3DD694-DD82-6160-D83D-E4C864328DBD}"/>
              </a:ext>
            </a:extLst>
          </p:cNvPr>
          <p:cNvSpPr/>
          <p:nvPr/>
        </p:nvSpPr>
        <p:spPr>
          <a:xfrm>
            <a:off x="900108" y="384368"/>
            <a:ext cx="381000" cy="381000"/>
          </a:xfrm>
          <a:prstGeom prst="ellipse">
            <a:avLst/>
          </a:prstGeom>
          <a:solidFill>
            <a:schemeClr val="bg1"/>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22">
            <a:extLst>
              <a:ext uri="{FF2B5EF4-FFF2-40B4-BE49-F238E27FC236}">
                <a16:creationId xmlns:a16="http://schemas.microsoft.com/office/drawing/2014/main" id="{C7376029-645C-383C-B262-7089B0E3D2CB}"/>
              </a:ext>
            </a:extLst>
          </p:cNvPr>
          <p:cNvCxnSpPr/>
          <p:nvPr/>
        </p:nvCxnSpPr>
        <p:spPr>
          <a:xfrm rot="10800000" flipH="1">
            <a:off x="1100336" y="573876"/>
            <a:ext cx="605353" cy="2"/>
          </a:xfrm>
          <a:prstGeom prst="line">
            <a:avLst/>
          </a:prstGeom>
          <a:ln w="19050">
            <a:solidFill>
              <a:schemeClr val="accent1"/>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pic>
        <p:nvPicPr>
          <p:cNvPr id="14" name="Graphic 13" descr="Gears with solid fill">
            <a:extLst>
              <a:ext uri="{FF2B5EF4-FFF2-40B4-BE49-F238E27FC236}">
                <a16:creationId xmlns:a16="http://schemas.microsoft.com/office/drawing/2014/main" id="{39FDE8DF-15C2-79AF-C954-493FA75B06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42966" y="253017"/>
            <a:ext cx="656925" cy="656925"/>
          </a:xfrm>
          <a:prstGeom prst="rect">
            <a:avLst/>
          </a:prstGeom>
        </p:spPr>
      </p:pic>
      <p:pic>
        <p:nvPicPr>
          <p:cNvPr id="4" name="Picture 3">
            <a:extLst>
              <a:ext uri="{FF2B5EF4-FFF2-40B4-BE49-F238E27FC236}">
                <a16:creationId xmlns:a16="http://schemas.microsoft.com/office/drawing/2014/main" id="{9DA4A5CA-EF9B-89D0-6EB9-F47A20E179DA}"/>
              </a:ext>
            </a:extLst>
          </p:cNvPr>
          <p:cNvPicPr>
            <a:picLocks noChangeAspect="1"/>
          </p:cNvPicPr>
          <p:nvPr/>
        </p:nvPicPr>
        <p:blipFill>
          <a:blip r:embed="rId5"/>
          <a:stretch>
            <a:fillRect/>
          </a:stretch>
        </p:blipFill>
        <p:spPr>
          <a:xfrm>
            <a:off x="1099905" y="1907910"/>
            <a:ext cx="2966254" cy="2380809"/>
          </a:xfrm>
          <a:prstGeom prst="rect">
            <a:avLst/>
          </a:prstGeom>
        </p:spPr>
      </p:pic>
      <p:pic>
        <p:nvPicPr>
          <p:cNvPr id="15" name="Picture 14">
            <a:extLst>
              <a:ext uri="{FF2B5EF4-FFF2-40B4-BE49-F238E27FC236}">
                <a16:creationId xmlns:a16="http://schemas.microsoft.com/office/drawing/2014/main" id="{054686B1-EFE2-D087-8F9B-51118531B22D}"/>
              </a:ext>
            </a:extLst>
          </p:cNvPr>
          <p:cNvPicPr>
            <a:picLocks noChangeAspect="1"/>
          </p:cNvPicPr>
          <p:nvPr/>
        </p:nvPicPr>
        <p:blipFill>
          <a:blip r:embed="rId6"/>
          <a:stretch>
            <a:fillRect/>
          </a:stretch>
        </p:blipFill>
        <p:spPr>
          <a:xfrm>
            <a:off x="4571420" y="1905458"/>
            <a:ext cx="3345433" cy="2405638"/>
          </a:xfrm>
          <a:prstGeom prst="rect">
            <a:avLst/>
          </a:prstGeom>
        </p:spPr>
      </p:pic>
      <p:sp>
        <p:nvSpPr>
          <p:cNvPr id="16" name="Rectangle 15">
            <a:extLst>
              <a:ext uri="{FF2B5EF4-FFF2-40B4-BE49-F238E27FC236}">
                <a16:creationId xmlns:a16="http://schemas.microsoft.com/office/drawing/2014/main" id="{2C23022D-7A85-FCE9-A2D7-E9E5F478D449}"/>
              </a:ext>
            </a:extLst>
          </p:cNvPr>
          <p:cNvSpPr/>
          <p:nvPr/>
        </p:nvSpPr>
        <p:spPr>
          <a:xfrm>
            <a:off x="2046526" y="1990842"/>
            <a:ext cx="2281571" cy="116716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p>
        </p:txBody>
      </p:sp>
      <p:pic>
        <p:nvPicPr>
          <p:cNvPr id="2" name="Picture 1">
            <a:extLst>
              <a:ext uri="{FF2B5EF4-FFF2-40B4-BE49-F238E27FC236}">
                <a16:creationId xmlns:a16="http://schemas.microsoft.com/office/drawing/2014/main" id="{D6A9A9C9-AB71-FC2E-5EB2-BD9737FD3C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9003" y="4713951"/>
            <a:ext cx="2987329" cy="31693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Meijer – Logo, brand and logotype">
            <a:extLst>
              <a:ext uri="{FF2B5EF4-FFF2-40B4-BE49-F238E27FC236}">
                <a16:creationId xmlns:a16="http://schemas.microsoft.com/office/drawing/2014/main" id="{8A7F8569-67EF-AEF3-0FDB-200D4DA2745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59262" y="4708239"/>
            <a:ext cx="913196" cy="35751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30">
            <a:extLst>
              <a:ext uri="{FF2B5EF4-FFF2-40B4-BE49-F238E27FC236}">
                <a16:creationId xmlns:a16="http://schemas.microsoft.com/office/drawing/2014/main" id="{4B1C0957-6C56-0113-8D40-E4AD794917EA}"/>
              </a:ext>
            </a:extLst>
          </p:cNvPr>
          <p:cNvGrpSpPr/>
          <p:nvPr/>
        </p:nvGrpSpPr>
        <p:grpSpPr>
          <a:xfrm>
            <a:off x="2703507" y="288426"/>
            <a:ext cx="6100552" cy="622425"/>
            <a:chOff x="1270277" y="1233504"/>
            <a:chExt cx="3048000" cy="622425"/>
          </a:xfrm>
        </p:grpSpPr>
        <p:sp>
          <p:nvSpPr>
            <p:cNvPr id="18" name="Text Placeholder 3">
              <a:extLst>
                <a:ext uri="{FF2B5EF4-FFF2-40B4-BE49-F238E27FC236}">
                  <a16:creationId xmlns:a16="http://schemas.microsoft.com/office/drawing/2014/main" id="{98D400AD-D1F5-5881-E2F6-1DD2738167B5}"/>
                </a:ext>
              </a:extLst>
            </p:cNvPr>
            <p:cNvSpPr txBox="1">
              <a:spLocks/>
            </p:cNvSpPr>
            <p:nvPr/>
          </p:nvSpPr>
          <p:spPr>
            <a:xfrm>
              <a:off x="1270277" y="1233504"/>
              <a:ext cx="1082822" cy="276999"/>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1" i="0" u="none" strike="noStrike" kern="1200" cap="none" spc="0" normalizeH="0" baseline="0" noProof="0">
                  <a:ln>
                    <a:noFill/>
                  </a:ln>
                  <a:solidFill>
                    <a:schemeClr val="accent1"/>
                  </a:solidFill>
                  <a:effectLst/>
                  <a:uLnTx/>
                  <a:uFillTx/>
                  <a:latin typeface="+mj-lt"/>
                  <a:ea typeface="+mn-ea"/>
                  <a:cs typeface="+mn-cs"/>
                </a:rPr>
                <a:t>Data Preprocessing</a:t>
              </a:r>
            </a:p>
          </p:txBody>
        </p:sp>
        <p:sp>
          <p:nvSpPr>
            <p:cNvPr id="19" name="Text Placeholder 3">
              <a:extLst>
                <a:ext uri="{FF2B5EF4-FFF2-40B4-BE49-F238E27FC236}">
                  <a16:creationId xmlns:a16="http://schemas.microsoft.com/office/drawing/2014/main" id="{AE477C90-724F-CA72-CF84-8B553D0983D5}"/>
                </a:ext>
              </a:extLst>
            </p:cNvPr>
            <p:cNvSpPr txBox="1">
              <a:spLocks/>
            </p:cNvSpPr>
            <p:nvPr/>
          </p:nvSpPr>
          <p:spPr>
            <a:xfrm>
              <a:off x="1270277" y="1486597"/>
              <a:ext cx="3048000" cy="369332"/>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1200">
                  <a:solidFill>
                    <a:srgbClr val="595959"/>
                  </a:solidFill>
                  <a:latin typeface="+mn-lt"/>
                  <a:ea typeface="Malgun Gothic"/>
                  <a:sym typeface="Malgun Gothic"/>
                </a:rPr>
                <a:t>Layer 3 – Multicollinearity Check | Removal of multicollinear features to increase the model accuracy and to mitigate the issue with correlated predictor variables</a:t>
              </a:r>
              <a:endParaRPr lang="en-US" sz="1200">
                <a:latin typeface="+mn-lt"/>
              </a:endParaRPr>
            </a:p>
          </p:txBody>
        </p:sp>
      </p:grpSp>
      <p:sp>
        <p:nvSpPr>
          <p:cNvPr id="11" name="TextBox 10">
            <a:extLst>
              <a:ext uri="{FF2B5EF4-FFF2-40B4-BE49-F238E27FC236}">
                <a16:creationId xmlns:a16="http://schemas.microsoft.com/office/drawing/2014/main" id="{2CAAFC46-BBB9-5BEA-9B36-66D9493A92FA}"/>
              </a:ext>
            </a:extLst>
          </p:cNvPr>
          <p:cNvSpPr txBox="1"/>
          <p:nvPr/>
        </p:nvSpPr>
        <p:spPr>
          <a:xfrm>
            <a:off x="8736429" y="77751"/>
            <a:ext cx="263214" cy="261610"/>
          </a:xfrm>
          <a:prstGeom prst="rect">
            <a:avLst/>
          </a:prstGeom>
          <a:noFill/>
        </p:spPr>
        <p:txBody>
          <a:bodyPr wrap="none" rtlCol="0">
            <a:spAutoFit/>
          </a:bodyPr>
          <a:lstStyle/>
          <a:p>
            <a:fld id="{1D03D236-619A-8544-8962-F3540FB24A9C}" type="slidenum">
              <a:rPr lang="en-US" sz="1100" smtClean="0">
                <a:solidFill>
                  <a:schemeClr val="tx1">
                    <a:lumMod val="50000"/>
                    <a:lumOff val="50000"/>
                  </a:schemeClr>
                </a:solidFill>
              </a:rPr>
              <a:t>18</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3049921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E6C5332E-AC9C-B67B-E492-E0A6907EEA5E}"/>
              </a:ext>
            </a:extLst>
          </p:cNvPr>
          <p:cNvGrpSpPr/>
          <p:nvPr/>
        </p:nvGrpSpPr>
        <p:grpSpPr>
          <a:xfrm>
            <a:off x="890134" y="1909833"/>
            <a:ext cx="2060643" cy="360121"/>
            <a:chOff x="532203" y="2408807"/>
            <a:chExt cx="1292660" cy="714565"/>
          </a:xfrm>
        </p:grpSpPr>
        <p:sp>
          <p:nvSpPr>
            <p:cNvPr id="38" name="Rectangle: Rounded Corners 177">
              <a:extLst>
                <a:ext uri="{FF2B5EF4-FFF2-40B4-BE49-F238E27FC236}">
                  <a16:creationId xmlns:a16="http://schemas.microsoft.com/office/drawing/2014/main" id="{426C01C1-0693-8B4D-A5CF-7CD301CD4C4B}"/>
                </a:ext>
              </a:extLst>
            </p:cNvPr>
            <p:cNvSpPr/>
            <p:nvPr/>
          </p:nvSpPr>
          <p:spPr>
            <a:xfrm>
              <a:off x="532203" y="2408807"/>
              <a:ext cx="1292660" cy="714565"/>
            </a:xfrm>
            <a:prstGeom prst="roundRect">
              <a:avLst/>
            </a:prstGeom>
            <a:solidFill>
              <a:schemeClr val="bg2">
                <a:lumMod val="20000"/>
                <a:lumOff val="80000"/>
                <a:alpha val="34000"/>
              </a:schemeClr>
            </a:solidFill>
            <a:ln w="3175">
              <a:solidFill>
                <a:srgbClr val="000B3A">
                  <a:alpha val="42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ea typeface="Ayuthaya" pitchFamily="2" charset="-34"/>
                <a:cs typeface="Ayuthaya" pitchFamily="2" charset="-34"/>
              </a:endParaRPr>
            </a:p>
          </p:txBody>
        </p:sp>
        <p:sp>
          <p:nvSpPr>
            <p:cNvPr id="39" name="TextBox 38">
              <a:extLst>
                <a:ext uri="{FF2B5EF4-FFF2-40B4-BE49-F238E27FC236}">
                  <a16:creationId xmlns:a16="http://schemas.microsoft.com/office/drawing/2014/main" id="{37BAD8FB-D38C-CBB8-0D37-7210DA34DC62}"/>
                </a:ext>
              </a:extLst>
            </p:cNvPr>
            <p:cNvSpPr txBox="1"/>
            <p:nvPr/>
          </p:nvSpPr>
          <p:spPr>
            <a:xfrm>
              <a:off x="632352" y="2538743"/>
              <a:ext cx="1092361" cy="519096"/>
            </a:xfrm>
            <a:prstGeom prst="rect">
              <a:avLst/>
            </a:prstGeom>
            <a:noFill/>
          </p:spPr>
          <p:txBody>
            <a:bodyPr wrap="square" rtlCol="0">
              <a:spAutoFit/>
            </a:bodyPr>
            <a:lstStyle/>
            <a:p>
              <a:pPr algn="ctr"/>
              <a:r>
                <a:rPr lang="en-US" sz="1100">
                  <a:solidFill>
                    <a:srgbClr val="0070C0"/>
                  </a:solidFill>
                  <a:latin typeface="+mn-lt"/>
                  <a:ea typeface="Ayuthaya" pitchFamily="2" charset="-34"/>
                  <a:cs typeface="Ayuthaya" pitchFamily="2" charset="-34"/>
                </a:rPr>
                <a:t>One-Hot Encoding</a:t>
              </a:r>
            </a:p>
          </p:txBody>
        </p:sp>
      </p:grpSp>
      <p:grpSp>
        <p:nvGrpSpPr>
          <p:cNvPr id="49" name="Group 48">
            <a:extLst>
              <a:ext uri="{FF2B5EF4-FFF2-40B4-BE49-F238E27FC236}">
                <a16:creationId xmlns:a16="http://schemas.microsoft.com/office/drawing/2014/main" id="{6130A9BB-AB93-4CE6-D7FA-41E22D3EA552}"/>
              </a:ext>
            </a:extLst>
          </p:cNvPr>
          <p:cNvGrpSpPr/>
          <p:nvPr/>
        </p:nvGrpSpPr>
        <p:grpSpPr>
          <a:xfrm>
            <a:off x="890134" y="2592242"/>
            <a:ext cx="2060643" cy="360120"/>
            <a:chOff x="532203" y="2408807"/>
            <a:chExt cx="1292660" cy="714565"/>
          </a:xfrm>
        </p:grpSpPr>
        <p:sp>
          <p:nvSpPr>
            <p:cNvPr id="50" name="Rectangle: Rounded Corners 177">
              <a:extLst>
                <a:ext uri="{FF2B5EF4-FFF2-40B4-BE49-F238E27FC236}">
                  <a16:creationId xmlns:a16="http://schemas.microsoft.com/office/drawing/2014/main" id="{6DFF1845-9A28-8D8A-9824-A1E0728F54E0}"/>
                </a:ext>
              </a:extLst>
            </p:cNvPr>
            <p:cNvSpPr/>
            <p:nvPr/>
          </p:nvSpPr>
          <p:spPr>
            <a:xfrm>
              <a:off x="532203" y="2408807"/>
              <a:ext cx="1292660" cy="714565"/>
            </a:xfrm>
            <a:prstGeom prst="roundRect">
              <a:avLst/>
            </a:prstGeom>
            <a:solidFill>
              <a:schemeClr val="bg2">
                <a:lumMod val="20000"/>
                <a:lumOff val="80000"/>
                <a:alpha val="34000"/>
              </a:schemeClr>
            </a:solidFill>
            <a:ln w="3175">
              <a:solidFill>
                <a:srgbClr val="000B3A">
                  <a:alpha val="42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100">
                <a:ea typeface="Ayuthaya" pitchFamily="2" charset="-34"/>
                <a:cs typeface="Ayuthaya" pitchFamily="2" charset="-34"/>
              </a:endParaRPr>
            </a:p>
          </p:txBody>
        </p:sp>
        <p:sp>
          <p:nvSpPr>
            <p:cNvPr id="51" name="TextBox 50">
              <a:extLst>
                <a:ext uri="{FF2B5EF4-FFF2-40B4-BE49-F238E27FC236}">
                  <a16:creationId xmlns:a16="http://schemas.microsoft.com/office/drawing/2014/main" id="{0E2268CC-0E3F-5452-EAC5-904C7C387887}"/>
                </a:ext>
              </a:extLst>
            </p:cNvPr>
            <p:cNvSpPr txBox="1"/>
            <p:nvPr/>
          </p:nvSpPr>
          <p:spPr>
            <a:xfrm>
              <a:off x="632352" y="2516837"/>
              <a:ext cx="1092361" cy="519097"/>
            </a:xfrm>
            <a:prstGeom prst="rect">
              <a:avLst/>
            </a:prstGeom>
            <a:noFill/>
          </p:spPr>
          <p:txBody>
            <a:bodyPr wrap="square" rtlCol="0">
              <a:spAutoFit/>
            </a:bodyPr>
            <a:lstStyle/>
            <a:p>
              <a:pPr algn="ctr"/>
              <a:r>
                <a:rPr lang="en-US" sz="1100">
                  <a:solidFill>
                    <a:srgbClr val="0070C0"/>
                  </a:solidFill>
                  <a:latin typeface="+mn-lt"/>
                  <a:ea typeface="Ayuthaya" pitchFamily="2" charset="-34"/>
                  <a:cs typeface="Ayuthaya" pitchFamily="2" charset="-34"/>
                </a:rPr>
                <a:t>Train – Test Split</a:t>
              </a:r>
            </a:p>
          </p:txBody>
        </p:sp>
      </p:grpSp>
      <p:grpSp>
        <p:nvGrpSpPr>
          <p:cNvPr id="52" name="Group 51">
            <a:extLst>
              <a:ext uri="{FF2B5EF4-FFF2-40B4-BE49-F238E27FC236}">
                <a16:creationId xmlns:a16="http://schemas.microsoft.com/office/drawing/2014/main" id="{19A8C019-158D-1098-FD6D-EDA564D0FA27}"/>
              </a:ext>
            </a:extLst>
          </p:cNvPr>
          <p:cNvGrpSpPr/>
          <p:nvPr/>
        </p:nvGrpSpPr>
        <p:grpSpPr>
          <a:xfrm>
            <a:off x="929821" y="3853671"/>
            <a:ext cx="2020956" cy="438824"/>
            <a:chOff x="532203" y="2369132"/>
            <a:chExt cx="1292660" cy="854985"/>
          </a:xfrm>
        </p:grpSpPr>
        <p:sp>
          <p:nvSpPr>
            <p:cNvPr id="53" name="Rectangle: Rounded Corners 177">
              <a:extLst>
                <a:ext uri="{FF2B5EF4-FFF2-40B4-BE49-F238E27FC236}">
                  <a16:creationId xmlns:a16="http://schemas.microsoft.com/office/drawing/2014/main" id="{0C517718-701A-A674-4223-41F433CFF059}"/>
                </a:ext>
              </a:extLst>
            </p:cNvPr>
            <p:cNvSpPr/>
            <p:nvPr/>
          </p:nvSpPr>
          <p:spPr>
            <a:xfrm>
              <a:off x="532203" y="2408807"/>
              <a:ext cx="1292660" cy="714565"/>
            </a:xfrm>
            <a:prstGeom prst="roundRect">
              <a:avLst/>
            </a:prstGeom>
            <a:solidFill>
              <a:schemeClr val="bg2">
                <a:lumMod val="20000"/>
                <a:lumOff val="80000"/>
                <a:alpha val="34000"/>
              </a:schemeClr>
            </a:solidFill>
            <a:ln w="3175">
              <a:solidFill>
                <a:srgbClr val="000B3A">
                  <a:alpha val="42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ea typeface="Ayuthaya" pitchFamily="2" charset="-34"/>
                <a:cs typeface="Ayuthaya" pitchFamily="2" charset="-34"/>
              </a:endParaRPr>
            </a:p>
          </p:txBody>
        </p:sp>
        <p:sp>
          <p:nvSpPr>
            <p:cNvPr id="54" name="TextBox 53">
              <a:extLst>
                <a:ext uri="{FF2B5EF4-FFF2-40B4-BE49-F238E27FC236}">
                  <a16:creationId xmlns:a16="http://schemas.microsoft.com/office/drawing/2014/main" id="{659C4D21-910C-59C4-EC70-0D74E2FB9610}"/>
                </a:ext>
              </a:extLst>
            </p:cNvPr>
            <p:cNvSpPr txBox="1"/>
            <p:nvPr/>
          </p:nvSpPr>
          <p:spPr>
            <a:xfrm>
              <a:off x="632352" y="2369132"/>
              <a:ext cx="1092361" cy="854985"/>
            </a:xfrm>
            <a:prstGeom prst="rect">
              <a:avLst/>
            </a:prstGeom>
            <a:noFill/>
          </p:spPr>
          <p:txBody>
            <a:bodyPr wrap="square" lIns="91440" tIns="45720" rIns="91440" bIns="45720" rtlCol="0" anchor="t">
              <a:spAutoFit/>
            </a:bodyPr>
            <a:lstStyle/>
            <a:p>
              <a:pPr algn="ctr"/>
              <a:r>
                <a:rPr lang="en-US" sz="1100">
                  <a:solidFill>
                    <a:srgbClr val="0070C0"/>
                  </a:solidFill>
                  <a:latin typeface="+mn-lt"/>
                  <a:ea typeface="Ayuthaya" pitchFamily="2" charset="-34"/>
                  <a:cs typeface="Ayuthaya"/>
                </a:rPr>
                <a:t>Recursive Feature Elimination</a:t>
              </a:r>
            </a:p>
          </p:txBody>
        </p:sp>
      </p:grpSp>
      <p:grpSp>
        <p:nvGrpSpPr>
          <p:cNvPr id="55" name="Group 54">
            <a:extLst>
              <a:ext uri="{FF2B5EF4-FFF2-40B4-BE49-F238E27FC236}">
                <a16:creationId xmlns:a16="http://schemas.microsoft.com/office/drawing/2014/main" id="{415801E3-BCB3-75DD-0C21-34C6A5249CED}"/>
              </a:ext>
            </a:extLst>
          </p:cNvPr>
          <p:cNvGrpSpPr/>
          <p:nvPr/>
        </p:nvGrpSpPr>
        <p:grpSpPr>
          <a:xfrm>
            <a:off x="890134" y="3169455"/>
            <a:ext cx="2060643" cy="360120"/>
            <a:chOff x="532203" y="2408807"/>
            <a:chExt cx="1292660" cy="714565"/>
          </a:xfrm>
        </p:grpSpPr>
        <p:sp>
          <p:nvSpPr>
            <p:cNvPr id="56" name="Rectangle: Rounded Corners 177">
              <a:extLst>
                <a:ext uri="{FF2B5EF4-FFF2-40B4-BE49-F238E27FC236}">
                  <a16:creationId xmlns:a16="http://schemas.microsoft.com/office/drawing/2014/main" id="{BDC3D1FF-F085-42DC-8FF4-06023071CD90}"/>
                </a:ext>
              </a:extLst>
            </p:cNvPr>
            <p:cNvSpPr/>
            <p:nvPr/>
          </p:nvSpPr>
          <p:spPr>
            <a:xfrm>
              <a:off x="532203" y="2408807"/>
              <a:ext cx="1292660" cy="714565"/>
            </a:xfrm>
            <a:prstGeom prst="roundRect">
              <a:avLst/>
            </a:prstGeom>
            <a:solidFill>
              <a:schemeClr val="bg2">
                <a:lumMod val="20000"/>
                <a:lumOff val="80000"/>
                <a:alpha val="34000"/>
              </a:schemeClr>
            </a:solidFill>
            <a:ln w="3175">
              <a:solidFill>
                <a:srgbClr val="000B3A">
                  <a:alpha val="42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100">
                <a:ea typeface="Ayuthaya" pitchFamily="2" charset="-34"/>
                <a:cs typeface="Ayuthaya" pitchFamily="2" charset="-34"/>
              </a:endParaRPr>
            </a:p>
          </p:txBody>
        </p:sp>
        <p:sp>
          <p:nvSpPr>
            <p:cNvPr id="57" name="TextBox 56">
              <a:extLst>
                <a:ext uri="{FF2B5EF4-FFF2-40B4-BE49-F238E27FC236}">
                  <a16:creationId xmlns:a16="http://schemas.microsoft.com/office/drawing/2014/main" id="{9C8A0CF5-1C7F-0D20-3305-9E9488F5EBFB}"/>
                </a:ext>
              </a:extLst>
            </p:cNvPr>
            <p:cNvSpPr txBox="1"/>
            <p:nvPr/>
          </p:nvSpPr>
          <p:spPr>
            <a:xfrm>
              <a:off x="608861" y="2507749"/>
              <a:ext cx="1147077" cy="519097"/>
            </a:xfrm>
            <a:prstGeom prst="rect">
              <a:avLst/>
            </a:prstGeom>
            <a:noFill/>
          </p:spPr>
          <p:txBody>
            <a:bodyPr wrap="square" rtlCol="0">
              <a:spAutoFit/>
            </a:bodyPr>
            <a:lstStyle/>
            <a:p>
              <a:pPr algn="ctr"/>
              <a:r>
                <a:rPr lang="en-US" sz="1100">
                  <a:solidFill>
                    <a:srgbClr val="0070C0"/>
                  </a:solidFill>
                  <a:latin typeface="+mn-lt"/>
                  <a:ea typeface="Ayuthaya" pitchFamily="2" charset="-34"/>
                  <a:cs typeface="Ayuthaya" pitchFamily="2" charset="-34"/>
                </a:rPr>
                <a:t>Scaling</a:t>
              </a:r>
            </a:p>
          </p:txBody>
        </p:sp>
      </p:grpSp>
      <p:sp>
        <p:nvSpPr>
          <p:cNvPr id="58" name="Rounded Rectangle 57">
            <a:extLst>
              <a:ext uri="{FF2B5EF4-FFF2-40B4-BE49-F238E27FC236}">
                <a16:creationId xmlns:a16="http://schemas.microsoft.com/office/drawing/2014/main" id="{04BDA31E-E4EC-5CE3-9014-2777CB6C8D68}"/>
              </a:ext>
            </a:extLst>
          </p:cNvPr>
          <p:cNvSpPr/>
          <p:nvPr/>
        </p:nvSpPr>
        <p:spPr>
          <a:xfrm>
            <a:off x="358733" y="1309602"/>
            <a:ext cx="3123446" cy="3167547"/>
          </a:xfrm>
          <a:prstGeom prst="roundRect">
            <a:avLst/>
          </a:prstGeom>
          <a:noFill/>
          <a:ln>
            <a:solidFill>
              <a:srgbClr val="5D8BAE"/>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61" name="TextBox 60">
            <a:extLst>
              <a:ext uri="{FF2B5EF4-FFF2-40B4-BE49-F238E27FC236}">
                <a16:creationId xmlns:a16="http://schemas.microsoft.com/office/drawing/2014/main" id="{15D4E35B-F92C-BC75-BB3C-1D52BB74B496}"/>
              </a:ext>
            </a:extLst>
          </p:cNvPr>
          <p:cNvSpPr txBox="1"/>
          <p:nvPr/>
        </p:nvSpPr>
        <p:spPr>
          <a:xfrm>
            <a:off x="746618" y="1469321"/>
            <a:ext cx="2439571" cy="261610"/>
          </a:xfrm>
          <a:prstGeom prst="rect">
            <a:avLst/>
          </a:prstGeom>
          <a:noFill/>
        </p:spPr>
        <p:txBody>
          <a:bodyPr wrap="square" lIns="91440" tIns="45720" rIns="91440" bIns="45720" rtlCol="0" anchor="t">
            <a:spAutoFit/>
          </a:bodyPr>
          <a:lstStyle/>
          <a:p>
            <a:pPr algn="ctr"/>
            <a:r>
              <a:rPr lang="en-US" sz="1000" b="1">
                <a:solidFill>
                  <a:srgbClr val="002060"/>
                </a:solidFill>
                <a:latin typeface="+mn-lt"/>
                <a:ea typeface="Ayuthaya" pitchFamily="2" charset="-34"/>
                <a:cs typeface="Ayuthaya"/>
              </a:rPr>
              <a:t>Data </a:t>
            </a:r>
            <a:r>
              <a:rPr lang="en-US" sz="1100" b="1">
                <a:solidFill>
                  <a:srgbClr val="002060"/>
                </a:solidFill>
                <a:latin typeface="+mn-lt"/>
                <a:ea typeface="Ayuthaya" pitchFamily="2" charset="-34"/>
                <a:cs typeface="Ayuthaya"/>
              </a:rPr>
              <a:t>Preparation</a:t>
            </a:r>
          </a:p>
        </p:txBody>
      </p:sp>
      <p:sp>
        <p:nvSpPr>
          <p:cNvPr id="63" name="Isosceles Triangle 126">
            <a:extLst>
              <a:ext uri="{FF2B5EF4-FFF2-40B4-BE49-F238E27FC236}">
                <a16:creationId xmlns:a16="http://schemas.microsoft.com/office/drawing/2014/main" id="{3D767F7D-8B88-F81E-3447-A9582CAEB02F}"/>
              </a:ext>
            </a:extLst>
          </p:cNvPr>
          <p:cNvSpPr/>
          <p:nvPr/>
        </p:nvSpPr>
        <p:spPr>
          <a:xfrm rot="5400000">
            <a:off x="2449154" y="2739074"/>
            <a:ext cx="2753072" cy="304582"/>
          </a:xfrm>
          <a:prstGeom prst="triangle">
            <a:avLst>
              <a:gd name="adj" fmla="val 49667"/>
            </a:avLst>
          </a:prstGeom>
          <a:solidFill>
            <a:schemeClr val="accent1">
              <a:lumMod val="7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000" kern="1200">
              <a:solidFill>
                <a:srgbClr val="002060"/>
              </a:solidFill>
              <a:cs typeface="Times New Roman" panose="02020603050405020304" pitchFamily="18" charset="0"/>
            </a:endParaRPr>
          </a:p>
        </p:txBody>
      </p:sp>
      <p:sp>
        <p:nvSpPr>
          <p:cNvPr id="77" name="Rounded Rectangle 76">
            <a:extLst>
              <a:ext uri="{FF2B5EF4-FFF2-40B4-BE49-F238E27FC236}">
                <a16:creationId xmlns:a16="http://schemas.microsoft.com/office/drawing/2014/main" id="{FBF5EA8B-8B0E-3CC5-06E0-7BA078DC4FA0}"/>
              </a:ext>
            </a:extLst>
          </p:cNvPr>
          <p:cNvSpPr/>
          <p:nvPr/>
        </p:nvSpPr>
        <p:spPr>
          <a:xfrm>
            <a:off x="4105703" y="1293728"/>
            <a:ext cx="4661409" cy="3183421"/>
          </a:xfrm>
          <a:prstGeom prst="roundRect">
            <a:avLst/>
          </a:prstGeom>
          <a:noFill/>
          <a:ln>
            <a:solidFill>
              <a:srgbClr val="5D8BAE"/>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78" name="TextBox 77">
            <a:extLst>
              <a:ext uri="{FF2B5EF4-FFF2-40B4-BE49-F238E27FC236}">
                <a16:creationId xmlns:a16="http://schemas.microsoft.com/office/drawing/2014/main" id="{B0220026-57C8-32C2-A07A-62EAA14C561C}"/>
              </a:ext>
            </a:extLst>
          </p:cNvPr>
          <p:cNvSpPr txBox="1"/>
          <p:nvPr/>
        </p:nvSpPr>
        <p:spPr>
          <a:xfrm>
            <a:off x="4642117" y="1469321"/>
            <a:ext cx="3720374" cy="261610"/>
          </a:xfrm>
          <a:prstGeom prst="rect">
            <a:avLst/>
          </a:prstGeom>
          <a:noFill/>
        </p:spPr>
        <p:txBody>
          <a:bodyPr wrap="square" rtlCol="0">
            <a:spAutoFit/>
          </a:bodyPr>
          <a:lstStyle/>
          <a:p>
            <a:pPr algn="ctr"/>
            <a:r>
              <a:rPr lang="en-US" sz="1100" b="1">
                <a:solidFill>
                  <a:srgbClr val="002060"/>
                </a:solidFill>
                <a:latin typeface="+mn-lt"/>
                <a:ea typeface="Ayuthaya" pitchFamily="2" charset="-34"/>
                <a:cs typeface="Ayuthaya" pitchFamily="2" charset="-34"/>
              </a:rPr>
              <a:t>Hyperparameter Tuning using GridSearchCV</a:t>
            </a:r>
          </a:p>
        </p:txBody>
      </p:sp>
      <p:pic>
        <p:nvPicPr>
          <p:cNvPr id="79" name="Picture 78">
            <a:extLst>
              <a:ext uri="{FF2B5EF4-FFF2-40B4-BE49-F238E27FC236}">
                <a16:creationId xmlns:a16="http://schemas.microsoft.com/office/drawing/2014/main" id="{A9B31F86-F16E-C3DB-1DBC-0980A1E20B9A}"/>
              </a:ext>
            </a:extLst>
          </p:cNvPr>
          <p:cNvPicPr>
            <a:picLocks noChangeAspect="1"/>
          </p:cNvPicPr>
          <p:nvPr/>
        </p:nvPicPr>
        <p:blipFill>
          <a:blip r:embed="rId3"/>
          <a:stretch>
            <a:fillRect/>
          </a:stretch>
        </p:blipFill>
        <p:spPr>
          <a:xfrm>
            <a:off x="4642388" y="1906907"/>
            <a:ext cx="3594582" cy="1557059"/>
          </a:xfrm>
          <a:prstGeom prst="rect">
            <a:avLst/>
          </a:prstGeom>
          <a:ln>
            <a:solidFill>
              <a:schemeClr val="tx1"/>
            </a:solidFill>
          </a:ln>
        </p:spPr>
      </p:pic>
      <p:pic>
        <p:nvPicPr>
          <p:cNvPr id="83" name="Picture 82">
            <a:extLst>
              <a:ext uri="{FF2B5EF4-FFF2-40B4-BE49-F238E27FC236}">
                <a16:creationId xmlns:a16="http://schemas.microsoft.com/office/drawing/2014/main" id="{E5775AE8-082D-921B-83D3-740C14381077}"/>
              </a:ext>
            </a:extLst>
          </p:cNvPr>
          <p:cNvPicPr>
            <a:picLocks noChangeAspect="1"/>
          </p:cNvPicPr>
          <p:nvPr/>
        </p:nvPicPr>
        <p:blipFill>
          <a:blip r:embed="rId4"/>
          <a:stretch>
            <a:fillRect/>
          </a:stretch>
        </p:blipFill>
        <p:spPr>
          <a:xfrm>
            <a:off x="4250527" y="3717218"/>
            <a:ext cx="4395574" cy="301105"/>
          </a:xfrm>
          <a:prstGeom prst="rect">
            <a:avLst/>
          </a:prstGeom>
          <a:ln>
            <a:solidFill>
              <a:schemeClr val="tx1"/>
            </a:solidFill>
          </a:ln>
        </p:spPr>
      </p:pic>
      <p:sp>
        <p:nvSpPr>
          <p:cNvPr id="84" name="Down Arrow 83">
            <a:extLst>
              <a:ext uri="{FF2B5EF4-FFF2-40B4-BE49-F238E27FC236}">
                <a16:creationId xmlns:a16="http://schemas.microsoft.com/office/drawing/2014/main" id="{225BD363-C3CB-83E6-E87D-259940649DBC}"/>
              </a:ext>
            </a:extLst>
          </p:cNvPr>
          <p:cNvSpPr/>
          <p:nvPr/>
        </p:nvSpPr>
        <p:spPr>
          <a:xfrm>
            <a:off x="485530" y="2152217"/>
            <a:ext cx="304441" cy="203363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p>
        </p:txBody>
      </p:sp>
      <p:pic>
        <p:nvPicPr>
          <p:cNvPr id="2" name="Picture 1">
            <a:extLst>
              <a:ext uri="{FF2B5EF4-FFF2-40B4-BE49-F238E27FC236}">
                <a16:creationId xmlns:a16="http://schemas.microsoft.com/office/drawing/2014/main" id="{D77701EF-07B8-ACFF-5FB3-6EFE995C94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003" y="4713951"/>
            <a:ext cx="2987329" cy="31693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Meijer – Logo, brand and logotype">
            <a:extLst>
              <a:ext uri="{FF2B5EF4-FFF2-40B4-BE49-F238E27FC236}">
                <a16:creationId xmlns:a16="http://schemas.microsoft.com/office/drawing/2014/main" id="{B2F4885B-4072-A41F-EEC6-BDA44E5AE3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59262" y="4708239"/>
            <a:ext cx="913196" cy="357510"/>
          </a:xfrm>
          <a:prstGeom prst="rect">
            <a:avLst/>
          </a:prstGeom>
          <a:noFill/>
          <a:extLst>
            <a:ext uri="{909E8E84-426E-40DD-AFC4-6F175D3DCCD1}">
              <a14:hiddenFill xmlns:a14="http://schemas.microsoft.com/office/drawing/2010/main">
                <a:solidFill>
                  <a:srgbClr val="FFFFFF"/>
                </a:solidFill>
              </a14:hiddenFill>
            </a:ext>
          </a:extLst>
        </p:spPr>
      </p:pic>
      <p:sp>
        <p:nvSpPr>
          <p:cNvPr id="7" name="Sev02">
            <a:extLst>
              <a:ext uri="{FF2B5EF4-FFF2-40B4-BE49-F238E27FC236}">
                <a16:creationId xmlns:a16="http://schemas.microsoft.com/office/drawing/2014/main" id="{144EE33D-6FFE-2C8F-7AE9-E6EA0C296184}"/>
              </a:ext>
            </a:extLst>
          </p:cNvPr>
          <p:cNvSpPr/>
          <p:nvPr/>
        </p:nvSpPr>
        <p:spPr>
          <a:xfrm>
            <a:off x="152154" y="80443"/>
            <a:ext cx="986016" cy="986014"/>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latin typeface="FontAwesome" pitchFamily="2" charset="0"/>
              </a:rPr>
              <a:t>06</a:t>
            </a:r>
          </a:p>
        </p:txBody>
      </p:sp>
      <p:grpSp>
        <p:nvGrpSpPr>
          <p:cNvPr id="8" name="Group 225">
            <a:extLst>
              <a:ext uri="{FF2B5EF4-FFF2-40B4-BE49-F238E27FC236}">
                <a16:creationId xmlns:a16="http://schemas.microsoft.com/office/drawing/2014/main" id="{D637B828-24E1-6238-BFED-1F99E87B88A6}"/>
              </a:ext>
            </a:extLst>
          </p:cNvPr>
          <p:cNvGrpSpPr/>
          <p:nvPr/>
        </p:nvGrpSpPr>
        <p:grpSpPr>
          <a:xfrm>
            <a:off x="1794411" y="159592"/>
            <a:ext cx="835479" cy="835479"/>
            <a:chOff x="864537" y="1822860"/>
            <a:chExt cx="971308" cy="971308"/>
          </a:xfrm>
        </p:grpSpPr>
        <p:sp>
          <p:nvSpPr>
            <p:cNvPr id="9" name="Oval 8">
              <a:extLst>
                <a:ext uri="{FF2B5EF4-FFF2-40B4-BE49-F238E27FC236}">
                  <a16:creationId xmlns:a16="http://schemas.microsoft.com/office/drawing/2014/main" id="{F6EA0A06-AB5D-CEA2-D21D-B9058477B2B6}"/>
                </a:ext>
              </a:extLst>
            </p:cNvPr>
            <p:cNvSpPr/>
            <p:nvPr/>
          </p:nvSpPr>
          <p:spPr>
            <a:xfrm>
              <a:off x="932451" y="1890773"/>
              <a:ext cx="835480" cy="8354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 name="Oval 9">
              <a:extLst>
                <a:ext uri="{FF2B5EF4-FFF2-40B4-BE49-F238E27FC236}">
                  <a16:creationId xmlns:a16="http://schemas.microsoft.com/office/drawing/2014/main" id="{204B9C0A-8D74-EA89-7706-B5432A60A99A}"/>
                </a:ext>
              </a:extLst>
            </p:cNvPr>
            <p:cNvSpPr/>
            <p:nvPr/>
          </p:nvSpPr>
          <p:spPr>
            <a:xfrm>
              <a:off x="864537" y="1822859"/>
              <a:ext cx="971309" cy="971307"/>
            </a:xfrm>
            <a:prstGeom prst="ellipse">
              <a:avLst/>
            </a:prstGeom>
            <a:no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11" name="Oval 10">
            <a:extLst>
              <a:ext uri="{FF2B5EF4-FFF2-40B4-BE49-F238E27FC236}">
                <a16:creationId xmlns:a16="http://schemas.microsoft.com/office/drawing/2014/main" id="{3CDA3606-F1EE-FAF6-DBAF-F10AE6E80A5D}"/>
              </a:ext>
            </a:extLst>
          </p:cNvPr>
          <p:cNvSpPr/>
          <p:nvPr/>
        </p:nvSpPr>
        <p:spPr>
          <a:xfrm>
            <a:off x="947670" y="384648"/>
            <a:ext cx="381000" cy="381000"/>
          </a:xfrm>
          <a:prstGeom prst="ellipse">
            <a:avLst/>
          </a:prstGeom>
          <a:solidFill>
            <a:schemeClr val="bg1"/>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DB088E30-8272-BCA6-55E5-B7B988668FD1}"/>
              </a:ext>
            </a:extLst>
          </p:cNvPr>
          <p:cNvCxnSpPr/>
          <p:nvPr/>
        </p:nvCxnSpPr>
        <p:spPr>
          <a:xfrm rot="10800000" flipH="1">
            <a:off x="1147898" y="573451"/>
            <a:ext cx="605353" cy="2"/>
          </a:xfrm>
          <a:prstGeom prst="line">
            <a:avLst/>
          </a:prstGeom>
          <a:ln w="19050">
            <a:solidFill>
              <a:schemeClr val="accent2"/>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3A83958-C0BB-C483-7B11-85D91D3BD082}"/>
              </a:ext>
            </a:extLst>
          </p:cNvPr>
          <p:cNvPicPr>
            <a:picLocks noChangeAspect="1"/>
          </p:cNvPicPr>
          <p:nvPr/>
        </p:nvPicPr>
        <p:blipFill>
          <a:blip r:embed="rId7" cstate="print">
            <a:lum bright="70000" contrast="-70000"/>
            <a:extLst>
              <a:ext uri="{BEBA8EAE-BF5A-486C-A8C5-ECC9F3942E4B}">
                <a14:imgProps xmlns:a14="http://schemas.microsoft.com/office/drawing/2010/main">
                  <a14:imgLayer r:embed="rId8">
                    <a14:imgEffect>
                      <a14:artisticPaintBrush/>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013246" y="326102"/>
            <a:ext cx="391624" cy="484840"/>
          </a:xfrm>
          <a:prstGeom prst="rect">
            <a:avLst/>
          </a:prstGeom>
        </p:spPr>
      </p:pic>
      <p:grpSp>
        <p:nvGrpSpPr>
          <p:cNvPr id="14" name="Group 30">
            <a:extLst>
              <a:ext uri="{FF2B5EF4-FFF2-40B4-BE49-F238E27FC236}">
                <a16:creationId xmlns:a16="http://schemas.microsoft.com/office/drawing/2014/main" id="{A370888F-0A68-7526-0598-9B36C0DDBE51}"/>
              </a:ext>
            </a:extLst>
          </p:cNvPr>
          <p:cNvGrpSpPr/>
          <p:nvPr/>
        </p:nvGrpSpPr>
        <p:grpSpPr>
          <a:xfrm>
            <a:off x="2731891" y="344099"/>
            <a:ext cx="6100551" cy="437759"/>
            <a:chOff x="1270277" y="1233504"/>
            <a:chExt cx="3048000" cy="437759"/>
          </a:xfrm>
        </p:grpSpPr>
        <p:sp>
          <p:nvSpPr>
            <p:cNvPr id="15" name="Text Placeholder 3">
              <a:extLst>
                <a:ext uri="{FF2B5EF4-FFF2-40B4-BE49-F238E27FC236}">
                  <a16:creationId xmlns:a16="http://schemas.microsoft.com/office/drawing/2014/main" id="{78B9FB7A-CA47-6410-764B-C03CB6B1A2F0}"/>
                </a:ext>
              </a:extLst>
            </p:cNvPr>
            <p:cNvSpPr txBox="1">
              <a:spLocks/>
            </p:cNvSpPr>
            <p:nvPr/>
          </p:nvSpPr>
          <p:spPr>
            <a:xfrm>
              <a:off x="1270277" y="1233504"/>
              <a:ext cx="826532" cy="276999"/>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1" i="0" u="none" strike="noStrike" kern="1200" cap="none" spc="0" normalizeH="0" baseline="0" noProof="0">
                  <a:ln>
                    <a:noFill/>
                  </a:ln>
                  <a:solidFill>
                    <a:schemeClr val="accent2"/>
                  </a:solidFill>
                  <a:effectLst/>
                  <a:uLnTx/>
                  <a:uFillTx/>
                  <a:latin typeface="+mj-lt"/>
                  <a:ea typeface="+mn-ea"/>
                  <a:cs typeface="+mn-cs"/>
                </a:rPr>
                <a:t>Model Building</a:t>
              </a:r>
            </a:p>
          </p:txBody>
        </p:sp>
        <p:sp>
          <p:nvSpPr>
            <p:cNvPr id="16" name="Text Placeholder 3">
              <a:extLst>
                <a:ext uri="{FF2B5EF4-FFF2-40B4-BE49-F238E27FC236}">
                  <a16:creationId xmlns:a16="http://schemas.microsoft.com/office/drawing/2014/main" id="{808B98B3-C702-97FF-7576-6A26E5378111}"/>
                </a:ext>
              </a:extLst>
            </p:cNvPr>
            <p:cNvSpPr txBox="1">
              <a:spLocks/>
            </p:cNvSpPr>
            <p:nvPr/>
          </p:nvSpPr>
          <p:spPr>
            <a:xfrm>
              <a:off x="1270277" y="1486597"/>
              <a:ext cx="3048000" cy="18466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1200">
                  <a:solidFill>
                    <a:srgbClr val="595959"/>
                  </a:solidFill>
                  <a:latin typeface="+mn-lt"/>
                  <a:ea typeface="Malgun Gothic"/>
                  <a:sym typeface="Malgun Gothic"/>
                </a:rPr>
                <a:t>Stage 1 | Predictive Model Building</a:t>
              </a:r>
              <a:endParaRPr lang="en-US" sz="1200">
                <a:latin typeface="+mn-lt"/>
              </a:endParaRPr>
            </a:p>
          </p:txBody>
        </p:sp>
      </p:grpSp>
      <p:sp>
        <p:nvSpPr>
          <p:cNvPr id="4" name="TextBox 3">
            <a:extLst>
              <a:ext uri="{FF2B5EF4-FFF2-40B4-BE49-F238E27FC236}">
                <a16:creationId xmlns:a16="http://schemas.microsoft.com/office/drawing/2014/main" id="{6B12FE4C-4B87-5A94-BF39-89DE9837CD18}"/>
              </a:ext>
            </a:extLst>
          </p:cNvPr>
          <p:cNvSpPr txBox="1"/>
          <p:nvPr/>
        </p:nvSpPr>
        <p:spPr>
          <a:xfrm>
            <a:off x="8736429" y="77751"/>
            <a:ext cx="263214" cy="261610"/>
          </a:xfrm>
          <a:prstGeom prst="rect">
            <a:avLst/>
          </a:prstGeom>
          <a:noFill/>
        </p:spPr>
        <p:txBody>
          <a:bodyPr wrap="none" rtlCol="0">
            <a:spAutoFit/>
          </a:bodyPr>
          <a:lstStyle/>
          <a:p>
            <a:fld id="{1D03D236-619A-8544-8962-F3540FB24A9C}" type="slidenum">
              <a:rPr lang="en-US" sz="1100" smtClean="0">
                <a:solidFill>
                  <a:schemeClr val="tx1">
                    <a:lumMod val="50000"/>
                    <a:lumOff val="50000"/>
                  </a:schemeClr>
                </a:solidFill>
              </a:rPr>
              <a:t>19</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4002074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Effect transition="in" filter="fade">
                                      <p:cBhvr>
                                        <p:cTn id="9" dur="500"/>
                                        <p:tgtEl>
                                          <p:spTgt spid="37"/>
                                        </p:tgtEl>
                                      </p:cBhvr>
                                    </p:animEffect>
                                  </p:childTnLst>
                                </p:cTn>
                              </p:par>
                              <p:par>
                                <p:cTn id="10" presetID="53" presetClass="entr" presetSubtype="16" fill="hold" nodeType="withEffect">
                                  <p:stCondLst>
                                    <p:cond delay="0"/>
                                  </p:stCondLst>
                                  <p:childTnLst>
                                    <p:set>
                                      <p:cBhvr>
                                        <p:cTn id="11" dur="1" fill="hold">
                                          <p:stCondLst>
                                            <p:cond delay="0"/>
                                          </p:stCondLst>
                                        </p:cTn>
                                        <p:tgtEl>
                                          <p:spTgt spid="49"/>
                                        </p:tgtEl>
                                        <p:attrNameLst>
                                          <p:attrName>style.visibility</p:attrName>
                                        </p:attrNameLst>
                                      </p:cBhvr>
                                      <p:to>
                                        <p:strVal val="visible"/>
                                      </p:to>
                                    </p:set>
                                    <p:anim calcmode="lin" valueType="num">
                                      <p:cBhvr>
                                        <p:cTn id="12" dur="500" fill="hold"/>
                                        <p:tgtEl>
                                          <p:spTgt spid="49"/>
                                        </p:tgtEl>
                                        <p:attrNameLst>
                                          <p:attrName>ppt_w</p:attrName>
                                        </p:attrNameLst>
                                      </p:cBhvr>
                                      <p:tavLst>
                                        <p:tav tm="0">
                                          <p:val>
                                            <p:fltVal val="0"/>
                                          </p:val>
                                        </p:tav>
                                        <p:tav tm="100000">
                                          <p:val>
                                            <p:strVal val="#ppt_w"/>
                                          </p:val>
                                        </p:tav>
                                      </p:tavLst>
                                    </p:anim>
                                    <p:anim calcmode="lin" valueType="num">
                                      <p:cBhvr>
                                        <p:cTn id="13" dur="500" fill="hold"/>
                                        <p:tgtEl>
                                          <p:spTgt spid="49"/>
                                        </p:tgtEl>
                                        <p:attrNameLst>
                                          <p:attrName>ppt_h</p:attrName>
                                        </p:attrNameLst>
                                      </p:cBhvr>
                                      <p:tavLst>
                                        <p:tav tm="0">
                                          <p:val>
                                            <p:fltVal val="0"/>
                                          </p:val>
                                        </p:tav>
                                        <p:tav tm="100000">
                                          <p:val>
                                            <p:strVal val="#ppt_h"/>
                                          </p:val>
                                        </p:tav>
                                      </p:tavLst>
                                    </p:anim>
                                    <p:animEffect transition="in" filter="fade">
                                      <p:cBhvr>
                                        <p:cTn id="14" dur="500"/>
                                        <p:tgtEl>
                                          <p:spTgt spid="49"/>
                                        </p:tgtEl>
                                      </p:cBhvr>
                                    </p:animEffect>
                                  </p:childTnLst>
                                </p:cTn>
                              </p:par>
                              <p:par>
                                <p:cTn id="15" presetID="53" presetClass="entr" presetSubtype="16"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anim calcmode="lin" valueType="num">
                                      <p:cBhvr>
                                        <p:cTn id="17" dur="500" fill="hold"/>
                                        <p:tgtEl>
                                          <p:spTgt spid="52"/>
                                        </p:tgtEl>
                                        <p:attrNameLst>
                                          <p:attrName>ppt_w</p:attrName>
                                        </p:attrNameLst>
                                      </p:cBhvr>
                                      <p:tavLst>
                                        <p:tav tm="0">
                                          <p:val>
                                            <p:fltVal val="0"/>
                                          </p:val>
                                        </p:tav>
                                        <p:tav tm="100000">
                                          <p:val>
                                            <p:strVal val="#ppt_w"/>
                                          </p:val>
                                        </p:tav>
                                      </p:tavLst>
                                    </p:anim>
                                    <p:anim calcmode="lin" valueType="num">
                                      <p:cBhvr>
                                        <p:cTn id="18" dur="500" fill="hold"/>
                                        <p:tgtEl>
                                          <p:spTgt spid="52"/>
                                        </p:tgtEl>
                                        <p:attrNameLst>
                                          <p:attrName>ppt_h</p:attrName>
                                        </p:attrNameLst>
                                      </p:cBhvr>
                                      <p:tavLst>
                                        <p:tav tm="0">
                                          <p:val>
                                            <p:fltVal val="0"/>
                                          </p:val>
                                        </p:tav>
                                        <p:tav tm="100000">
                                          <p:val>
                                            <p:strVal val="#ppt_h"/>
                                          </p:val>
                                        </p:tav>
                                      </p:tavLst>
                                    </p:anim>
                                    <p:animEffect transition="in" filter="fade">
                                      <p:cBhvr>
                                        <p:cTn id="19" dur="500"/>
                                        <p:tgtEl>
                                          <p:spTgt spid="52"/>
                                        </p:tgtEl>
                                      </p:cBhvr>
                                    </p:animEffect>
                                  </p:childTnLst>
                                </p:cTn>
                              </p:par>
                              <p:par>
                                <p:cTn id="20" presetID="53" presetClass="entr" presetSubtype="16" fill="hold" nodeType="withEffect">
                                  <p:stCondLst>
                                    <p:cond delay="0"/>
                                  </p:stCondLst>
                                  <p:childTnLst>
                                    <p:set>
                                      <p:cBhvr>
                                        <p:cTn id="21" dur="1" fill="hold">
                                          <p:stCondLst>
                                            <p:cond delay="0"/>
                                          </p:stCondLst>
                                        </p:cTn>
                                        <p:tgtEl>
                                          <p:spTgt spid="55"/>
                                        </p:tgtEl>
                                        <p:attrNameLst>
                                          <p:attrName>style.visibility</p:attrName>
                                        </p:attrNameLst>
                                      </p:cBhvr>
                                      <p:to>
                                        <p:strVal val="visible"/>
                                      </p:to>
                                    </p:set>
                                    <p:anim calcmode="lin" valueType="num">
                                      <p:cBhvr>
                                        <p:cTn id="22" dur="500" fill="hold"/>
                                        <p:tgtEl>
                                          <p:spTgt spid="55"/>
                                        </p:tgtEl>
                                        <p:attrNameLst>
                                          <p:attrName>ppt_w</p:attrName>
                                        </p:attrNameLst>
                                      </p:cBhvr>
                                      <p:tavLst>
                                        <p:tav tm="0">
                                          <p:val>
                                            <p:fltVal val="0"/>
                                          </p:val>
                                        </p:tav>
                                        <p:tav tm="100000">
                                          <p:val>
                                            <p:strVal val="#ppt_w"/>
                                          </p:val>
                                        </p:tav>
                                      </p:tavLst>
                                    </p:anim>
                                    <p:anim calcmode="lin" valueType="num">
                                      <p:cBhvr>
                                        <p:cTn id="23" dur="500" fill="hold"/>
                                        <p:tgtEl>
                                          <p:spTgt spid="55"/>
                                        </p:tgtEl>
                                        <p:attrNameLst>
                                          <p:attrName>ppt_h</p:attrName>
                                        </p:attrNameLst>
                                      </p:cBhvr>
                                      <p:tavLst>
                                        <p:tav tm="0">
                                          <p:val>
                                            <p:fltVal val="0"/>
                                          </p:val>
                                        </p:tav>
                                        <p:tav tm="100000">
                                          <p:val>
                                            <p:strVal val="#ppt_h"/>
                                          </p:val>
                                        </p:tav>
                                      </p:tavLst>
                                    </p:anim>
                                    <p:animEffect transition="in" filter="fade">
                                      <p:cBhvr>
                                        <p:cTn id="24" dur="500"/>
                                        <p:tgtEl>
                                          <p:spTgt spid="55"/>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anim calcmode="lin" valueType="num">
                                      <p:cBhvr>
                                        <p:cTn id="27" dur="500" fill="hold"/>
                                        <p:tgtEl>
                                          <p:spTgt spid="58"/>
                                        </p:tgtEl>
                                        <p:attrNameLst>
                                          <p:attrName>ppt_w</p:attrName>
                                        </p:attrNameLst>
                                      </p:cBhvr>
                                      <p:tavLst>
                                        <p:tav tm="0">
                                          <p:val>
                                            <p:fltVal val="0"/>
                                          </p:val>
                                        </p:tav>
                                        <p:tav tm="100000">
                                          <p:val>
                                            <p:strVal val="#ppt_w"/>
                                          </p:val>
                                        </p:tav>
                                      </p:tavLst>
                                    </p:anim>
                                    <p:anim calcmode="lin" valueType="num">
                                      <p:cBhvr>
                                        <p:cTn id="28" dur="500" fill="hold"/>
                                        <p:tgtEl>
                                          <p:spTgt spid="58"/>
                                        </p:tgtEl>
                                        <p:attrNameLst>
                                          <p:attrName>ppt_h</p:attrName>
                                        </p:attrNameLst>
                                      </p:cBhvr>
                                      <p:tavLst>
                                        <p:tav tm="0">
                                          <p:val>
                                            <p:fltVal val="0"/>
                                          </p:val>
                                        </p:tav>
                                        <p:tav tm="100000">
                                          <p:val>
                                            <p:strVal val="#ppt_h"/>
                                          </p:val>
                                        </p:tav>
                                      </p:tavLst>
                                    </p:anim>
                                    <p:animEffect transition="in" filter="fade">
                                      <p:cBhvr>
                                        <p:cTn id="29" dur="500"/>
                                        <p:tgtEl>
                                          <p:spTgt spid="5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61"/>
                                        </p:tgtEl>
                                        <p:attrNameLst>
                                          <p:attrName>style.visibility</p:attrName>
                                        </p:attrNameLst>
                                      </p:cBhvr>
                                      <p:to>
                                        <p:strVal val="visible"/>
                                      </p:to>
                                    </p:set>
                                    <p:anim calcmode="lin" valueType="num">
                                      <p:cBhvr>
                                        <p:cTn id="32" dur="500" fill="hold"/>
                                        <p:tgtEl>
                                          <p:spTgt spid="61"/>
                                        </p:tgtEl>
                                        <p:attrNameLst>
                                          <p:attrName>ppt_w</p:attrName>
                                        </p:attrNameLst>
                                      </p:cBhvr>
                                      <p:tavLst>
                                        <p:tav tm="0">
                                          <p:val>
                                            <p:fltVal val="0"/>
                                          </p:val>
                                        </p:tav>
                                        <p:tav tm="100000">
                                          <p:val>
                                            <p:strVal val="#ppt_w"/>
                                          </p:val>
                                        </p:tav>
                                      </p:tavLst>
                                    </p:anim>
                                    <p:anim calcmode="lin" valueType="num">
                                      <p:cBhvr>
                                        <p:cTn id="33" dur="500" fill="hold"/>
                                        <p:tgtEl>
                                          <p:spTgt spid="61"/>
                                        </p:tgtEl>
                                        <p:attrNameLst>
                                          <p:attrName>ppt_h</p:attrName>
                                        </p:attrNameLst>
                                      </p:cBhvr>
                                      <p:tavLst>
                                        <p:tav tm="0">
                                          <p:val>
                                            <p:fltVal val="0"/>
                                          </p:val>
                                        </p:tav>
                                        <p:tav tm="100000">
                                          <p:val>
                                            <p:strVal val="#ppt_h"/>
                                          </p:val>
                                        </p:tav>
                                      </p:tavLst>
                                    </p:anim>
                                    <p:animEffect transition="in" filter="fade">
                                      <p:cBhvr>
                                        <p:cTn id="34" dur="500"/>
                                        <p:tgtEl>
                                          <p:spTgt spid="61"/>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anim calcmode="lin" valueType="num">
                                      <p:cBhvr>
                                        <p:cTn id="37" dur="500" fill="hold"/>
                                        <p:tgtEl>
                                          <p:spTgt spid="63"/>
                                        </p:tgtEl>
                                        <p:attrNameLst>
                                          <p:attrName>ppt_w</p:attrName>
                                        </p:attrNameLst>
                                      </p:cBhvr>
                                      <p:tavLst>
                                        <p:tav tm="0">
                                          <p:val>
                                            <p:fltVal val="0"/>
                                          </p:val>
                                        </p:tav>
                                        <p:tav tm="100000">
                                          <p:val>
                                            <p:strVal val="#ppt_w"/>
                                          </p:val>
                                        </p:tav>
                                      </p:tavLst>
                                    </p:anim>
                                    <p:anim calcmode="lin" valueType="num">
                                      <p:cBhvr>
                                        <p:cTn id="38" dur="500" fill="hold"/>
                                        <p:tgtEl>
                                          <p:spTgt spid="63"/>
                                        </p:tgtEl>
                                        <p:attrNameLst>
                                          <p:attrName>ppt_h</p:attrName>
                                        </p:attrNameLst>
                                      </p:cBhvr>
                                      <p:tavLst>
                                        <p:tav tm="0">
                                          <p:val>
                                            <p:fltVal val="0"/>
                                          </p:val>
                                        </p:tav>
                                        <p:tav tm="100000">
                                          <p:val>
                                            <p:strVal val="#ppt_h"/>
                                          </p:val>
                                        </p:tav>
                                      </p:tavLst>
                                    </p:anim>
                                    <p:animEffect transition="in" filter="fade">
                                      <p:cBhvr>
                                        <p:cTn id="39" dur="500"/>
                                        <p:tgtEl>
                                          <p:spTgt spid="63"/>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84"/>
                                        </p:tgtEl>
                                        <p:attrNameLst>
                                          <p:attrName>style.visibility</p:attrName>
                                        </p:attrNameLst>
                                      </p:cBhvr>
                                      <p:to>
                                        <p:strVal val="visible"/>
                                      </p:to>
                                    </p:set>
                                    <p:anim calcmode="lin" valueType="num">
                                      <p:cBhvr>
                                        <p:cTn id="42" dur="500" fill="hold"/>
                                        <p:tgtEl>
                                          <p:spTgt spid="84"/>
                                        </p:tgtEl>
                                        <p:attrNameLst>
                                          <p:attrName>ppt_w</p:attrName>
                                        </p:attrNameLst>
                                      </p:cBhvr>
                                      <p:tavLst>
                                        <p:tav tm="0">
                                          <p:val>
                                            <p:fltVal val="0"/>
                                          </p:val>
                                        </p:tav>
                                        <p:tav tm="100000">
                                          <p:val>
                                            <p:strVal val="#ppt_w"/>
                                          </p:val>
                                        </p:tav>
                                      </p:tavLst>
                                    </p:anim>
                                    <p:anim calcmode="lin" valueType="num">
                                      <p:cBhvr>
                                        <p:cTn id="43" dur="500" fill="hold"/>
                                        <p:tgtEl>
                                          <p:spTgt spid="84"/>
                                        </p:tgtEl>
                                        <p:attrNameLst>
                                          <p:attrName>ppt_h</p:attrName>
                                        </p:attrNameLst>
                                      </p:cBhvr>
                                      <p:tavLst>
                                        <p:tav tm="0">
                                          <p:val>
                                            <p:fltVal val="0"/>
                                          </p:val>
                                        </p:tav>
                                        <p:tav tm="100000">
                                          <p:val>
                                            <p:strVal val="#ppt_h"/>
                                          </p:val>
                                        </p:tav>
                                      </p:tavLst>
                                    </p:anim>
                                    <p:animEffect transition="in" filter="fade">
                                      <p:cBhvr>
                                        <p:cTn id="44" dur="500"/>
                                        <p:tgtEl>
                                          <p:spTgt spid="84"/>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77"/>
                                        </p:tgtEl>
                                        <p:attrNameLst>
                                          <p:attrName>style.visibility</p:attrName>
                                        </p:attrNameLst>
                                      </p:cBhvr>
                                      <p:to>
                                        <p:strVal val="visible"/>
                                      </p:to>
                                    </p:set>
                                    <p:anim calcmode="lin" valueType="num">
                                      <p:cBhvr>
                                        <p:cTn id="47" dur="500" fill="hold"/>
                                        <p:tgtEl>
                                          <p:spTgt spid="77"/>
                                        </p:tgtEl>
                                        <p:attrNameLst>
                                          <p:attrName>ppt_w</p:attrName>
                                        </p:attrNameLst>
                                      </p:cBhvr>
                                      <p:tavLst>
                                        <p:tav tm="0">
                                          <p:val>
                                            <p:fltVal val="0"/>
                                          </p:val>
                                        </p:tav>
                                        <p:tav tm="100000">
                                          <p:val>
                                            <p:strVal val="#ppt_w"/>
                                          </p:val>
                                        </p:tav>
                                      </p:tavLst>
                                    </p:anim>
                                    <p:anim calcmode="lin" valueType="num">
                                      <p:cBhvr>
                                        <p:cTn id="48" dur="500" fill="hold"/>
                                        <p:tgtEl>
                                          <p:spTgt spid="77"/>
                                        </p:tgtEl>
                                        <p:attrNameLst>
                                          <p:attrName>ppt_h</p:attrName>
                                        </p:attrNameLst>
                                      </p:cBhvr>
                                      <p:tavLst>
                                        <p:tav tm="0">
                                          <p:val>
                                            <p:fltVal val="0"/>
                                          </p:val>
                                        </p:tav>
                                        <p:tav tm="100000">
                                          <p:val>
                                            <p:strVal val="#ppt_h"/>
                                          </p:val>
                                        </p:tav>
                                      </p:tavLst>
                                    </p:anim>
                                    <p:animEffect transition="in" filter="fade">
                                      <p:cBhvr>
                                        <p:cTn id="49" dur="500"/>
                                        <p:tgtEl>
                                          <p:spTgt spid="77"/>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78"/>
                                        </p:tgtEl>
                                        <p:attrNameLst>
                                          <p:attrName>style.visibility</p:attrName>
                                        </p:attrNameLst>
                                      </p:cBhvr>
                                      <p:to>
                                        <p:strVal val="visible"/>
                                      </p:to>
                                    </p:set>
                                    <p:anim calcmode="lin" valueType="num">
                                      <p:cBhvr>
                                        <p:cTn id="52" dur="500" fill="hold"/>
                                        <p:tgtEl>
                                          <p:spTgt spid="78"/>
                                        </p:tgtEl>
                                        <p:attrNameLst>
                                          <p:attrName>ppt_w</p:attrName>
                                        </p:attrNameLst>
                                      </p:cBhvr>
                                      <p:tavLst>
                                        <p:tav tm="0">
                                          <p:val>
                                            <p:fltVal val="0"/>
                                          </p:val>
                                        </p:tav>
                                        <p:tav tm="100000">
                                          <p:val>
                                            <p:strVal val="#ppt_w"/>
                                          </p:val>
                                        </p:tav>
                                      </p:tavLst>
                                    </p:anim>
                                    <p:anim calcmode="lin" valueType="num">
                                      <p:cBhvr>
                                        <p:cTn id="53" dur="500" fill="hold"/>
                                        <p:tgtEl>
                                          <p:spTgt spid="78"/>
                                        </p:tgtEl>
                                        <p:attrNameLst>
                                          <p:attrName>ppt_h</p:attrName>
                                        </p:attrNameLst>
                                      </p:cBhvr>
                                      <p:tavLst>
                                        <p:tav tm="0">
                                          <p:val>
                                            <p:fltVal val="0"/>
                                          </p:val>
                                        </p:tav>
                                        <p:tav tm="100000">
                                          <p:val>
                                            <p:strVal val="#ppt_h"/>
                                          </p:val>
                                        </p:tav>
                                      </p:tavLst>
                                    </p:anim>
                                    <p:animEffect transition="in" filter="fade">
                                      <p:cBhvr>
                                        <p:cTn id="54" dur="500"/>
                                        <p:tgtEl>
                                          <p:spTgt spid="78"/>
                                        </p:tgtEl>
                                      </p:cBhvr>
                                    </p:animEffect>
                                  </p:childTnLst>
                                </p:cTn>
                              </p:par>
                              <p:par>
                                <p:cTn id="55" presetID="53" presetClass="entr" presetSubtype="16" fill="hold" nodeType="withEffect">
                                  <p:stCondLst>
                                    <p:cond delay="0"/>
                                  </p:stCondLst>
                                  <p:childTnLst>
                                    <p:set>
                                      <p:cBhvr>
                                        <p:cTn id="56" dur="1" fill="hold">
                                          <p:stCondLst>
                                            <p:cond delay="0"/>
                                          </p:stCondLst>
                                        </p:cTn>
                                        <p:tgtEl>
                                          <p:spTgt spid="79"/>
                                        </p:tgtEl>
                                        <p:attrNameLst>
                                          <p:attrName>style.visibility</p:attrName>
                                        </p:attrNameLst>
                                      </p:cBhvr>
                                      <p:to>
                                        <p:strVal val="visible"/>
                                      </p:to>
                                    </p:set>
                                    <p:anim calcmode="lin" valueType="num">
                                      <p:cBhvr>
                                        <p:cTn id="57" dur="500" fill="hold"/>
                                        <p:tgtEl>
                                          <p:spTgt spid="79"/>
                                        </p:tgtEl>
                                        <p:attrNameLst>
                                          <p:attrName>ppt_w</p:attrName>
                                        </p:attrNameLst>
                                      </p:cBhvr>
                                      <p:tavLst>
                                        <p:tav tm="0">
                                          <p:val>
                                            <p:fltVal val="0"/>
                                          </p:val>
                                        </p:tav>
                                        <p:tav tm="100000">
                                          <p:val>
                                            <p:strVal val="#ppt_w"/>
                                          </p:val>
                                        </p:tav>
                                      </p:tavLst>
                                    </p:anim>
                                    <p:anim calcmode="lin" valueType="num">
                                      <p:cBhvr>
                                        <p:cTn id="58" dur="500" fill="hold"/>
                                        <p:tgtEl>
                                          <p:spTgt spid="79"/>
                                        </p:tgtEl>
                                        <p:attrNameLst>
                                          <p:attrName>ppt_h</p:attrName>
                                        </p:attrNameLst>
                                      </p:cBhvr>
                                      <p:tavLst>
                                        <p:tav tm="0">
                                          <p:val>
                                            <p:fltVal val="0"/>
                                          </p:val>
                                        </p:tav>
                                        <p:tav tm="100000">
                                          <p:val>
                                            <p:strVal val="#ppt_h"/>
                                          </p:val>
                                        </p:tav>
                                      </p:tavLst>
                                    </p:anim>
                                    <p:animEffect transition="in" filter="fade">
                                      <p:cBhvr>
                                        <p:cTn id="59" dur="500"/>
                                        <p:tgtEl>
                                          <p:spTgt spid="79"/>
                                        </p:tgtEl>
                                      </p:cBhvr>
                                    </p:animEffect>
                                  </p:childTnLst>
                                </p:cTn>
                              </p:par>
                              <p:par>
                                <p:cTn id="60" presetID="53" presetClass="entr" presetSubtype="16" fill="hold" nodeType="withEffect">
                                  <p:stCondLst>
                                    <p:cond delay="0"/>
                                  </p:stCondLst>
                                  <p:childTnLst>
                                    <p:set>
                                      <p:cBhvr>
                                        <p:cTn id="61" dur="1" fill="hold">
                                          <p:stCondLst>
                                            <p:cond delay="0"/>
                                          </p:stCondLst>
                                        </p:cTn>
                                        <p:tgtEl>
                                          <p:spTgt spid="83"/>
                                        </p:tgtEl>
                                        <p:attrNameLst>
                                          <p:attrName>style.visibility</p:attrName>
                                        </p:attrNameLst>
                                      </p:cBhvr>
                                      <p:to>
                                        <p:strVal val="visible"/>
                                      </p:to>
                                    </p:set>
                                    <p:anim calcmode="lin" valueType="num">
                                      <p:cBhvr>
                                        <p:cTn id="62" dur="500" fill="hold"/>
                                        <p:tgtEl>
                                          <p:spTgt spid="83"/>
                                        </p:tgtEl>
                                        <p:attrNameLst>
                                          <p:attrName>ppt_w</p:attrName>
                                        </p:attrNameLst>
                                      </p:cBhvr>
                                      <p:tavLst>
                                        <p:tav tm="0">
                                          <p:val>
                                            <p:fltVal val="0"/>
                                          </p:val>
                                        </p:tav>
                                        <p:tav tm="100000">
                                          <p:val>
                                            <p:strVal val="#ppt_w"/>
                                          </p:val>
                                        </p:tav>
                                      </p:tavLst>
                                    </p:anim>
                                    <p:anim calcmode="lin" valueType="num">
                                      <p:cBhvr>
                                        <p:cTn id="63" dur="500" fill="hold"/>
                                        <p:tgtEl>
                                          <p:spTgt spid="83"/>
                                        </p:tgtEl>
                                        <p:attrNameLst>
                                          <p:attrName>ppt_h</p:attrName>
                                        </p:attrNameLst>
                                      </p:cBhvr>
                                      <p:tavLst>
                                        <p:tav tm="0">
                                          <p:val>
                                            <p:fltVal val="0"/>
                                          </p:val>
                                        </p:tav>
                                        <p:tav tm="100000">
                                          <p:val>
                                            <p:strVal val="#ppt_h"/>
                                          </p:val>
                                        </p:tav>
                                      </p:tavLst>
                                    </p:anim>
                                    <p:animEffect transition="in" filter="fade">
                                      <p:cBhvr>
                                        <p:cTn id="64"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1" grpId="0"/>
      <p:bldP spid="63" grpId="0" animBg="1"/>
      <p:bldP spid="77" grpId="0" animBg="1"/>
      <p:bldP spid="78" grpId="0"/>
      <p:bldP spid="8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8" name="Google Shape;48;p15"/>
          <p:cNvSpPr/>
          <p:nvPr/>
        </p:nvSpPr>
        <p:spPr>
          <a:xfrm flipH="1">
            <a:off x="9763072" y="3720733"/>
            <a:ext cx="78271" cy="104824"/>
          </a:xfrm>
          <a:custGeom>
            <a:avLst/>
            <a:gdLst/>
            <a:ahLst/>
            <a:cxnLst/>
            <a:rect l="l" t="t" r="r" b="b"/>
            <a:pathLst>
              <a:path w="1126" h="1508" extrusionOk="0">
                <a:moveTo>
                  <a:pt x="0" y="1"/>
                </a:moveTo>
                <a:lnTo>
                  <a:pt x="0" y="1"/>
                </a:lnTo>
                <a:cubicBezTo>
                  <a:pt x="362" y="503"/>
                  <a:pt x="744" y="1005"/>
                  <a:pt x="1126" y="1508"/>
                </a:cubicBezTo>
                <a:lnTo>
                  <a:pt x="1126" y="16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N">
              <a:latin typeface="+mn-lt"/>
            </a:endParaRPr>
          </a:p>
        </p:txBody>
      </p:sp>
      <p:pic>
        <p:nvPicPr>
          <p:cNvPr id="2054" name="Picture 6" descr="Meijer – Logo, brand and logotype">
            <a:extLst>
              <a:ext uri="{FF2B5EF4-FFF2-40B4-BE49-F238E27FC236}">
                <a16:creationId xmlns:a16="http://schemas.microsoft.com/office/drawing/2014/main" id="{A1C07633-0465-2DB5-F486-9750FBDA00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9262" y="4708239"/>
            <a:ext cx="913196" cy="35751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1D24232F-BAFB-5823-A27F-41C51A28F9F8}"/>
              </a:ext>
            </a:extLst>
          </p:cNvPr>
          <p:cNvPicPr>
            <a:picLocks noChangeAspect="1"/>
          </p:cNvPicPr>
          <p:nvPr/>
        </p:nvPicPr>
        <p:blipFill>
          <a:blip r:embed="rId4"/>
          <a:stretch>
            <a:fillRect/>
          </a:stretch>
        </p:blipFill>
        <p:spPr>
          <a:xfrm>
            <a:off x="3663099" y="1120226"/>
            <a:ext cx="1692153" cy="1710653"/>
          </a:xfrm>
          <a:prstGeom prst="flowChartConnector">
            <a:avLst/>
          </a:prstGeom>
        </p:spPr>
      </p:pic>
      <p:pic>
        <p:nvPicPr>
          <p:cNvPr id="3" name="Picture 2">
            <a:extLst>
              <a:ext uri="{FF2B5EF4-FFF2-40B4-BE49-F238E27FC236}">
                <a16:creationId xmlns:a16="http://schemas.microsoft.com/office/drawing/2014/main" id="{D91B646B-C881-C1C0-1FFB-1B9F610761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39641" y="1120226"/>
            <a:ext cx="1680840" cy="1710653"/>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4" name="Picture 3" descr="A person in a blue suit&#10;&#10;Description automatically generated">
            <a:extLst>
              <a:ext uri="{FF2B5EF4-FFF2-40B4-BE49-F238E27FC236}">
                <a16:creationId xmlns:a16="http://schemas.microsoft.com/office/drawing/2014/main" id="{0A5980CF-8BD6-879B-0722-ECE2BB826256}"/>
              </a:ext>
            </a:extLst>
          </p:cNvPr>
          <p:cNvPicPr>
            <a:picLocks noChangeAspect="1"/>
          </p:cNvPicPr>
          <p:nvPr/>
        </p:nvPicPr>
        <p:blipFill>
          <a:blip r:embed="rId6"/>
          <a:stretch>
            <a:fillRect/>
          </a:stretch>
        </p:blipFill>
        <p:spPr>
          <a:xfrm>
            <a:off x="144563" y="1122870"/>
            <a:ext cx="1580521" cy="1665566"/>
          </a:xfrm>
          <a:prstGeom prst="flowChartConnector">
            <a:avLst/>
          </a:prstGeom>
        </p:spPr>
      </p:pic>
      <p:pic>
        <p:nvPicPr>
          <p:cNvPr id="5" name="Picture 4" descr="A person in a suit and tie&#10;&#10;Description automatically generated">
            <a:extLst>
              <a:ext uri="{FF2B5EF4-FFF2-40B4-BE49-F238E27FC236}">
                <a16:creationId xmlns:a16="http://schemas.microsoft.com/office/drawing/2014/main" id="{4CFEC553-31B9-2169-4A31-C2AF43D2AC79}"/>
              </a:ext>
            </a:extLst>
          </p:cNvPr>
          <p:cNvPicPr>
            <a:picLocks noChangeAspect="1"/>
          </p:cNvPicPr>
          <p:nvPr/>
        </p:nvPicPr>
        <p:blipFill>
          <a:blip r:embed="rId7"/>
          <a:stretch>
            <a:fillRect/>
          </a:stretch>
        </p:blipFill>
        <p:spPr>
          <a:xfrm>
            <a:off x="5507026" y="1124605"/>
            <a:ext cx="1680840" cy="1710652"/>
          </a:xfrm>
          <a:prstGeom prst="flowChartConnector">
            <a:avLst/>
          </a:prstGeom>
        </p:spPr>
      </p:pic>
      <p:pic>
        <p:nvPicPr>
          <p:cNvPr id="6" name="Picture 5" descr="A person in a suit and tie&#10;&#10;Description automatically generated">
            <a:extLst>
              <a:ext uri="{FF2B5EF4-FFF2-40B4-BE49-F238E27FC236}">
                <a16:creationId xmlns:a16="http://schemas.microsoft.com/office/drawing/2014/main" id="{0A138101-DE82-F0A9-4E8C-F352D2A94698}"/>
              </a:ext>
            </a:extLst>
          </p:cNvPr>
          <p:cNvPicPr>
            <a:picLocks noChangeAspect="1"/>
          </p:cNvPicPr>
          <p:nvPr/>
        </p:nvPicPr>
        <p:blipFill>
          <a:blip r:embed="rId8"/>
          <a:stretch>
            <a:fillRect/>
          </a:stretch>
        </p:blipFill>
        <p:spPr>
          <a:xfrm>
            <a:off x="1859921" y="1122869"/>
            <a:ext cx="1636591" cy="1610003"/>
          </a:xfrm>
          <a:prstGeom prst="flowChartConnector">
            <a:avLst/>
          </a:prstGeom>
        </p:spPr>
      </p:pic>
      <p:sp>
        <p:nvSpPr>
          <p:cNvPr id="11" name="TextBox 10">
            <a:extLst>
              <a:ext uri="{FF2B5EF4-FFF2-40B4-BE49-F238E27FC236}">
                <a16:creationId xmlns:a16="http://schemas.microsoft.com/office/drawing/2014/main" id="{42F059ED-58CE-126F-9B11-99E68D7402CD}"/>
              </a:ext>
            </a:extLst>
          </p:cNvPr>
          <p:cNvSpPr txBox="1"/>
          <p:nvPr/>
        </p:nvSpPr>
        <p:spPr>
          <a:xfrm>
            <a:off x="3260470" y="128904"/>
            <a:ext cx="2465219" cy="707886"/>
          </a:xfrm>
          <a:prstGeom prst="rect">
            <a:avLst/>
          </a:prstGeom>
          <a:noFill/>
          <a:ln w="12700">
            <a:noFill/>
            <a:prstDash val="solid"/>
          </a:ln>
        </p:spPr>
        <p:txBody>
          <a:bodyPr wrap="square" rtlCol="0">
            <a:spAutoFit/>
          </a:bodyPr>
          <a:lstStyle/>
          <a:p>
            <a:pPr algn="ctr"/>
            <a:r>
              <a:rPr lang="en-US" sz="4000">
                <a:latin typeface="Fira Sans Extra Condensed" panose="020B0503050000020004" pitchFamily="34" charset="0"/>
              </a:rPr>
              <a:t>TEAM</a:t>
            </a:r>
          </a:p>
        </p:txBody>
      </p:sp>
      <p:sp>
        <p:nvSpPr>
          <p:cNvPr id="15" name="TextBox 14">
            <a:extLst>
              <a:ext uri="{FF2B5EF4-FFF2-40B4-BE49-F238E27FC236}">
                <a16:creationId xmlns:a16="http://schemas.microsoft.com/office/drawing/2014/main" id="{9C004442-290B-D49A-CF7E-F6DB81F7130C}"/>
              </a:ext>
            </a:extLst>
          </p:cNvPr>
          <p:cNvSpPr txBox="1"/>
          <p:nvPr/>
        </p:nvSpPr>
        <p:spPr>
          <a:xfrm>
            <a:off x="1852058" y="2939641"/>
            <a:ext cx="1652316" cy="1384995"/>
          </a:xfrm>
          <a:prstGeom prst="rect">
            <a:avLst/>
          </a:prstGeom>
          <a:noFill/>
        </p:spPr>
        <p:txBody>
          <a:bodyPr wrap="square" rtlCol="0">
            <a:spAutoFit/>
          </a:bodyPr>
          <a:lstStyle/>
          <a:p>
            <a:pPr algn="ctr"/>
            <a:r>
              <a:rPr lang="en-US" sz="1200" err="1">
                <a:latin typeface="+mn-lt"/>
              </a:rPr>
              <a:t>Shubhankar</a:t>
            </a:r>
            <a:r>
              <a:rPr lang="en-US" sz="1200">
                <a:latin typeface="+mn-lt"/>
              </a:rPr>
              <a:t> </a:t>
            </a:r>
            <a:r>
              <a:rPr lang="en-US" sz="1200" err="1">
                <a:latin typeface="+mn-lt"/>
              </a:rPr>
              <a:t>Bhajekar</a:t>
            </a:r>
            <a:endParaRPr lang="en-US" sz="1200">
              <a:latin typeface="+mn-lt"/>
            </a:endParaRPr>
          </a:p>
          <a:p>
            <a:pPr algn="ctr"/>
            <a:endParaRPr lang="en-US" sz="1200">
              <a:latin typeface="+mn-lt"/>
            </a:endParaRPr>
          </a:p>
          <a:p>
            <a:pPr algn="ctr"/>
            <a:r>
              <a:rPr lang="en-US" sz="1000">
                <a:latin typeface="+mn-lt"/>
              </a:rPr>
              <a:t>Email: </a:t>
            </a:r>
            <a:r>
              <a:rPr lang="en-US" sz="1000">
                <a:solidFill>
                  <a:schemeClr val="accent1"/>
                </a:solidFill>
                <a:latin typeface="+mn-lt"/>
                <a:hlinkClick r:id="rId9">
                  <a:extLst>
                    <a:ext uri="{A12FA001-AC4F-418D-AE19-62706E023703}">
                      <ahyp:hlinkClr xmlns:ahyp="http://schemas.microsoft.com/office/drawing/2018/hyperlinkcolor" val="tx"/>
                    </a:ext>
                  </a:extLst>
                </a:hlinkClick>
              </a:rPr>
              <a:t>sbhajeka@purdue.edu</a:t>
            </a:r>
            <a:endParaRPr lang="en-US" sz="1000">
              <a:solidFill>
                <a:schemeClr val="accent1"/>
              </a:solidFill>
              <a:latin typeface="+mn-lt"/>
            </a:endParaRPr>
          </a:p>
          <a:p>
            <a:pPr algn="ctr"/>
            <a:endParaRPr lang="en-US" sz="1000">
              <a:latin typeface="+mn-lt"/>
            </a:endParaRPr>
          </a:p>
          <a:p>
            <a:pPr algn="ctr"/>
            <a:r>
              <a:rPr lang="en-US" sz="1000">
                <a:latin typeface="+mn-lt"/>
              </a:rPr>
              <a:t>LinkedIn: </a:t>
            </a:r>
            <a:r>
              <a:rPr lang="en-US" sz="1000">
                <a:solidFill>
                  <a:schemeClr val="accent1"/>
                </a:solidFill>
                <a:latin typeface="+mn-lt"/>
                <a:hlinkClick r:id="rId10">
                  <a:extLst>
                    <a:ext uri="{A12FA001-AC4F-418D-AE19-62706E023703}">
                      <ahyp:hlinkClr xmlns:ahyp="http://schemas.microsoft.com/office/drawing/2018/hyperlinkcolor" val="tx"/>
                    </a:ext>
                  </a:extLst>
                </a:hlinkClick>
              </a:rPr>
              <a:t>www.linkedin.com/in/shubhankar-bhajekar</a:t>
            </a:r>
            <a:endParaRPr lang="en-US" sz="1000">
              <a:solidFill>
                <a:schemeClr val="accent1"/>
              </a:solidFill>
              <a:latin typeface="+mn-lt"/>
            </a:endParaRPr>
          </a:p>
        </p:txBody>
      </p:sp>
      <p:pic>
        <p:nvPicPr>
          <p:cNvPr id="7" name="Picture 6">
            <a:extLst>
              <a:ext uri="{FF2B5EF4-FFF2-40B4-BE49-F238E27FC236}">
                <a16:creationId xmlns:a16="http://schemas.microsoft.com/office/drawing/2014/main" id="{0AD49CF5-142F-4DEE-FDDF-22FC2EEB914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9003" y="4713951"/>
            <a:ext cx="2987329" cy="31693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1ECB0BE-3794-3F99-95AF-8060661E0B4B}"/>
              </a:ext>
            </a:extLst>
          </p:cNvPr>
          <p:cNvSpPr txBox="1"/>
          <p:nvPr/>
        </p:nvSpPr>
        <p:spPr>
          <a:xfrm>
            <a:off x="3745842" y="2939641"/>
            <a:ext cx="1652316" cy="1538883"/>
          </a:xfrm>
          <a:prstGeom prst="rect">
            <a:avLst/>
          </a:prstGeom>
          <a:noFill/>
        </p:spPr>
        <p:txBody>
          <a:bodyPr wrap="square" lIns="91440" tIns="45720" rIns="91440" bIns="45720" rtlCol="0" anchor="t">
            <a:spAutoFit/>
          </a:bodyPr>
          <a:lstStyle/>
          <a:p>
            <a:pPr algn="ctr"/>
            <a:r>
              <a:rPr lang="en-US" sz="1200" err="1">
                <a:latin typeface="+mn-lt"/>
              </a:rPr>
              <a:t>Harshraj</a:t>
            </a:r>
            <a:r>
              <a:rPr lang="en-US" sz="1200">
                <a:latin typeface="+mn-lt"/>
              </a:rPr>
              <a:t> Jadeja</a:t>
            </a:r>
          </a:p>
          <a:p>
            <a:pPr algn="ctr"/>
            <a:endParaRPr lang="en-US" sz="1200">
              <a:latin typeface="+mn-lt"/>
            </a:endParaRPr>
          </a:p>
          <a:p>
            <a:pPr lvl="0" algn="ctr">
              <a:lnSpc>
                <a:spcPct val="100000"/>
              </a:lnSpc>
              <a:spcBef>
                <a:spcPts val="0"/>
              </a:spcBef>
              <a:spcAft>
                <a:spcPts val="0"/>
              </a:spcAft>
              <a:buNone/>
            </a:pPr>
            <a:r>
              <a:rPr lang="en-US" sz="1000">
                <a:latin typeface="+mn-lt"/>
              </a:rPr>
              <a:t>Email: </a:t>
            </a:r>
            <a:r>
              <a:rPr lang="en-US" sz="1000">
                <a:solidFill>
                  <a:schemeClr val="accent1"/>
                </a:solidFill>
                <a:latin typeface="+mn-lt"/>
                <a:hlinkClick r:id="rId12">
                  <a:extLst>
                    <a:ext uri="{A12FA001-AC4F-418D-AE19-62706E023703}">
                      <ahyp:hlinkClr xmlns:ahyp="http://schemas.microsoft.com/office/drawing/2018/hyperlinkcolor" val="tx"/>
                    </a:ext>
                  </a:extLst>
                </a:hlinkClick>
              </a:rPr>
              <a:t>hjadeja@purdue.edu</a:t>
            </a:r>
            <a:endParaRPr lang="en-GB" sz="1000">
              <a:solidFill>
                <a:schemeClr val="accent1"/>
              </a:solidFill>
              <a:latin typeface="+mn-lt"/>
            </a:endParaRPr>
          </a:p>
          <a:p>
            <a:pPr algn="ctr"/>
            <a:endParaRPr lang="en-US" sz="1000">
              <a:latin typeface="+mn-lt"/>
            </a:endParaRPr>
          </a:p>
          <a:p>
            <a:pPr algn="ctr"/>
            <a:r>
              <a:rPr lang="en-US" sz="1000">
                <a:latin typeface="+mn-lt"/>
              </a:rPr>
              <a:t>LinkedIn: </a:t>
            </a:r>
            <a:r>
              <a:rPr lang="en-US" sz="1000">
                <a:solidFill>
                  <a:schemeClr val="accent1"/>
                </a:solidFill>
                <a:latin typeface="+mn-lt"/>
                <a:hlinkClick r:id="rId13">
                  <a:extLst>
                    <a:ext uri="{A12FA001-AC4F-418D-AE19-62706E023703}">
                      <ahyp:hlinkClr xmlns:ahyp="http://schemas.microsoft.com/office/drawing/2018/hyperlinkcolor" val="tx"/>
                    </a:ext>
                  </a:extLst>
                </a:hlinkClick>
              </a:rPr>
              <a:t>https://www.linkedin.com/in/Harshraj-jadeja/</a:t>
            </a:r>
            <a:endParaRPr lang="en-GB" sz="1000">
              <a:solidFill>
                <a:schemeClr val="accent1"/>
              </a:solidFill>
              <a:latin typeface="+mn-lt"/>
            </a:endParaRPr>
          </a:p>
          <a:p>
            <a:pPr algn="ctr"/>
            <a:endParaRPr lang="en-US" sz="1000">
              <a:latin typeface="+mn-lt"/>
            </a:endParaRPr>
          </a:p>
        </p:txBody>
      </p:sp>
      <p:sp>
        <p:nvSpPr>
          <p:cNvPr id="9" name="TextBox 8">
            <a:extLst>
              <a:ext uri="{FF2B5EF4-FFF2-40B4-BE49-F238E27FC236}">
                <a16:creationId xmlns:a16="http://schemas.microsoft.com/office/drawing/2014/main" id="{94D278EC-80F0-0C88-757D-18649F049EDF}"/>
              </a:ext>
            </a:extLst>
          </p:cNvPr>
          <p:cNvSpPr txBox="1"/>
          <p:nvPr/>
        </p:nvSpPr>
        <p:spPr>
          <a:xfrm>
            <a:off x="5676745" y="2939641"/>
            <a:ext cx="1652316" cy="1538883"/>
          </a:xfrm>
          <a:prstGeom prst="rect">
            <a:avLst/>
          </a:prstGeom>
          <a:noFill/>
        </p:spPr>
        <p:txBody>
          <a:bodyPr wrap="square" lIns="91440" tIns="45720" rIns="91440" bIns="45720" rtlCol="0" anchor="t">
            <a:spAutoFit/>
          </a:bodyPr>
          <a:lstStyle/>
          <a:p>
            <a:pPr algn="ctr"/>
            <a:r>
              <a:rPr lang="en-US" sz="1200" err="1">
                <a:latin typeface="+mn-lt"/>
              </a:rPr>
              <a:t>Husam</a:t>
            </a:r>
            <a:r>
              <a:rPr lang="en-US" sz="1200">
                <a:latin typeface="+mn-lt"/>
              </a:rPr>
              <a:t> Saleh</a:t>
            </a:r>
          </a:p>
          <a:p>
            <a:pPr algn="ctr"/>
            <a:endParaRPr lang="en-US" sz="1200">
              <a:latin typeface="+mn-lt"/>
            </a:endParaRPr>
          </a:p>
          <a:p>
            <a:pPr lvl="0" algn="ctr">
              <a:buFont typeface="Arial"/>
              <a:buNone/>
            </a:pPr>
            <a:r>
              <a:rPr lang="en-US" sz="1000">
                <a:latin typeface="+mn-lt"/>
              </a:rPr>
              <a:t>Email: </a:t>
            </a:r>
            <a:r>
              <a:rPr lang="en-US" sz="1000">
                <a:solidFill>
                  <a:schemeClr val="accent1"/>
                </a:solidFill>
                <a:latin typeface="+mn-lt"/>
                <a:hlinkClick r:id="rId14">
                  <a:extLst>
                    <a:ext uri="{A12FA001-AC4F-418D-AE19-62706E023703}">
                      <ahyp:hlinkClr xmlns:ahyp="http://schemas.microsoft.com/office/drawing/2018/hyperlinkcolor" val="tx"/>
                    </a:ext>
                  </a:extLst>
                </a:hlinkClick>
              </a:rPr>
              <a:t>hasaleh@purdue.edu</a:t>
            </a:r>
            <a:endParaRPr lang="en-US" sz="1000">
              <a:solidFill>
                <a:schemeClr val="accent1"/>
              </a:solidFill>
              <a:latin typeface="+mn-lt"/>
            </a:endParaRPr>
          </a:p>
          <a:p>
            <a:pPr algn="ctr"/>
            <a:endParaRPr lang="en-US" sz="1000">
              <a:latin typeface="+mn-lt"/>
            </a:endParaRPr>
          </a:p>
          <a:p>
            <a:pPr algn="ctr"/>
            <a:r>
              <a:rPr lang="en-US" sz="1000">
                <a:latin typeface="+mn-lt"/>
              </a:rPr>
              <a:t>LinkedIn: </a:t>
            </a:r>
            <a:r>
              <a:rPr lang="en-IN" sz="1000">
                <a:solidFill>
                  <a:schemeClr val="accent1"/>
                </a:solidFill>
                <a:latin typeface="+mn-lt"/>
                <a:hlinkClick r:id="rId15">
                  <a:extLst>
                    <a:ext uri="{A12FA001-AC4F-418D-AE19-62706E023703}">
                      <ahyp:hlinkClr xmlns:ahyp="http://schemas.microsoft.com/office/drawing/2018/hyperlinkcolor" val="tx"/>
                    </a:ext>
                  </a:extLst>
                </a:hlinkClick>
              </a:rPr>
              <a:t>www.linkedin.com/in/husam-saleh-421hs</a:t>
            </a:r>
            <a:endParaRPr lang="en-US" sz="1000">
              <a:solidFill>
                <a:schemeClr val="accent1"/>
              </a:solidFill>
              <a:latin typeface="+mn-lt"/>
            </a:endParaRPr>
          </a:p>
          <a:p>
            <a:pPr algn="ctr"/>
            <a:endParaRPr lang="en-US" sz="1000">
              <a:latin typeface="+mn-lt"/>
            </a:endParaRPr>
          </a:p>
        </p:txBody>
      </p:sp>
      <p:sp>
        <p:nvSpPr>
          <p:cNvPr id="10" name="TextBox 9">
            <a:extLst>
              <a:ext uri="{FF2B5EF4-FFF2-40B4-BE49-F238E27FC236}">
                <a16:creationId xmlns:a16="http://schemas.microsoft.com/office/drawing/2014/main" id="{3693DE0E-B718-880C-7557-4EF4C958B993}"/>
              </a:ext>
            </a:extLst>
          </p:cNvPr>
          <p:cNvSpPr txBox="1"/>
          <p:nvPr/>
        </p:nvSpPr>
        <p:spPr>
          <a:xfrm>
            <a:off x="7420142" y="2939641"/>
            <a:ext cx="1652316" cy="1538883"/>
          </a:xfrm>
          <a:prstGeom prst="rect">
            <a:avLst/>
          </a:prstGeom>
          <a:noFill/>
        </p:spPr>
        <p:txBody>
          <a:bodyPr wrap="square" rtlCol="0">
            <a:spAutoFit/>
          </a:bodyPr>
          <a:lstStyle/>
          <a:p>
            <a:pPr algn="ctr"/>
            <a:r>
              <a:rPr lang="en-US" sz="1200">
                <a:latin typeface="+mn-lt"/>
              </a:rPr>
              <a:t>Srinija Srimamilla</a:t>
            </a:r>
          </a:p>
          <a:p>
            <a:pPr algn="ctr"/>
            <a:endParaRPr lang="en-US" sz="1200">
              <a:latin typeface="+mn-lt"/>
            </a:endParaRPr>
          </a:p>
          <a:p>
            <a:pPr algn="ctr"/>
            <a:r>
              <a:rPr lang="en-US" sz="1000">
                <a:latin typeface="+mn-lt"/>
              </a:rPr>
              <a:t>Email: </a:t>
            </a:r>
            <a:r>
              <a:rPr lang="en-US" sz="1000">
                <a:solidFill>
                  <a:schemeClr val="accent1"/>
                </a:solidFill>
                <a:latin typeface="+mn-lt"/>
                <a:hlinkClick r:id="rId16">
                  <a:extLst>
                    <a:ext uri="{A12FA001-AC4F-418D-AE19-62706E023703}">
                      <ahyp:hlinkClr xmlns:ahyp="http://schemas.microsoft.com/office/drawing/2018/hyperlinkcolor" val="tx"/>
                    </a:ext>
                  </a:extLst>
                </a:hlinkClick>
              </a:rPr>
              <a:t>ssrimami@purdue.edu</a:t>
            </a:r>
            <a:endParaRPr lang="en-US" sz="1000">
              <a:solidFill>
                <a:schemeClr val="accent1"/>
              </a:solidFill>
              <a:latin typeface="+mn-lt"/>
            </a:endParaRPr>
          </a:p>
          <a:p>
            <a:pPr algn="ctr"/>
            <a:endParaRPr lang="en-US" sz="1000">
              <a:latin typeface="+mn-lt"/>
            </a:endParaRPr>
          </a:p>
          <a:p>
            <a:pPr algn="ctr"/>
            <a:r>
              <a:rPr lang="en-US" sz="1000">
                <a:latin typeface="+mn-lt"/>
              </a:rPr>
              <a:t>LinkedIn: </a:t>
            </a:r>
            <a:r>
              <a:rPr lang="en-GB" sz="1000">
                <a:solidFill>
                  <a:schemeClr val="accent1"/>
                </a:solidFill>
                <a:latin typeface="+mn-lt"/>
                <a:hlinkClick r:id="rId17">
                  <a:extLst>
                    <a:ext uri="{A12FA001-AC4F-418D-AE19-62706E023703}">
                      <ahyp:hlinkClr xmlns:ahyp="http://schemas.microsoft.com/office/drawing/2018/hyperlinkcolor" val="tx"/>
                    </a:ext>
                  </a:extLst>
                </a:hlinkClick>
              </a:rPr>
              <a:t>www.linkedin.com/in/srinija-s</a:t>
            </a:r>
            <a:endParaRPr lang="en-US" sz="1000">
              <a:solidFill>
                <a:schemeClr val="accent1"/>
              </a:solidFill>
              <a:latin typeface="+mn-lt"/>
            </a:endParaRPr>
          </a:p>
          <a:p>
            <a:pPr algn="ctr"/>
            <a:endParaRPr lang="en-US" sz="1000">
              <a:latin typeface="+mn-lt"/>
            </a:endParaRPr>
          </a:p>
        </p:txBody>
      </p:sp>
      <p:sp>
        <p:nvSpPr>
          <p:cNvPr id="13" name="TextBox 12">
            <a:extLst>
              <a:ext uri="{FF2B5EF4-FFF2-40B4-BE49-F238E27FC236}">
                <a16:creationId xmlns:a16="http://schemas.microsoft.com/office/drawing/2014/main" id="{1C2D75BE-90F1-CE61-DBE6-886CAFBAA70A}"/>
              </a:ext>
            </a:extLst>
          </p:cNvPr>
          <p:cNvSpPr txBox="1"/>
          <p:nvPr/>
        </p:nvSpPr>
        <p:spPr>
          <a:xfrm>
            <a:off x="79007" y="2939640"/>
            <a:ext cx="1735931" cy="1631216"/>
          </a:xfrm>
          <a:prstGeom prst="rect">
            <a:avLst/>
          </a:prstGeom>
          <a:noFill/>
        </p:spPr>
        <p:txBody>
          <a:bodyPr wrap="square" rtlCol="0">
            <a:spAutoFit/>
          </a:bodyPr>
          <a:lstStyle>
            <a:defPPr marR="0" lvl="0" algn="l" rtl="0">
              <a:lnSpc>
                <a:spcPct val="100000"/>
              </a:lnSpc>
              <a:spcBef>
                <a:spcPts val="0"/>
              </a:spcBef>
              <a:spcAft>
                <a:spcPts val="0"/>
              </a:spcAft>
            </a:defPPr>
            <a:lvl1pPr algn="ctr">
              <a:defRPr sz="1200">
                <a:latin typeface="Fira Sans Extra Condensed Medium" panose="020B0604020202020204" charset="0"/>
              </a:defRPr>
            </a:lvl1pPr>
          </a:lstStyle>
          <a:p>
            <a:r>
              <a:rPr lang="en-US">
                <a:latin typeface="+mn-lt"/>
              </a:rPr>
              <a:t>Veda </a:t>
            </a:r>
            <a:r>
              <a:rPr lang="en-US" err="1">
                <a:latin typeface="+mn-lt"/>
              </a:rPr>
              <a:t>Samhitha</a:t>
            </a:r>
            <a:r>
              <a:rPr lang="en-US">
                <a:latin typeface="+mn-lt"/>
              </a:rPr>
              <a:t> Alluri</a:t>
            </a:r>
          </a:p>
          <a:p>
            <a:endParaRPr lang="en-US">
              <a:latin typeface="+mn-lt"/>
            </a:endParaRPr>
          </a:p>
          <a:p>
            <a:r>
              <a:rPr lang="en-US" sz="1000">
                <a:latin typeface="+mn-lt"/>
              </a:rPr>
              <a:t>Email</a:t>
            </a:r>
            <a:r>
              <a:rPr lang="en-US">
                <a:latin typeface="+mn-lt"/>
              </a:rPr>
              <a:t>: </a:t>
            </a:r>
          </a:p>
          <a:p>
            <a:r>
              <a:rPr lang="en-US" sz="1000">
                <a:solidFill>
                  <a:schemeClr val="accent1"/>
                </a:solidFill>
                <a:latin typeface="+mn-lt"/>
              </a:rPr>
              <a:t>alluriv</a:t>
            </a:r>
            <a:r>
              <a:rPr lang="en-US" sz="1000">
                <a:solidFill>
                  <a:schemeClr val="accent1"/>
                </a:solidFill>
                <a:latin typeface="+mn-lt"/>
                <a:hlinkClick r:id="rId16">
                  <a:extLst>
                    <a:ext uri="{A12FA001-AC4F-418D-AE19-62706E023703}">
                      <ahyp:hlinkClr xmlns:ahyp="http://schemas.microsoft.com/office/drawing/2018/hyperlinkcolor" val="tx"/>
                    </a:ext>
                  </a:extLst>
                </a:hlinkClick>
              </a:rPr>
              <a:t>@purdue.edu</a:t>
            </a:r>
            <a:endParaRPr lang="en-US" sz="1000">
              <a:solidFill>
                <a:schemeClr val="accent1"/>
              </a:solidFill>
              <a:latin typeface="+mn-lt"/>
            </a:endParaRPr>
          </a:p>
          <a:p>
            <a:endParaRPr lang="en-US">
              <a:latin typeface="+mn-lt"/>
            </a:endParaRPr>
          </a:p>
          <a:p>
            <a:r>
              <a:rPr lang="en-US" sz="1000">
                <a:latin typeface="+mn-lt"/>
              </a:rPr>
              <a:t>LinkedIn: </a:t>
            </a:r>
            <a:r>
              <a:rPr lang="en-IN" sz="1000">
                <a:solidFill>
                  <a:schemeClr val="accent1"/>
                </a:solidFill>
                <a:latin typeface="+mn-lt"/>
                <a:hlinkClick r:id="rId18">
                  <a:extLst>
                    <a:ext uri="{A12FA001-AC4F-418D-AE19-62706E023703}">
                      <ahyp:hlinkClr xmlns:ahyp="http://schemas.microsoft.com/office/drawing/2018/hyperlinkcolor" val="tx"/>
                    </a:ext>
                  </a:extLst>
                </a:hlinkClick>
              </a:rPr>
              <a:t>www.linkedin.com/in/veda-samhitha-alluri</a:t>
            </a:r>
            <a:endParaRPr lang="en-IN" sz="1000">
              <a:solidFill>
                <a:schemeClr val="accent1"/>
              </a:solidFill>
              <a:latin typeface="+mn-lt"/>
            </a:endParaRPr>
          </a:p>
          <a:p>
            <a:endParaRPr lang="en-US">
              <a:latin typeface="+mn-lt"/>
            </a:endParaRPr>
          </a:p>
        </p:txBody>
      </p:sp>
      <p:sp>
        <p:nvSpPr>
          <p:cNvPr id="14" name="TextBox 13">
            <a:extLst>
              <a:ext uri="{FF2B5EF4-FFF2-40B4-BE49-F238E27FC236}">
                <a16:creationId xmlns:a16="http://schemas.microsoft.com/office/drawing/2014/main" id="{4C5AA88B-B8B3-8B88-C0B4-919AB1BB1420}"/>
              </a:ext>
            </a:extLst>
          </p:cNvPr>
          <p:cNvSpPr txBox="1"/>
          <p:nvPr/>
        </p:nvSpPr>
        <p:spPr>
          <a:xfrm>
            <a:off x="8736429" y="77751"/>
            <a:ext cx="263214" cy="261610"/>
          </a:xfrm>
          <a:prstGeom prst="rect">
            <a:avLst/>
          </a:prstGeom>
          <a:noFill/>
        </p:spPr>
        <p:txBody>
          <a:bodyPr wrap="none" rtlCol="0">
            <a:spAutoFit/>
          </a:bodyPr>
          <a:lstStyle/>
          <a:p>
            <a:fld id="{1D03D236-619A-8544-8962-F3540FB24A9C}" type="slidenum">
              <a:rPr lang="en-US" sz="1100" smtClean="0">
                <a:solidFill>
                  <a:schemeClr val="tx1">
                    <a:lumMod val="50000"/>
                    <a:lumOff val="50000"/>
                  </a:schemeClr>
                </a:solidFill>
              </a:rPr>
              <a:t>2</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2611723419"/>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ev02">
            <a:extLst>
              <a:ext uri="{FF2B5EF4-FFF2-40B4-BE49-F238E27FC236}">
                <a16:creationId xmlns:a16="http://schemas.microsoft.com/office/drawing/2014/main" id="{199BA6EA-42DB-53D6-B70A-5F7494AD0E8F}"/>
              </a:ext>
            </a:extLst>
          </p:cNvPr>
          <p:cNvSpPr/>
          <p:nvPr/>
        </p:nvSpPr>
        <p:spPr>
          <a:xfrm>
            <a:off x="152154" y="80443"/>
            <a:ext cx="986016" cy="986014"/>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latin typeface="FontAwesome" pitchFamily="2" charset="0"/>
              </a:rPr>
              <a:t>06</a:t>
            </a:r>
          </a:p>
        </p:txBody>
      </p:sp>
      <p:grpSp>
        <p:nvGrpSpPr>
          <p:cNvPr id="25" name="Group 225">
            <a:extLst>
              <a:ext uri="{FF2B5EF4-FFF2-40B4-BE49-F238E27FC236}">
                <a16:creationId xmlns:a16="http://schemas.microsoft.com/office/drawing/2014/main" id="{DAC51166-780D-F5EB-158D-2A73B62BA9EF}"/>
              </a:ext>
            </a:extLst>
          </p:cNvPr>
          <p:cNvGrpSpPr/>
          <p:nvPr/>
        </p:nvGrpSpPr>
        <p:grpSpPr>
          <a:xfrm>
            <a:off x="1794411" y="159592"/>
            <a:ext cx="835479" cy="835479"/>
            <a:chOff x="864537" y="1822860"/>
            <a:chExt cx="971308" cy="971308"/>
          </a:xfrm>
        </p:grpSpPr>
        <p:sp>
          <p:nvSpPr>
            <p:cNvPr id="26" name="Oval 25">
              <a:extLst>
                <a:ext uri="{FF2B5EF4-FFF2-40B4-BE49-F238E27FC236}">
                  <a16:creationId xmlns:a16="http://schemas.microsoft.com/office/drawing/2014/main" id="{D1709CBF-425B-25FC-D98B-2A600FECD8BA}"/>
                </a:ext>
              </a:extLst>
            </p:cNvPr>
            <p:cNvSpPr/>
            <p:nvPr/>
          </p:nvSpPr>
          <p:spPr>
            <a:xfrm>
              <a:off x="932451" y="1890773"/>
              <a:ext cx="835480" cy="8354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7" name="Oval 26">
              <a:extLst>
                <a:ext uri="{FF2B5EF4-FFF2-40B4-BE49-F238E27FC236}">
                  <a16:creationId xmlns:a16="http://schemas.microsoft.com/office/drawing/2014/main" id="{C6A2604C-513B-4A9C-1BD1-C9D33DD183B4}"/>
                </a:ext>
              </a:extLst>
            </p:cNvPr>
            <p:cNvSpPr/>
            <p:nvPr/>
          </p:nvSpPr>
          <p:spPr>
            <a:xfrm>
              <a:off x="864537" y="1822859"/>
              <a:ext cx="971309" cy="971307"/>
            </a:xfrm>
            <a:prstGeom prst="ellipse">
              <a:avLst/>
            </a:prstGeom>
            <a:no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28" name="Oval 27">
            <a:extLst>
              <a:ext uri="{FF2B5EF4-FFF2-40B4-BE49-F238E27FC236}">
                <a16:creationId xmlns:a16="http://schemas.microsoft.com/office/drawing/2014/main" id="{CF9869BA-0D47-51E3-388A-ED9F31860431}"/>
              </a:ext>
            </a:extLst>
          </p:cNvPr>
          <p:cNvSpPr/>
          <p:nvPr/>
        </p:nvSpPr>
        <p:spPr>
          <a:xfrm>
            <a:off x="947670" y="384648"/>
            <a:ext cx="381000" cy="381000"/>
          </a:xfrm>
          <a:prstGeom prst="ellipse">
            <a:avLst/>
          </a:prstGeom>
          <a:solidFill>
            <a:schemeClr val="bg1"/>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B119E9ED-83F9-5499-F65C-35698B9D7EEA}"/>
              </a:ext>
            </a:extLst>
          </p:cNvPr>
          <p:cNvCxnSpPr/>
          <p:nvPr/>
        </p:nvCxnSpPr>
        <p:spPr>
          <a:xfrm rot="10800000" flipH="1">
            <a:off x="1147898" y="573451"/>
            <a:ext cx="605353" cy="2"/>
          </a:xfrm>
          <a:prstGeom prst="line">
            <a:avLst/>
          </a:prstGeom>
          <a:ln w="19050">
            <a:solidFill>
              <a:schemeClr val="accent2"/>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DAA9E8EB-CE64-B2E1-E2F6-9FA631034337}"/>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aintBrush/>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013246" y="326102"/>
            <a:ext cx="391624" cy="484840"/>
          </a:xfrm>
          <a:prstGeom prst="rect">
            <a:avLst/>
          </a:prstGeom>
        </p:spPr>
      </p:pic>
      <p:grpSp>
        <p:nvGrpSpPr>
          <p:cNvPr id="7" name="Group 6">
            <a:extLst>
              <a:ext uri="{FF2B5EF4-FFF2-40B4-BE49-F238E27FC236}">
                <a16:creationId xmlns:a16="http://schemas.microsoft.com/office/drawing/2014/main" id="{D22FE1CC-7147-9ADF-5A64-312F964BBC6C}"/>
              </a:ext>
            </a:extLst>
          </p:cNvPr>
          <p:cNvGrpSpPr/>
          <p:nvPr/>
        </p:nvGrpSpPr>
        <p:grpSpPr>
          <a:xfrm>
            <a:off x="2983047" y="1550749"/>
            <a:ext cx="3177904" cy="535924"/>
            <a:chOff x="2384696" y="1550749"/>
            <a:chExt cx="3177904" cy="535924"/>
          </a:xfrm>
        </p:grpSpPr>
        <p:grpSp>
          <p:nvGrpSpPr>
            <p:cNvPr id="87" name="Group 86">
              <a:extLst>
                <a:ext uri="{FF2B5EF4-FFF2-40B4-BE49-F238E27FC236}">
                  <a16:creationId xmlns:a16="http://schemas.microsoft.com/office/drawing/2014/main" id="{4F17AFBB-F494-1DB6-2253-8B298FF91000}"/>
                </a:ext>
              </a:extLst>
            </p:cNvPr>
            <p:cNvGrpSpPr/>
            <p:nvPr/>
          </p:nvGrpSpPr>
          <p:grpSpPr>
            <a:xfrm>
              <a:off x="2384696" y="1550749"/>
              <a:ext cx="3177904" cy="535924"/>
              <a:chOff x="532203" y="2408807"/>
              <a:chExt cx="1292660" cy="714565"/>
            </a:xfrm>
          </p:grpSpPr>
          <p:sp>
            <p:nvSpPr>
              <p:cNvPr id="88" name="Rectangle: Rounded Corners 177">
                <a:extLst>
                  <a:ext uri="{FF2B5EF4-FFF2-40B4-BE49-F238E27FC236}">
                    <a16:creationId xmlns:a16="http://schemas.microsoft.com/office/drawing/2014/main" id="{B6A35940-EE55-8DA5-6E4D-A65313E76255}"/>
                  </a:ext>
                </a:extLst>
              </p:cNvPr>
              <p:cNvSpPr/>
              <p:nvPr/>
            </p:nvSpPr>
            <p:spPr>
              <a:xfrm>
                <a:off x="532203" y="2408807"/>
                <a:ext cx="1292660" cy="714565"/>
              </a:xfrm>
              <a:prstGeom prst="roundRect">
                <a:avLst/>
              </a:prstGeom>
              <a:solidFill>
                <a:schemeClr val="bg2">
                  <a:lumMod val="20000"/>
                  <a:lumOff val="80000"/>
                  <a:alpha val="34000"/>
                </a:schemeClr>
              </a:solidFill>
              <a:ln w="3175">
                <a:solidFill>
                  <a:srgbClr val="000B3A">
                    <a:alpha val="42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a:solidFill>
                    <a:schemeClr val="tx1"/>
                  </a:solidFill>
                  <a:ea typeface="Ayuthaya" pitchFamily="2" charset="-34"/>
                  <a:cs typeface="Ayuthaya" pitchFamily="2" charset="-34"/>
                </a:endParaRPr>
              </a:p>
            </p:txBody>
          </p:sp>
          <p:sp>
            <p:nvSpPr>
              <p:cNvPr id="89" name="TextBox 88">
                <a:extLst>
                  <a:ext uri="{FF2B5EF4-FFF2-40B4-BE49-F238E27FC236}">
                    <a16:creationId xmlns:a16="http://schemas.microsoft.com/office/drawing/2014/main" id="{809C4AE0-5144-BD62-D817-87BB61ADBD80}"/>
                  </a:ext>
                </a:extLst>
              </p:cNvPr>
              <p:cNvSpPr txBox="1"/>
              <p:nvPr/>
            </p:nvSpPr>
            <p:spPr>
              <a:xfrm>
                <a:off x="752532" y="2539480"/>
                <a:ext cx="1032618" cy="410369"/>
              </a:xfrm>
              <a:prstGeom prst="rect">
                <a:avLst/>
              </a:prstGeom>
              <a:noFill/>
            </p:spPr>
            <p:txBody>
              <a:bodyPr wrap="square" rtlCol="0">
                <a:spAutoFit/>
              </a:bodyPr>
              <a:lstStyle/>
              <a:p>
                <a:pPr algn="ctr"/>
                <a:r>
                  <a:rPr lang="en-US" b="1">
                    <a:solidFill>
                      <a:srgbClr val="002060"/>
                    </a:solidFill>
                    <a:latin typeface="+mn-lt"/>
                    <a:ea typeface="Ayuthaya" pitchFamily="2" charset="-34"/>
                    <a:cs typeface="Ayuthaya" pitchFamily="2" charset="-34"/>
                  </a:rPr>
                  <a:t>Results for Meijer Stores</a:t>
                </a:r>
              </a:p>
            </p:txBody>
          </p:sp>
        </p:grpSp>
        <p:pic>
          <p:nvPicPr>
            <p:cNvPr id="90" name="Graphic 89" descr="Database">
              <a:extLst>
                <a:ext uri="{FF2B5EF4-FFF2-40B4-BE49-F238E27FC236}">
                  <a16:creationId xmlns:a16="http://schemas.microsoft.com/office/drawing/2014/main" id="{9FA96060-FEF1-D041-6DF3-5170BA66554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93503" y="1601128"/>
              <a:ext cx="373553" cy="373553"/>
            </a:xfrm>
            <a:prstGeom prst="rect">
              <a:avLst/>
            </a:prstGeom>
          </p:spPr>
        </p:pic>
      </p:grpSp>
      <p:pic>
        <p:nvPicPr>
          <p:cNvPr id="2" name="Picture 1">
            <a:extLst>
              <a:ext uri="{FF2B5EF4-FFF2-40B4-BE49-F238E27FC236}">
                <a16:creationId xmlns:a16="http://schemas.microsoft.com/office/drawing/2014/main" id="{D77701EF-07B8-ACFF-5FB3-6EFE995C94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9003" y="4713951"/>
            <a:ext cx="2987329" cy="31693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Meijer – Logo, brand and logotype">
            <a:extLst>
              <a:ext uri="{FF2B5EF4-FFF2-40B4-BE49-F238E27FC236}">
                <a16:creationId xmlns:a16="http://schemas.microsoft.com/office/drawing/2014/main" id="{B2F4885B-4072-A41F-EEC6-BDA44E5AE33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59262" y="4708239"/>
            <a:ext cx="913196" cy="35751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0">
            <a:extLst>
              <a:ext uri="{FF2B5EF4-FFF2-40B4-BE49-F238E27FC236}">
                <a16:creationId xmlns:a16="http://schemas.microsoft.com/office/drawing/2014/main" id="{C891B2FD-47B9-6823-67F4-3816CFC1780A}"/>
              </a:ext>
            </a:extLst>
          </p:cNvPr>
          <p:cNvGrpSpPr/>
          <p:nvPr/>
        </p:nvGrpSpPr>
        <p:grpSpPr>
          <a:xfrm>
            <a:off x="2731891" y="344099"/>
            <a:ext cx="6100551" cy="437759"/>
            <a:chOff x="1270277" y="1233504"/>
            <a:chExt cx="3048000" cy="437759"/>
          </a:xfrm>
        </p:grpSpPr>
        <p:sp>
          <p:nvSpPr>
            <p:cNvPr id="5" name="Text Placeholder 3">
              <a:extLst>
                <a:ext uri="{FF2B5EF4-FFF2-40B4-BE49-F238E27FC236}">
                  <a16:creationId xmlns:a16="http://schemas.microsoft.com/office/drawing/2014/main" id="{8FA18ED7-AE03-FD96-ABCC-963C3DC46518}"/>
                </a:ext>
              </a:extLst>
            </p:cNvPr>
            <p:cNvSpPr txBox="1">
              <a:spLocks/>
            </p:cNvSpPr>
            <p:nvPr/>
          </p:nvSpPr>
          <p:spPr>
            <a:xfrm>
              <a:off x="1270277" y="1233504"/>
              <a:ext cx="826532" cy="276999"/>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1" i="0" u="none" strike="noStrike" kern="1200" cap="none" spc="0" normalizeH="0" baseline="0" noProof="0">
                  <a:ln>
                    <a:noFill/>
                  </a:ln>
                  <a:solidFill>
                    <a:schemeClr val="accent2"/>
                  </a:solidFill>
                  <a:effectLst/>
                  <a:uLnTx/>
                  <a:uFillTx/>
                  <a:latin typeface="+mj-lt"/>
                  <a:ea typeface="+mn-ea"/>
                  <a:cs typeface="+mn-cs"/>
                </a:rPr>
                <a:t>Model Building</a:t>
              </a:r>
            </a:p>
          </p:txBody>
        </p:sp>
        <p:sp>
          <p:nvSpPr>
            <p:cNvPr id="6" name="Text Placeholder 3">
              <a:extLst>
                <a:ext uri="{FF2B5EF4-FFF2-40B4-BE49-F238E27FC236}">
                  <a16:creationId xmlns:a16="http://schemas.microsoft.com/office/drawing/2014/main" id="{7421F220-5B71-0E7C-F13E-4D6F603E0DCB}"/>
                </a:ext>
              </a:extLst>
            </p:cNvPr>
            <p:cNvSpPr txBox="1">
              <a:spLocks/>
            </p:cNvSpPr>
            <p:nvPr/>
          </p:nvSpPr>
          <p:spPr>
            <a:xfrm>
              <a:off x="1270277" y="1486597"/>
              <a:ext cx="3048000" cy="18466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1200">
                  <a:solidFill>
                    <a:srgbClr val="595959"/>
                  </a:solidFill>
                  <a:latin typeface="+mn-lt"/>
                  <a:ea typeface="Malgun Gothic"/>
                  <a:sym typeface="Malgun Gothic"/>
                </a:rPr>
                <a:t>Stage 1 | Performance Metrics</a:t>
              </a:r>
              <a:endParaRPr lang="en-US" sz="1200">
                <a:latin typeface="+mn-lt"/>
              </a:endParaRPr>
            </a:p>
          </p:txBody>
        </p:sp>
      </p:grpSp>
      <p:graphicFrame>
        <p:nvGraphicFramePr>
          <p:cNvPr id="11" name="Table 10">
            <a:extLst>
              <a:ext uri="{FF2B5EF4-FFF2-40B4-BE49-F238E27FC236}">
                <a16:creationId xmlns:a16="http://schemas.microsoft.com/office/drawing/2014/main" id="{17102741-E0B2-2CE1-A03E-21CC4BFB6A53}"/>
              </a:ext>
            </a:extLst>
          </p:cNvPr>
          <p:cNvGraphicFramePr>
            <a:graphicFrameLocks noGrp="1"/>
          </p:cNvGraphicFramePr>
          <p:nvPr/>
        </p:nvGraphicFramePr>
        <p:xfrm>
          <a:off x="902592" y="2288722"/>
          <a:ext cx="7338815" cy="1760195"/>
        </p:xfrm>
        <a:graphic>
          <a:graphicData uri="http://schemas.openxmlformats.org/drawingml/2006/table">
            <a:tbl>
              <a:tblPr firstRow="1" bandRow="1">
                <a:tableStyleId>{21E4AEA4-8DFA-4A89-87EB-49C32662AFE0}</a:tableStyleId>
              </a:tblPr>
              <a:tblGrid>
                <a:gridCol w="1467763">
                  <a:extLst>
                    <a:ext uri="{9D8B030D-6E8A-4147-A177-3AD203B41FA5}">
                      <a16:colId xmlns:a16="http://schemas.microsoft.com/office/drawing/2014/main" val="1304289909"/>
                    </a:ext>
                  </a:extLst>
                </a:gridCol>
                <a:gridCol w="1467763">
                  <a:extLst>
                    <a:ext uri="{9D8B030D-6E8A-4147-A177-3AD203B41FA5}">
                      <a16:colId xmlns:a16="http://schemas.microsoft.com/office/drawing/2014/main" val="2072879551"/>
                    </a:ext>
                  </a:extLst>
                </a:gridCol>
                <a:gridCol w="1467763">
                  <a:extLst>
                    <a:ext uri="{9D8B030D-6E8A-4147-A177-3AD203B41FA5}">
                      <a16:colId xmlns:a16="http://schemas.microsoft.com/office/drawing/2014/main" val="1748965714"/>
                    </a:ext>
                  </a:extLst>
                </a:gridCol>
                <a:gridCol w="1467763">
                  <a:extLst>
                    <a:ext uri="{9D8B030D-6E8A-4147-A177-3AD203B41FA5}">
                      <a16:colId xmlns:a16="http://schemas.microsoft.com/office/drawing/2014/main" val="238986460"/>
                    </a:ext>
                  </a:extLst>
                </a:gridCol>
                <a:gridCol w="1467763">
                  <a:extLst>
                    <a:ext uri="{9D8B030D-6E8A-4147-A177-3AD203B41FA5}">
                      <a16:colId xmlns:a16="http://schemas.microsoft.com/office/drawing/2014/main" val="3593913315"/>
                    </a:ext>
                  </a:extLst>
                </a:gridCol>
              </a:tblGrid>
              <a:tr h="533171">
                <a:tc rowSpan="3">
                  <a:txBody>
                    <a:bodyPr/>
                    <a:lstStyle/>
                    <a:p>
                      <a:pPr algn="ctr"/>
                      <a:r>
                        <a:rPr lang="en-US"/>
                        <a:t>XG Boost Regressor</a:t>
                      </a:r>
                    </a:p>
                    <a:p>
                      <a:endParaRPr lang="en-US"/>
                    </a:p>
                    <a:p>
                      <a:pPr algn="ctr"/>
                      <a:r>
                        <a:rPr lang="en-US"/>
                        <a:t>(</a:t>
                      </a:r>
                      <a:r>
                        <a:rPr lang="en-US" sz="1200"/>
                        <a:t>With the best parameters</a:t>
                      </a:r>
                      <a:r>
                        <a:rPr lang="en-US"/>
                        <a:t>)</a:t>
                      </a:r>
                    </a:p>
                  </a:txBody>
                  <a:tcPr anchor="ctr"/>
                </a:tc>
                <a:tc>
                  <a:txBody>
                    <a:bodyPr/>
                    <a:lstStyle/>
                    <a:p>
                      <a:pPr algn="ctr"/>
                      <a:r>
                        <a:rPr lang="en-US"/>
                        <a:t>Method</a:t>
                      </a:r>
                    </a:p>
                  </a:txBody>
                  <a:tcPr anchor="ctr"/>
                </a:tc>
                <a:tc>
                  <a:txBody>
                    <a:bodyPr/>
                    <a:lstStyle/>
                    <a:p>
                      <a:pPr algn="ctr"/>
                      <a:r>
                        <a:rPr lang="en-US"/>
                        <a:t>RMSE</a:t>
                      </a:r>
                    </a:p>
                  </a:txBody>
                  <a:tcPr anchor="ctr"/>
                </a:tc>
                <a:tc>
                  <a:txBody>
                    <a:bodyPr/>
                    <a:lstStyle/>
                    <a:p>
                      <a:pPr algn="ctr"/>
                      <a:r>
                        <a:rPr lang="en-US"/>
                        <a:t>MAE</a:t>
                      </a:r>
                    </a:p>
                  </a:txBody>
                  <a:tcPr anchor="ctr"/>
                </a:tc>
                <a:tc>
                  <a:txBody>
                    <a:bodyPr/>
                    <a:lstStyle/>
                    <a:p>
                      <a:pPr algn="ctr"/>
                      <a:r>
                        <a:rPr lang="en-US"/>
                        <a:t>MAPE</a:t>
                      </a:r>
                    </a:p>
                  </a:txBody>
                  <a:tcPr anchor="ctr"/>
                </a:tc>
                <a:extLst>
                  <a:ext uri="{0D108BD9-81ED-4DB2-BD59-A6C34878D82A}">
                    <a16:rowId xmlns:a16="http://schemas.microsoft.com/office/drawing/2014/main" val="1825055802"/>
                  </a:ext>
                </a:extLst>
              </a:tr>
              <a:tr h="613512">
                <a:tc vMerge="1">
                  <a:txBody>
                    <a:bodyPr/>
                    <a:lstStyle/>
                    <a:p>
                      <a:endParaRPr lang="en-US"/>
                    </a:p>
                  </a:txBody>
                  <a:tcPr/>
                </a:tc>
                <a:tc>
                  <a:txBody>
                    <a:bodyPr/>
                    <a:lstStyle/>
                    <a:p>
                      <a:pPr algn="ctr"/>
                      <a:r>
                        <a:rPr lang="en-US" sz="1100" b="1"/>
                        <a:t>Train-Test (70-30)</a:t>
                      </a:r>
                    </a:p>
                  </a:txBody>
                  <a:tcPr anchor="ctr"/>
                </a:tc>
                <a:tc>
                  <a:txBody>
                    <a:bodyPr/>
                    <a:lstStyle/>
                    <a:p>
                      <a:pPr algn="ctr"/>
                      <a:r>
                        <a:rPr lang="en-US" sz="1100"/>
                        <a:t>6335.45</a:t>
                      </a:r>
                    </a:p>
                  </a:txBody>
                  <a:tcPr anchor="ctr"/>
                </a:tc>
                <a:tc>
                  <a:txBody>
                    <a:bodyPr/>
                    <a:lstStyle/>
                    <a:p>
                      <a:pPr algn="ctr"/>
                      <a:r>
                        <a:rPr lang="en-US" sz="1100"/>
                        <a:t>4779.50</a:t>
                      </a:r>
                    </a:p>
                  </a:txBody>
                  <a:tcPr anchor="ctr"/>
                </a:tc>
                <a:tc>
                  <a:txBody>
                    <a:bodyPr/>
                    <a:lstStyle/>
                    <a:p>
                      <a:pPr algn="ctr"/>
                      <a:r>
                        <a:rPr lang="en-US" sz="1100"/>
                        <a:t>15.80%</a:t>
                      </a:r>
                    </a:p>
                  </a:txBody>
                  <a:tcPr anchor="ctr"/>
                </a:tc>
                <a:extLst>
                  <a:ext uri="{0D108BD9-81ED-4DB2-BD59-A6C34878D82A}">
                    <a16:rowId xmlns:a16="http://schemas.microsoft.com/office/drawing/2014/main" val="2798126527"/>
                  </a:ext>
                </a:extLst>
              </a:tr>
              <a:tr h="613512">
                <a:tc vMerge="1">
                  <a:txBody>
                    <a:bodyPr/>
                    <a:lstStyle/>
                    <a:p>
                      <a:endParaRPr lang="en-US"/>
                    </a:p>
                  </a:txBody>
                  <a:tcPr/>
                </a:tc>
                <a:tc>
                  <a:txBody>
                    <a:bodyPr/>
                    <a:lstStyle/>
                    <a:p>
                      <a:pPr algn="ctr"/>
                      <a:r>
                        <a:rPr lang="en-US" sz="1100" b="1"/>
                        <a:t>6-Fold Cross Validation</a:t>
                      </a:r>
                    </a:p>
                  </a:txBody>
                  <a:tcPr anchor="ctr"/>
                </a:tc>
                <a:tc>
                  <a:txBody>
                    <a:bodyPr/>
                    <a:lstStyle/>
                    <a:p>
                      <a:pPr algn="ctr"/>
                      <a:r>
                        <a:rPr lang="en-US" sz="1100"/>
                        <a:t>6503.98</a:t>
                      </a:r>
                    </a:p>
                  </a:txBody>
                  <a:tcPr anchor="ctr"/>
                </a:tc>
                <a:tc>
                  <a:txBody>
                    <a:bodyPr/>
                    <a:lstStyle/>
                    <a:p>
                      <a:pPr algn="ctr"/>
                      <a:r>
                        <a:rPr lang="en-US" sz="1100"/>
                        <a:t>5062.84</a:t>
                      </a:r>
                    </a:p>
                  </a:txBody>
                  <a:tcPr anchor="ctr"/>
                </a:tc>
                <a:tc>
                  <a:txBody>
                    <a:bodyPr/>
                    <a:lstStyle/>
                    <a:p>
                      <a:pPr algn="ctr"/>
                      <a:r>
                        <a:rPr lang="en-US" sz="1100"/>
                        <a:t>16.49%</a:t>
                      </a:r>
                    </a:p>
                  </a:txBody>
                  <a:tcPr anchor="ctr"/>
                </a:tc>
                <a:extLst>
                  <a:ext uri="{0D108BD9-81ED-4DB2-BD59-A6C34878D82A}">
                    <a16:rowId xmlns:a16="http://schemas.microsoft.com/office/drawing/2014/main" val="2581380378"/>
                  </a:ext>
                </a:extLst>
              </a:tr>
            </a:tbl>
          </a:graphicData>
        </a:graphic>
      </p:graphicFrame>
      <p:sp>
        <p:nvSpPr>
          <p:cNvPr id="8" name="TextBox 7">
            <a:extLst>
              <a:ext uri="{FF2B5EF4-FFF2-40B4-BE49-F238E27FC236}">
                <a16:creationId xmlns:a16="http://schemas.microsoft.com/office/drawing/2014/main" id="{6055ACDB-C76B-ACB2-5A72-8382C0F5EF6A}"/>
              </a:ext>
            </a:extLst>
          </p:cNvPr>
          <p:cNvSpPr txBox="1"/>
          <p:nvPr/>
        </p:nvSpPr>
        <p:spPr>
          <a:xfrm>
            <a:off x="8736429" y="77751"/>
            <a:ext cx="263214" cy="261610"/>
          </a:xfrm>
          <a:prstGeom prst="rect">
            <a:avLst/>
          </a:prstGeom>
          <a:noFill/>
        </p:spPr>
        <p:txBody>
          <a:bodyPr wrap="none" rtlCol="0">
            <a:spAutoFit/>
          </a:bodyPr>
          <a:lstStyle/>
          <a:p>
            <a:fld id="{1D03D236-619A-8544-8962-F3540FB24A9C}" type="slidenum">
              <a:rPr lang="en-US" sz="1100" smtClean="0">
                <a:solidFill>
                  <a:schemeClr val="tx1">
                    <a:lumMod val="50000"/>
                    <a:lumOff val="50000"/>
                  </a:schemeClr>
                </a:solidFill>
              </a:rPr>
              <a:t>20</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279237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909F05-F381-B06E-F954-DFCC19E9DF84}"/>
              </a:ext>
            </a:extLst>
          </p:cNvPr>
          <p:cNvPicPr>
            <a:picLocks noChangeAspect="1"/>
          </p:cNvPicPr>
          <p:nvPr/>
        </p:nvPicPr>
        <p:blipFill>
          <a:blip r:embed="rId3"/>
          <a:stretch>
            <a:fillRect/>
          </a:stretch>
        </p:blipFill>
        <p:spPr>
          <a:xfrm>
            <a:off x="1328670" y="1437183"/>
            <a:ext cx="5508547" cy="2954734"/>
          </a:xfrm>
          <a:prstGeom prst="rect">
            <a:avLst/>
          </a:prstGeom>
          <a:ln>
            <a:noFill/>
          </a:ln>
        </p:spPr>
      </p:pic>
      <p:sp>
        <p:nvSpPr>
          <p:cNvPr id="34" name="Rounded Rectangle 33">
            <a:extLst>
              <a:ext uri="{FF2B5EF4-FFF2-40B4-BE49-F238E27FC236}">
                <a16:creationId xmlns:a16="http://schemas.microsoft.com/office/drawing/2014/main" id="{06AAEC75-BE9F-8268-2CBD-21E47734D3B2}"/>
              </a:ext>
            </a:extLst>
          </p:cNvPr>
          <p:cNvSpPr/>
          <p:nvPr/>
        </p:nvSpPr>
        <p:spPr>
          <a:xfrm>
            <a:off x="529963" y="1226768"/>
            <a:ext cx="8105273" cy="3343282"/>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3" name="Picture 2">
            <a:extLst>
              <a:ext uri="{FF2B5EF4-FFF2-40B4-BE49-F238E27FC236}">
                <a16:creationId xmlns:a16="http://schemas.microsoft.com/office/drawing/2014/main" id="{02F27B66-89A3-51C3-F132-C761444103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003" y="4713951"/>
            <a:ext cx="2987329" cy="3169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eijer – Logo, brand and logotype">
            <a:extLst>
              <a:ext uri="{FF2B5EF4-FFF2-40B4-BE49-F238E27FC236}">
                <a16:creationId xmlns:a16="http://schemas.microsoft.com/office/drawing/2014/main" id="{242738A3-3E57-40B4-7128-77C6508892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9262" y="4708239"/>
            <a:ext cx="913196" cy="357510"/>
          </a:xfrm>
          <a:prstGeom prst="rect">
            <a:avLst/>
          </a:prstGeom>
          <a:noFill/>
          <a:extLst>
            <a:ext uri="{909E8E84-426E-40DD-AFC4-6F175D3DCCD1}">
              <a14:hiddenFill xmlns:a14="http://schemas.microsoft.com/office/drawing/2010/main">
                <a:solidFill>
                  <a:srgbClr val="FFFFFF"/>
                </a:solidFill>
              </a14:hiddenFill>
            </a:ext>
          </a:extLst>
        </p:spPr>
      </p:pic>
      <p:sp>
        <p:nvSpPr>
          <p:cNvPr id="5" name="Sev02">
            <a:extLst>
              <a:ext uri="{FF2B5EF4-FFF2-40B4-BE49-F238E27FC236}">
                <a16:creationId xmlns:a16="http://schemas.microsoft.com/office/drawing/2014/main" id="{347116CE-EE10-86CB-BD41-60968484A836}"/>
              </a:ext>
            </a:extLst>
          </p:cNvPr>
          <p:cNvSpPr/>
          <p:nvPr/>
        </p:nvSpPr>
        <p:spPr>
          <a:xfrm>
            <a:off x="152154" y="80443"/>
            <a:ext cx="986016" cy="986014"/>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latin typeface="FontAwesome" pitchFamily="2" charset="0"/>
              </a:rPr>
              <a:t>06</a:t>
            </a:r>
          </a:p>
        </p:txBody>
      </p:sp>
      <p:grpSp>
        <p:nvGrpSpPr>
          <p:cNvPr id="6" name="Group 225">
            <a:extLst>
              <a:ext uri="{FF2B5EF4-FFF2-40B4-BE49-F238E27FC236}">
                <a16:creationId xmlns:a16="http://schemas.microsoft.com/office/drawing/2014/main" id="{1D611180-A63B-AD62-15CD-5D331B98702B}"/>
              </a:ext>
            </a:extLst>
          </p:cNvPr>
          <p:cNvGrpSpPr/>
          <p:nvPr/>
        </p:nvGrpSpPr>
        <p:grpSpPr>
          <a:xfrm>
            <a:off x="1794410" y="159593"/>
            <a:ext cx="835479" cy="835479"/>
            <a:chOff x="864537" y="1822859"/>
            <a:chExt cx="971309" cy="971307"/>
          </a:xfrm>
        </p:grpSpPr>
        <p:sp>
          <p:nvSpPr>
            <p:cNvPr id="7" name="Oval 6">
              <a:extLst>
                <a:ext uri="{FF2B5EF4-FFF2-40B4-BE49-F238E27FC236}">
                  <a16:creationId xmlns:a16="http://schemas.microsoft.com/office/drawing/2014/main" id="{0987E0C6-BFC9-3DA8-DCE5-951DC60623C1}"/>
                </a:ext>
              </a:extLst>
            </p:cNvPr>
            <p:cNvSpPr/>
            <p:nvPr/>
          </p:nvSpPr>
          <p:spPr>
            <a:xfrm>
              <a:off x="932451" y="1890773"/>
              <a:ext cx="835480" cy="8354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 name="Oval 7">
              <a:extLst>
                <a:ext uri="{FF2B5EF4-FFF2-40B4-BE49-F238E27FC236}">
                  <a16:creationId xmlns:a16="http://schemas.microsoft.com/office/drawing/2014/main" id="{3E27799E-53BC-1D14-E766-9904CEA30741}"/>
                </a:ext>
              </a:extLst>
            </p:cNvPr>
            <p:cNvSpPr/>
            <p:nvPr/>
          </p:nvSpPr>
          <p:spPr>
            <a:xfrm>
              <a:off x="864537" y="1822859"/>
              <a:ext cx="971309" cy="971307"/>
            </a:xfrm>
            <a:prstGeom prst="ellipse">
              <a:avLst/>
            </a:prstGeom>
            <a:no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9" name="Oval 8">
            <a:extLst>
              <a:ext uri="{FF2B5EF4-FFF2-40B4-BE49-F238E27FC236}">
                <a16:creationId xmlns:a16="http://schemas.microsoft.com/office/drawing/2014/main" id="{5B6FDFCD-222D-0E35-5C18-795EBDE1B209}"/>
              </a:ext>
            </a:extLst>
          </p:cNvPr>
          <p:cNvSpPr/>
          <p:nvPr/>
        </p:nvSpPr>
        <p:spPr>
          <a:xfrm>
            <a:off x="947670" y="384648"/>
            <a:ext cx="381000" cy="381000"/>
          </a:xfrm>
          <a:prstGeom prst="ellipse">
            <a:avLst/>
          </a:prstGeom>
          <a:solidFill>
            <a:schemeClr val="bg1"/>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CAE7E561-5893-EC4F-6F40-80FD0DA3C5D3}"/>
              </a:ext>
            </a:extLst>
          </p:cNvPr>
          <p:cNvCxnSpPr/>
          <p:nvPr/>
        </p:nvCxnSpPr>
        <p:spPr>
          <a:xfrm rot="10800000" flipH="1">
            <a:off x="1147898" y="573451"/>
            <a:ext cx="605353" cy="2"/>
          </a:xfrm>
          <a:prstGeom prst="line">
            <a:avLst/>
          </a:prstGeom>
          <a:ln w="19050">
            <a:solidFill>
              <a:schemeClr val="accent2"/>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C0E1A48-1AA8-4B7C-61E2-809EADA8D3A8}"/>
              </a:ext>
            </a:extLst>
          </p:cNvPr>
          <p:cNvPicPr>
            <a:picLocks noChangeAspect="1"/>
          </p:cNvPicPr>
          <p:nvPr/>
        </p:nvPicPr>
        <p:blipFill>
          <a:blip r:embed="rId6" cstate="print">
            <a:lum bright="70000" contrast="-70000"/>
            <a:extLst>
              <a:ext uri="{BEBA8EAE-BF5A-486C-A8C5-ECC9F3942E4B}">
                <a14:imgProps xmlns:a14="http://schemas.microsoft.com/office/drawing/2010/main">
                  <a14:imgLayer r:embed="rId7">
                    <a14:imgEffect>
                      <a14:artisticPaintBrush/>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013246" y="326102"/>
            <a:ext cx="391624" cy="484840"/>
          </a:xfrm>
          <a:prstGeom prst="rect">
            <a:avLst/>
          </a:prstGeom>
        </p:spPr>
      </p:pic>
      <p:grpSp>
        <p:nvGrpSpPr>
          <p:cNvPr id="12" name="Group 30">
            <a:extLst>
              <a:ext uri="{FF2B5EF4-FFF2-40B4-BE49-F238E27FC236}">
                <a16:creationId xmlns:a16="http://schemas.microsoft.com/office/drawing/2014/main" id="{E65FD7CB-21E8-1C9F-EF24-0278090E8F2D}"/>
              </a:ext>
            </a:extLst>
          </p:cNvPr>
          <p:cNvGrpSpPr/>
          <p:nvPr/>
        </p:nvGrpSpPr>
        <p:grpSpPr>
          <a:xfrm>
            <a:off x="2731891" y="344099"/>
            <a:ext cx="6100551" cy="437759"/>
            <a:chOff x="1270277" y="1233504"/>
            <a:chExt cx="3048000" cy="437759"/>
          </a:xfrm>
        </p:grpSpPr>
        <p:sp>
          <p:nvSpPr>
            <p:cNvPr id="13" name="Text Placeholder 3">
              <a:extLst>
                <a:ext uri="{FF2B5EF4-FFF2-40B4-BE49-F238E27FC236}">
                  <a16:creationId xmlns:a16="http://schemas.microsoft.com/office/drawing/2014/main" id="{B521D9B5-1D13-1DB7-1063-602AE0871048}"/>
                </a:ext>
              </a:extLst>
            </p:cNvPr>
            <p:cNvSpPr txBox="1">
              <a:spLocks/>
            </p:cNvSpPr>
            <p:nvPr/>
          </p:nvSpPr>
          <p:spPr>
            <a:xfrm>
              <a:off x="1270277" y="1233504"/>
              <a:ext cx="826532" cy="276999"/>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1" i="0" u="none" strike="noStrike" kern="1200" cap="none" spc="0" normalizeH="0" baseline="0" noProof="0">
                  <a:ln>
                    <a:noFill/>
                  </a:ln>
                  <a:solidFill>
                    <a:schemeClr val="accent2"/>
                  </a:solidFill>
                  <a:effectLst/>
                  <a:uLnTx/>
                  <a:uFillTx/>
                  <a:latin typeface="+mj-lt"/>
                  <a:ea typeface="+mn-ea"/>
                  <a:cs typeface="+mn-cs"/>
                </a:rPr>
                <a:t>Model Building</a:t>
              </a:r>
            </a:p>
          </p:txBody>
        </p:sp>
        <p:sp>
          <p:nvSpPr>
            <p:cNvPr id="14" name="Text Placeholder 3">
              <a:extLst>
                <a:ext uri="{FF2B5EF4-FFF2-40B4-BE49-F238E27FC236}">
                  <a16:creationId xmlns:a16="http://schemas.microsoft.com/office/drawing/2014/main" id="{DC95FBA2-AD2E-CCB7-E62E-5765ACB134C0}"/>
                </a:ext>
              </a:extLst>
            </p:cNvPr>
            <p:cNvSpPr txBox="1">
              <a:spLocks/>
            </p:cNvSpPr>
            <p:nvPr/>
          </p:nvSpPr>
          <p:spPr>
            <a:xfrm>
              <a:off x="1270277" y="1486597"/>
              <a:ext cx="3048000" cy="18466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1200">
                  <a:solidFill>
                    <a:srgbClr val="595959"/>
                  </a:solidFill>
                  <a:latin typeface="+mn-lt"/>
                  <a:ea typeface="Malgun Gothic"/>
                  <a:sym typeface="Malgun Gothic"/>
                </a:rPr>
                <a:t>Stage 1 | Predictive Model Building</a:t>
              </a:r>
              <a:endParaRPr lang="en-US" sz="1200">
                <a:latin typeface="+mn-lt"/>
              </a:endParaRPr>
            </a:p>
          </p:txBody>
        </p:sp>
      </p:grpSp>
      <p:sp>
        <p:nvSpPr>
          <p:cNvPr id="15" name="TextBox 14">
            <a:extLst>
              <a:ext uri="{FF2B5EF4-FFF2-40B4-BE49-F238E27FC236}">
                <a16:creationId xmlns:a16="http://schemas.microsoft.com/office/drawing/2014/main" id="{F8E32F57-0AA3-60D5-0EB4-A6335F9E54F7}"/>
              </a:ext>
            </a:extLst>
          </p:cNvPr>
          <p:cNvSpPr txBox="1"/>
          <p:nvPr/>
        </p:nvSpPr>
        <p:spPr>
          <a:xfrm>
            <a:off x="8736429" y="77751"/>
            <a:ext cx="263214" cy="261610"/>
          </a:xfrm>
          <a:prstGeom prst="rect">
            <a:avLst/>
          </a:prstGeom>
          <a:noFill/>
        </p:spPr>
        <p:txBody>
          <a:bodyPr wrap="none" rtlCol="0">
            <a:spAutoFit/>
          </a:bodyPr>
          <a:lstStyle/>
          <a:p>
            <a:fld id="{1D03D236-619A-8544-8962-F3540FB24A9C}" type="slidenum">
              <a:rPr lang="en-US" sz="1100" smtClean="0">
                <a:solidFill>
                  <a:schemeClr val="tx1">
                    <a:lumMod val="50000"/>
                    <a:lumOff val="50000"/>
                  </a:schemeClr>
                </a:solidFill>
              </a:rPr>
              <a:t>21</a:t>
            </a:fld>
            <a:endParaRPr lang="en-US" sz="1100" dirty="0">
              <a:solidFill>
                <a:schemeClr val="tx1">
                  <a:lumMod val="50000"/>
                  <a:lumOff val="50000"/>
                </a:schemeClr>
              </a:solidFill>
            </a:endParaRPr>
          </a:p>
        </p:txBody>
      </p:sp>
      <p:sp>
        <p:nvSpPr>
          <p:cNvPr id="16" name="Rounded Rectangle 15">
            <a:extLst>
              <a:ext uri="{FF2B5EF4-FFF2-40B4-BE49-F238E27FC236}">
                <a16:creationId xmlns:a16="http://schemas.microsoft.com/office/drawing/2014/main" id="{15A73C3E-C27B-94B7-BC78-0CD673DB7195}"/>
              </a:ext>
            </a:extLst>
          </p:cNvPr>
          <p:cNvSpPr/>
          <p:nvPr/>
        </p:nvSpPr>
        <p:spPr>
          <a:xfrm>
            <a:off x="2224007" y="1631739"/>
            <a:ext cx="4812223" cy="359794"/>
          </a:xfrm>
          <a:prstGeom prst="roundRect">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738290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500" fill="hold"/>
                                        <p:tgtEl>
                                          <p:spTgt spid="34"/>
                                        </p:tgtEl>
                                        <p:attrNameLst>
                                          <p:attrName>ppt_w</p:attrName>
                                        </p:attrNameLst>
                                      </p:cBhvr>
                                      <p:tavLst>
                                        <p:tav tm="0">
                                          <p:val>
                                            <p:fltVal val="0"/>
                                          </p:val>
                                        </p:tav>
                                        <p:tav tm="100000">
                                          <p:val>
                                            <p:strVal val="#ppt_w"/>
                                          </p:val>
                                        </p:tav>
                                      </p:tavLst>
                                    </p:anim>
                                    <p:anim calcmode="lin" valueType="num">
                                      <p:cBhvr>
                                        <p:cTn id="13" dur="500" fill="hold"/>
                                        <p:tgtEl>
                                          <p:spTgt spid="34"/>
                                        </p:tgtEl>
                                        <p:attrNameLst>
                                          <p:attrName>ppt_h</p:attrName>
                                        </p:attrNameLst>
                                      </p:cBhvr>
                                      <p:tavLst>
                                        <p:tav tm="0">
                                          <p:val>
                                            <p:fltVal val="0"/>
                                          </p:val>
                                        </p:tav>
                                        <p:tav tm="100000">
                                          <p:val>
                                            <p:strVal val="#ppt_h"/>
                                          </p:val>
                                        </p:tav>
                                      </p:tavLst>
                                    </p:anim>
                                    <p:animEffect transition="in" filter="fade">
                                      <p:cBhvr>
                                        <p:cTn id="14" dur="500"/>
                                        <p:tgtEl>
                                          <p:spTgt spid="3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06AAEC75-BE9F-8268-2CBD-21E47734D3B2}"/>
              </a:ext>
            </a:extLst>
          </p:cNvPr>
          <p:cNvSpPr/>
          <p:nvPr/>
        </p:nvSpPr>
        <p:spPr>
          <a:xfrm>
            <a:off x="529964" y="3038080"/>
            <a:ext cx="8049428" cy="1467395"/>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4" name="Group 3">
            <a:extLst>
              <a:ext uri="{FF2B5EF4-FFF2-40B4-BE49-F238E27FC236}">
                <a16:creationId xmlns:a16="http://schemas.microsoft.com/office/drawing/2014/main" id="{A1FABC1B-C90E-7AB8-791D-FFDA2AED8128}"/>
              </a:ext>
            </a:extLst>
          </p:cNvPr>
          <p:cNvGrpSpPr/>
          <p:nvPr/>
        </p:nvGrpSpPr>
        <p:grpSpPr>
          <a:xfrm>
            <a:off x="441207" y="1819105"/>
            <a:ext cx="1384147" cy="491674"/>
            <a:chOff x="532202" y="2408808"/>
            <a:chExt cx="907366" cy="570116"/>
          </a:xfrm>
        </p:grpSpPr>
        <p:sp>
          <p:nvSpPr>
            <p:cNvPr id="5" name="Rectangle: Rounded Corners 177">
              <a:extLst>
                <a:ext uri="{FF2B5EF4-FFF2-40B4-BE49-F238E27FC236}">
                  <a16:creationId xmlns:a16="http://schemas.microsoft.com/office/drawing/2014/main" id="{A8887EAB-5970-84D3-95E1-23737B2249ED}"/>
                </a:ext>
              </a:extLst>
            </p:cNvPr>
            <p:cNvSpPr/>
            <p:nvPr/>
          </p:nvSpPr>
          <p:spPr>
            <a:xfrm>
              <a:off x="532202" y="2408808"/>
              <a:ext cx="907366" cy="570116"/>
            </a:xfrm>
            <a:prstGeom prst="roundRect">
              <a:avLst/>
            </a:prstGeom>
            <a:solidFill>
              <a:schemeClr val="bg2">
                <a:lumMod val="20000"/>
                <a:lumOff val="80000"/>
                <a:alpha val="34000"/>
              </a:schemeClr>
            </a:solidFill>
            <a:ln w="3175">
              <a:solidFill>
                <a:srgbClr val="000B3A">
                  <a:alpha val="42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solidFill>
                  <a:schemeClr val="tx1"/>
                </a:solidFill>
                <a:latin typeface="Ayuthaya" pitchFamily="2" charset="-34"/>
                <a:ea typeface="Ayuthaya" pitchFamily="2" charset="-34"/>
                <a:cs typeface="Ayuthaya" pitchFamily="2" charset="-34"/>
              </a:endParaRPr>
            </a:p>
          </p:txBody>
        </p:sp>
        <p:sp>
          <p:nvSpPr>
            <p:cNvPr id="6" name="TextBox 5">
              <a:extLst>
                <a:ext uri="{FF2B5EF4-FFF2-40B4-BE49-F238E27FC236}">
                  <a16:creationId xmlns:a16="http://schemas.microsoft.com/office/drawing/2014/main" id="{743B8DA6-7FFE-6B69-0467-69B01A6F722D}"/>
                </a:ext>
              </a:extLst>
            </p:cNvPr>
            <p:cNvSpPr txBox="1"/>
            <p:nvPr/>
          </p:nvSpPr>
          <p:spPr>
            <a:xfrm>
              <a:off x="585974" y="2522408"/>
              <a:ext cx="771767" cy="321192"/>
            </a:xfrm>
            <a:prstGeom prst="rect">
              <a:avLst/>
            </a:prstGeom>
            <a:noFill/>
          </p:spPr>
          <p:txBody>
            <a:bodyPr wrap="square" rtlCol="0">
              <a:spAutoFit/>
            </a:bodyPr>
            <a:lstStyle/>
            <a:p>
              <a:pPr algn="ctr"/>
              <a:r>
                <a:rPr lang="en-US" sz="1200" b="1">
                  <a:solidFill>
                    <a:schemeClr val="accent3">
                      <a:lumMod val="50000"/>
                    </a:schemeClr>
                  </a:solidFill>
                  <a:latin typeface="Ayuthaya" pitchFamily="2" charset="-34"/>
                  <a:ea typeface="Ayuthaya" pitchFamily="2" charset="-34"/>
                  <a:cs typeface="Ayuthaya" pitchFamily="2" charset="-34"/>
                </a:rPr>
                <a:t>Traffic</a:t>
              </a:r>
              <a:endParaRPr lang="en-US" sz="1100" b="1">
                <a:solidFill>
                  <a:schemeClr val="accent3">
                    <a:lumMod val="50000"/>
                  </a:schemeClr>
                </a:solidFill>
                <a:latin typeface="Ayuthaya" pitchFamily="2" charset="-34"/>
                <a:ea typeface="Ayuthaya" pitchFamily="2" charset="-34"/>
                <a:cs typeface="Ayuthaya" pitchFamily="2" charset="-34"/>
              </a:endParaRPr>
            </a:p>
          </p:txBody>
        </p:sp>
      </p:grpSp>
      <p:grpSp>
        <p:nvGrpSpPr>
          <p:cNvPr id="10" name="Group 9">
            <a:extLst>
              <a:ext uri="{FF2B5EF4-FFF2-40B4-BE49-F238E27FC236}">
                <a16:creationId xmlns:a16="http://schemas.microsoft.com/office/drawing/2014/main" id="{3E8F1E53-6191-5748-C80F-B9272A5EBE00}"/>
              </a:ext>
            </a:extLst>
          </p:cNvPr>
          <p:cNvGrpSpPr/>
          <p:nvPr/>
        </p:nvGrpSpPr>
        <p:grpSpPr>
          <a:xfrm>
            <a:off x="2095031" y="1819105"/>
            <a:ext cx="1384147" cy="491674"/>
            <a:chOff x="532202" y="2408808"/>
            <a:chExt cx="907366" cy="570116"/>
          </a:xfrm>
        </p:grpSpPr>
        <p:sp>
          <p:nvSpPr>
            <p:cNvPr id="11" name="Rectangle: Rounded Corners 177">
              <a:extLst>
                <a:ext uri="{FF2B5EF4-FFF2-40B4-BE49-F238E27FC236}">
                  <a16:creationId xmlns:a16="http://schemas.microsoft.com/office/drawing/2014/main" id="{FC79D9E1-CCFB-23E7-39D1-F74096BFE50F}"/>
                </a:ext>
              </a:extLst>
            </p:cNvPr>
            <p:cNvSpPr/>
            <p:nvPr/>
          </p:nvSpPr>
          <p:spPr>
            <a:xfrm>
              <a:off x="532202" y="2408808"/>
              <a:ext cx="907366" cy="570116"/>
            </a:xfrm>
            <a:prstGeom prst="roundRect">
              <a:avLst/>
            </a:prstGeom>
            <a:solidFill>
              <a:schemeClr val="bg2">
                <a:lumMod val="20000"/>
                <a:lumOff val="80000"/>
                <a:alpha val="34000"/>
              </a:schemeClr>
            </a:solidFill>
            <a:ln w="3175">
              <a:solidFill>
                <a:srgbClr val="000B3A">
                  <a:alpha val="42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solidFill>
                  <a:schemeClr val="tx1"/>
                </a:solidFill>
                <a:latin typeface="Ayuthaya" pitchFamily="2" charset="-34"/>
                <a:ea typeface="Ayuthaya" pitchFamily="2" charset="-34"/>
                <a:cs typeface="Ayuthaya" pitchFamily="2" charset="-34"/>
              </a:endParaRPr>
            </a:p>
          </p:txBody>
        </p:sp>
        <p:sp>
          <p:nvSpPr>
            <p:cNvPr id="12" name="TextBox 11">
              <a:extLst>
                <a:ext uri="{FF2B5EF4-FFF2-40B4-BE49-F238E27FC236}">
                  <a16:creationId xmlns:a16="http://schemas.microsoft.com/office/drawing/2014/main" id="{71548A16-B49B-F423-FFB9-90EDF0163A94}"/>
                </a:ext>
              </a:extLst>
            </p:cNvPr>
            <p:cNvSpPr txBox="1"/>
            <p:nvPr/>
          </p:nvSpPr>
          <p:spPr>
            <a:xfrm>
              <a:off x="585974" y="2522408"/>
              <a:ext cx="771767" cy="321192"/>
            </a:xfrm>
            <a:prstGeom prst="rect">
              <a:avLst/>
            </a:prstGeom>
            <a:noFill/>
          </p:spPr>
          <p:txBody>
            <a:bodyPr wrap="square" rtlCol="0">
              <a:spAutoFit/>
            </a:bodyPr>
            <a:lstStyle/>
            <a:p>
              <a:pPr algn="ctr"/>
              <a:r>
                <a:rPr lang="en-US" sz="1200" b="1">
                  <a:solidFill>
                    <a:schemeClr val="accent3">
                      <a:lumMod val="50000"/>
                    </a:schemeClr>
                  </a:solidFill>
                  <a:latin typeface="Ayuthaya" pitchFamily="2" charset="-34"/>
                  <a:ea typeface="Ayuthaya" pitchFamily="2" charset="-34"/>
                  <a:cs typeface="Ayuthaya" pitchFamily="2" charset="-34"/>
                </a:rPr>
                <a:t>Proximity</a:t>
              </a:r>
              <a:endParaRPr lang="en-US" sz="1100" b="1">
                <a:solidFill>
                  <a:schemeClr val="accent3">
                    <a:lumMod val="50000"/>
                  </a:schemeClr>
                </a:solidFill>
                <a:latin typeface="Ayuthaya" pitchFamily="2" charset="-34"/>
                <a:ea typeface="Ayuthaya" pitchFamily="2" charset="-34"/>
                <a:cs typeface="Ayuthaya" pitchFamily="2" charset="-34"/>
              </a:endParaRPr>
            </a:p>
          </p:txBody>
        </p:sp>
      </p:grpSp>
      <p:grpSp>
        <p:nvGrpSpPr>
          <p:cNvPr id="13" name="Group 12">
            <a:extLst>
              <a:ext uri="{FF2B5EF4-FFF2-40B4-BE49-F238E27FC236}">
                <a16:creationId xmlns:a16="http://schemas.microsoft.com/office/drawing/2014/main" id="{66F40857-872A-B408-3C73-E635FEF93EF8}"/>
              </a:ext>
            </a:extLst>
          </p:cNvPr>
          <p:cNvGrpSpPr/>
          <p:nvPr/>
        </p:nvGrpSpPr>
        <p:grpSpPr>
          <a:xfrm>
            <a:off x="3804864" y="1793739"/>
            <a:ext cx="1384147" cy="559635"/>
            <a:chOff x="532202" y="2408808"/>
            <a:chExt cx="907366" cy="648919"/>
          </a:xfrm>
        </p:grpSpPr>
        <p:sp>
          <p:nvSpPr>
            <p:cNvPr id="14" name="Rectangle: Rounded Corners 177">
              <a:extLst>
                <a:ext uri="{FF2B5EF4-FFF2-40B4-BE49-F238E27FC236}">
                  <a16:creationId xmlns:a16="http://schemas.microsoft.com/office/drawing/2014/main" id="{E67F39EA-84BB-BB72-C676-964BF7BE7CEE}"/>
                </a:ext>
              </a:extLst>
            </p:cNvPr>
            <p:cNvSpPr/>
            <p:nvPr/>
          </p:nvSpPr>
          <p:spPr>
            <a:xfrm>
              <a:off x="532202" y="2408808"/>
              <a:ext cx="907366" cy="570116"/>
            </a:xfrm>
            <a:prstGeom prst="roundRect">
              <a:avLst/>
            </a:prstGeom>
            <a:solidFill>
              <a:schemeClr val="bg2">
                <a:lumMod val="20000"/>
                <a:lumOff val="80000"/>
                <a:alpha val="34000"/>
              </a:schemeClr>
            </a:solidFill>
            <a:ln w="3175">
              <a:solidFill>
                <a:srgbClr val="000B3A">
                  <a:alpha val="42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solidFill>
                  <a:schemeClr val="tx1"/>
                </a:solidFill>
                <a:latin typeface="Ayuthaya" pitchFamily="2" charset="-34"/>
                <a:ea typeface="Ayuthaya" pitchFamily="2" charset="-34"/>
                <a:cs typeface="Ayuthaya" pitchFamily="2" charset="-34"/>
              </a:endParaRPr>
            </a:p>
          </p:txBody>
        </p:sp>
        <p:sp>
          <p:nvSpPr>
            <p:cNvPr id="15" name="TextBox 14">
              <a:extLst>
                <a:ext uri="{FF2B5EF4-FFF2-40B4-BE49-F238E27FC236}">
                  <a16:creationId xmlns:a16="http://schemas.microsoft.com/office/drawing/2014/main" id="{EBE21A70-F4D9-0E6B-A371-EEE86EC9ACAF}"/>
                </a:ext>
              </a:extLst>
            </p:cNvPr>
            <p:cNvSpPr txBox="1"/>
            <p:nvPr/>
          </p:nvSpPr>
          <p:spPr>
            <a:xfrm>
              <a:off x="585974" y="2522408"/>
              <a:ext cx="771767" cy="535319"/>
            </a:xfrm>
            <a:prstGeom prst="rect">
              <a:avLst/>
            </a:prstGeom>
            <a:noFill/>
          </p:spPr>
          <p:txBody>
            <a:bodyPr wrap="square" rtlCol="0">
              <a:spAutoFit/>
            </a:bodyPr>
            <a:lstStyle/>
            <a:p>
              <a:pPr algn="ctr"/>
              <a:r>
                <a:rPr lang="en-US" sz="1200" b="1" dirty="0">
                  <a:solidFill>
                    <a:schemeClr val="accent3">
                      <a:lumMod val="50000"/>
                    </a:schemeClr>
                  </a:solidFill>
                  <a:latin typeface="Ayuthaya" pitchFamily="2" charset="-34"/>
                  <a:ea typeface="Ayuthaya" pitchFamily="2" charset="-34"/>
                  <a:cs typeface="Ayuthaya" pitchFamily="2" charset="-34"/>
                </a:rPr>
                <a:t>Essential Amenities</a:t>
              </a:r>
              <a:endParaRPr lang="en-US" sz="1100" b="1" dirty="0">
                <a:solidFill>
                  <a:schemeClr val="accent3">
                    <a:lumMod val="50000"/>
                  </a:schemeClr>
                </a:solidFill>
                <a:latin typeface="Ayuthaya" pitchFamily="2" charset="-34"/>
                <a:ea typeface="Ayuthaya" pitchFamily="2" charset="-34"/>
                <a:cs typeface="Ayuthaya" pitchFamily="2" charset="-34"/>
              </a:endParaRPr>
            </a:p>
          </p:txBody>
        </p:sp>
      </p:grpSp>
      <p:grpSp>
        <p:nvGrpSpPr>
          <p:cNvPr id="16" name="Group 15">
            <a:extLst>
              <a:ext uri="{FF2B5EF4-FFF2-40B4-BE49-F238E27FC236}">
                <a16:creationId xmlns:a16="http://schemas.microsoft.com/office/drawing/2014/main" id="{CE7AB7E1-F7F4-CD49-CE61-65DAC7DD746D}"/>
              </a:ext>
            </a:extLst>
          </p:cNvPr>
          <p:cNvGrpSpPr/>
          <p:nvPr/>
        </p:nvGrpSpPr>
        <p:grpSpPr>
          <a:xfrm>
            <a:off x="7276383" y="1787128"/>
            <a:ext cx="1384147" cy="491674"/>
            <a:chOff x="532202" y="2408808"/>
            <a:chExt cx="907366" cy="570116"/>
          </a:xfrm>
        </p:grpSpPr>
        <p:sp>
          <p:nvSpPr>
            <p:cNvPr id="17" name="Rectangle: Rounded Corners 177">
              <a:extLst>
                <a:ext uri="{FF2B5EF4-FFF2-40B4-BE49-F238E27FC236}">
                  <a16:creationId xmlns:a16="http://schemas.microsoft.com/office/drawing/2014/main" id="{DB431263-A19B-4C48-DD64-44EBF8414BF3}"/>
                </a:ext>
              </a:extLst>
            </p:cNvPr>
            <p:cNvSpPr/>
            <p:nvPr/>
          </p:nvSpPr>
          <p:spPr>
            <a:xfrm>
              <a:off x="532202" y="2408808"/>
              <a:ext cx="907366" cy="570116"/>
            </a:xfrm>
            <a:prstGeom prst="roundRect">
              <a:avLst/>
            </a:prstGeom>
            <a:solidFill>
              <a:schemeClr val="bg2">
                <a:lumMod val="20000"/>
                <a:lumOff val="80000"/>
                <a:alpha val="34000"/>
              </a:schemeClr>
            </a:solidFill>
            <a:ln w="3175">
              <a:solidFill>
                <a:srgbClr val="000B3A">
                  <a:alpha val="42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solidFill>
                  <a:schemeClr val="tx1"/>
                </a:solidFill>
                <a:latin typeface="Ayuthaya" pitchFamily="2" charset="-34"/>
                <a:ea typeface="Ayuthaya" pitchFamily="2" charset="-34"/>
                <a:cs typeface="Ayuthaya" pitchFamily="2" charset="-34"/>
              </a:endParaRPr>
            </a:p>
          </p:txBody>
        </p:sp>
        <p:sp>
          <p:nvSpPr>
            <p:cNvPr id="18" name="TextBox 17">
              <a:extLst>
                <a:ext uri="{FF2B5EF4-FFF2-40B4-BE49-F238E27FC236}">
                  <a16:creationId xmlns:a16="http://schemas.microsoft.com/office/drawing/2014/main" id="{7532A9D3-1014-363D-0625-DCAE380ABF52}"/>
                </a:ext>
              </a:extLst>
            </p:cNvPr>
            <p:cNvSpPr txBox="1"/>
            <p:nvPr/>
          </p:nvSpPr>
          <p:spPr>
            <a:xfrm>
              <a:off x="532202" y="2487470"/>
              <a:ext cx="907366" cy="321190"/>
            </a:xfrm>
            <a:prstGeom prst="rect">
              <a:avLst/>
            </a:prstGeom>
            <a:noFill/>
          </p:spPr>
          <p:txBody>
            <a:bodyPr wrap="square" rtlCol="0">
              <a:spAutoFit/>
            </a:bodyPr>
            <a:lstStyle/>
            <a:p>
              <a:pPr algn="ctr"/>
              <a:r>
                <a:rPr lang="en-US" sz="1200" b="1">
                  <a:solidFill>
                    <a:schemeClr val="accent3">
                      <a:lumMod val="50000"/>
                    </a:schemeClr>
                  </a:solidFill>
                  <a:latin typeface="Ayuthaya" pitchFamily="2" charset="-34"/>
                  <a:ea typeface="Ayuthaya" pitchFamily="2" charset="-34"/>
                  <a:cs typeface="Ayuthaya" pitchFamily="2" charset="-34"/>
                </a:rPr>
                <a:t>Demographics</a:t>
              </a:r>
              <a:endParaRPr lang="en-US" sz="1100" b="1">
                <a:solidFill>
                  <a:schemeClr val="accent3">
                    <a:lumMod val="50000"/>
                  </a:schemeClr>
                </a:solidFill>
                <a:latin typeface="Ayuthaya" pitchFamily="2" charset="-34"/>
                <a:ea typeface="Ayuthaya" pitchFamily="2" charset="-34"/>
                <a:cs typeface="Ayuthaya" pitchFamily="2" charset="-34"/>
              </a:endParaRPr>
            </a:p>
          </p:txBody>
        </p:sp>
      </p:grpSp>
      <p:sp>
        <p:nvSpPr>
          <p:cNvPr id="19" name="Rectangle 18">
            <a:extLst>
              <a:ext uri="{FF2B5EF4-FFF2-40B4-BE49-F238E27FC236}">
                <a16:creationId xmlns:a16="http://schemas.microsoft.com/office/drawing/2014/main" id="{C3D24159-6303-22C6-AFD4-770B1CF4BE3C}"/>
              </a:ext>
            </a:extLst>
          </p:cNvPr>
          <p:cNvSpPr/>
          <p:nvPr/>
        </p:nvSpPr>
        <p:spPr>
          <a:xfrm>
            <a:off x="681072" y="2353374"/>
            <a:ext cx="904415" cy="523220"/>
          </a:xfrm>
          <a:prstGeom prst="rect">
            <a:avLst/>
          </a:prstGeom>
          <a:noFill/>
        </p:spPr>
        <p:txBody>
          <a:bodyPr wrap="none" lIns="91440" tIns="45720" rIns="91440" bIns="45720" anchor="t">
            <a:spAutoFit/>
          </a:bodyPr>
          <a:lstStyle/>
          <a:p>
            <a:pPr algn="ctr"/>
            <a:r>
              <a:rPr lang="en-US" sz="2800" dirty="0">
                <a:ln w="0"/>
                <a:solidFill>
                  <a:schemeClr val="accent3">
                    <a:lumMod val="75000"/>
                  </a:schemeClr>
                </a:solidFill>
                <a:effectLst>
                  <a:outerShdw blurRad="38100" dist="25400" dir="5400000" algn="ctr" rotWithShape="0">
                    <a:srgbClr val="6E747A">
                      <a:alpha val="43000"/>
                    </a:srgbClr>
                  </a:outerShdw>
                </a:effectLst>
              </a:rPr>
              <a:t>2</a:t>
            </a:r>
            <a:r>
              <a:rPr lang="en-US" sz="2800" b="0" cap="none" spc="0" dirty="0">
                <a:ln w="0"/>
                <a:solidFill>
                  <a:schemeClr val="accent3">
                    <a:lumMod val="75000"/>
                  </a:schemeClr>
                </a:solidFill>
                <a:effectLst>
                  <a:outerShdw blurRad="38100" dist="25400" dir="5400000" algn="ctr" rotWithShape="0">
                    <a:srgbClr val="6E747A">
                      <a:alpha val="43000"/>
                    </a:srgbClr>
                  </a:outerShdw>
                </a:effectLst>
              </a:rPr>
              <a:t>5%</a:t>
            </a:r>
          </a:p>
        </p:txBody>
      </p:sp>
      <p:sp>
        <p:nvSpPr>
          <p:cNvPr id="20" name="Rectangle 19">
            <a:extLst>
              <a:ext uri="{FF2B5EF4-FFF2-40B4-BE49-F238E27FC236}">
                <a16:creationId xmlns:a16="http://schemas.microsoft.com/office/drawing/2014/main" id="{1B68456C-8527-C1EE-7845-E6B7B8D45943}"/>
              </a:ext>
            </a:extLst>
          </p:cNvPr>
          <p:cNvSpPr/>
          <p:nvPr/>
        </p:nvSpPr>
        <p:spPr>
          <a:xfrm>
            <a:off x="2352788" y="2353374"/>
            <a:ext cx="904415" cy="523220"/>
          </a:xfrm>
          <a:prstGeom prst="rect">
            <a:avLst/>
          </a:prstGeom>
          <a:noFill/>
        </p:spPr>
        <p:txBody>
          <a:bodyPr wrap="none" lIns="91440" tIns="45720" rIns="91440" bIns="45720" anchor="t">
            <a:spAutoFit/>
          </a:bodyPr>
          <a:lstStyle/>
          <a:p>
            <a:pPr algn="ctr"/>
            <a:r>
              <a:rPr lang="en-US" sz="2800" dirty="0">
                <a:ln w="0"/>
                <a:solidFill>
                  <a:schemeClr val="accent3">
                    <a:lumMod val="75000"/>
                  </a:schemeClr>
                </a:solidFill>
                <a:effectLst>
                  <a:outerShdw blurRad="38100" dist="25400" dir="5400000" algn="ctr" rotWithShape="0">
                    <a:srgbClr val="6E747A">
                      <a:alpha val="43000"/>
                    </a:srgbClr>
                  </a:outerShdw>
                </a:effectLst>
              </a:rPr>
              <a:t>2</a:t>
            </a:r>
            <a:r>
              <a:rPr lang="en-US" sz="2800" b="0" cap="none" spc="0" dirty="0">
                <a:ln w="0"/>
                <a:solidFill>
                  <a:schemeClr val="accent3">
                    <a:lumMod val="75000"/>
                  </a:schemeClr>
                </a:solidFill>
                <a:effectLst>
                  <a:outerShdw blurRad="38100" dist="25400" dir="5400000" algn="ctr" rotWithShape="0">
                    <a:srgbClr val="6E747A">
                      <a:alpha val="43000"/>
                    </a:srgbClr>
                  </a:outerShdw>
                </a:effectLst>
              </a:rPr>
              <a:t>5%</a:t>
            </a:r>
          </a:p>
        </p:txBody>
      </p:sp>
      <p:sp>
        <p:nvSpPr>
          <p:cNvPr id="21" name="Rectangle 20">
            <a:extLst>
              <a:ext uri="{FF2B5EF4-FFF2-40B4-BE49-F238E27FC236}">
                <a16:creationId xmlns:a16="http://schemas.microsoft.com/office/drawing/2014/main" id="{A9F4DA85-C739-A9B2-B9DB-546D96F796E8}"/>
              </a:ext>
            </a:extLst>
          </p:cNvPr>
          <p:cNvSpPr/>
          <p:nvPr/>
        </p:nvSpPr>
        <p:spPr>
          <a:xfrm>
            <a:off x="4039606" y="2328006"/>
            <a:ext cx="904415" cy="523220"/>
          </a:xfrm>
          <a:prstGeom prst="rect">
            <a:avLst/>
          </a:prstGeom>
          <a:noFill/>
        </p:spPr>
        <p:txBody>
          <a:bodyPr wrap="none" lIns="91440" tIns="45720" rIns="91440" bIns="45720" anchor="t">
            <a:spAutoFit/>
          </a:bodyPr>
          <a:lstStyle/>
          <a:p>
            <a:pPr algn="ctr"/>
            <a:r>
              <a:rPr lang="en-US" sz="2800" dirty="0">
                <a:ln w="0"/>
                <a:solidFill>
                  <a:schemeClr val="accent3">
                    <a:lumMod val="75000"/>
                  </a:schemeClr>
                </a:solidFill>
                <a:effectLst>
                  <a:outerShdw blurRad="38100" dist="25400" dir="5400000" algn="ctr" rotWithShape="0">
                    <a:srgbClr val="6E747A">
                      <a:alpha val="43000"/>
                    </a:srgbClr>
                  </a:outerShdw>
                </a:effectLst>
              </a:rPr>
              <a:t>20</a:t>
            </a:r>
            <a:r>
              <a:rPr lang="en-US" sz="2800" b="0" cap="none" spc="0" dirty="0">
                <a:ln w="0"/>
                <a:solidFill>
                  <a:schemeClr val="accent3">
                    <a:lumMod val="75000"/>
                  </a:schemeClr>
                </a:solidFill>
                <a:effectLst>
                  <a:outerShdw blurRad="38100" dist="25400" dir="5400000" algn="ctr" rotWithShape="0">
                    <a:srgbClr val="6E747A">
                      <a:alpha val="43000"/>
                    </a:srgbClr>
                  </a:outerShdw>
                </a:effectLst>
              </a:rPr>
              <a:t>%</a:t>
            </a:r>
          </a:p>
        </p:txBody>
      </p:sp>
      <p:sp>
        <p:nvSpPr>
          <p:cNvPr id="22" name="Rectangle 21">
            <a:extLst>
              <a:ext uri="{FF2B5EF4-FFF2-40B4-BE49-F238E27FC236}">
                <a16:creationId xmlns:a16="http://schemas.microsoft.com/office/drawing/2014/main" id="{5814BCB3-BD09-38DA-8182-7771E413D9E6}"/>
              </a:ext>
            </a:extLst>
          </p:cNvPr>
          <p:cNvSpPr/>
          <p:nvPr/>
        </p:nvSpPr>
        <p:spPr>
          <a:xfrm>
            <a:off x="7637914" y="2321397"/>
            <a:ext cx="904415" cy="523220"/>
          </a:xfrm>
          <a:prstGeom prst="rect">
            <a:avLst/>
          </a:prstGeom>
          <a:noFill/>
        </p:spPr>
        <p:txBody>
          <a:bodyPr wrap="none" lIns="91440" tIns="45720" rIns="91440" bIns="45720" anchor="t">
            <a:spAutoFit/>
          </a:bodyPr>
          <a:lstStyle/>
          <a:p>
            <a:pPr algn="ctr"/>
            <a:r>
              <a:rPr lang="en-US" sz="2800" dirty="0">
                <a:ln w="0"/>
                <a:solidFill>
                  <a:schemeClr val="accent3">
                    <a:lumMod val="75000"/>
                  </a:schemeClr>
                </a:solidFill>
                <a:effectLst>
                  <a:outerShdw blurRad="38100" dist="25400" dir="5400000" algn="ctr" rotWithShape="0">
                    <a:srgbClr val="6E747A">
                      <a:alpha val="43000"/>
                    </a:srgbClr>
                  </a:outerShdw>
                </a:effectLst>
              </a:rPr>
              <a:t>20</a:t>
            </a:r>
            <a:r>
              <a:rPr lang="en-US" sz="2800" b="0" cap="none" spc="0" dirty="0">
                <a:ln w="0"/>
                <a:solidFill>
                  <a:schemeClr val="accent3">
                    <a:lumMod val="75000"/>
                  </a:schemeClr>
                </a:solidFill>
                <a:effectLst>
                  <a:outerShdw blurRad="38100" dist="25400" dir="5400000" algn="ctr" rotWithShape="0">
                    <a:srgbClr val="6E747A">
                      <a:alpha val="43000"/>
                    </a:srgbClr>
                  </a:outerShdw>
                </a:effectLst>
              </a:rPr>
              <a:t>%</a:t>
            </a:r>
          </a:p>
        </p:txBody>
      </p:sp>
      <p:sp>
        <p:nvSpPr>
          <p:cNvPr id="23" name="Plus 22">
            <a:extLst>
              <a:ext uri="{FF2B5EF4-FFF2-40B4-BE49-F238E27FC236}">
                <a16:creationId xmlns:a16="http://schemas.microsoft.com/office/drawing/2014/main" id="{D60C4BCD-398A-C091-5C0B-EB01CD53E37E}"/>
              </a:ext>
            </a:extLst>
          </p:cNvPr>
          <p:cNvSpPr/>
          <p:nvPr/>
        </p:nvSpPr>
        <p:spPr>
          <a:xfrm>
            <a:off x="1700531" y="2353154"/>
            <a:ext cx="527759" cy="491674"/>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Plus 35">
            <a:extLst>
              <a:ext uri="{FF2B5EF4-FFF2-40B4-BE49-F238E27FC236}">
                <a16:creationId xmlns:a16="http://schemas.microsoft.com/office/drawing/2014/main" id="{ACA03113-30B6-30EA-D8E6-03777AC48D58}"/>
              </a:ext>
            </a:extLst>
          </p:cNvPr>
          <p:cNvSpPr/>
          <p:nvPr/>
        </p:nvSpPr>
        <p:spPr>
          <a:xfrm>
            <a:off x="3339395" y="2343779"/>
            <a:ext cx="527759" cy="491674"/>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Plus 36">
            <a:extLst>
              <a:ext uri="{FF2B5EF4-FFF2-40B4-BE49-F238E27FC236}">
                <a16:creationId xmlns:a16="http://schemas.microsoft.com/office/drawing/2014/main" id="{6CE1CF85-45EF-3466-C8FB-97C847E9FA18}"/>
              </a:ext>
            </a:extLst>
          </p:cNvPr>
          <p:cNvSpPr/>
          <p:nvPr/>
        </p:nvSpPr>
        <p:spPr>
          <a:xfrm>
            <a:off x="5083925" y="2344639"/>
            <a:ext cx="527759" cy="491674"/>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E19D8081-7BC1-E037-8CCD-ECC53615B094}"/>
              </a:ext>
            </a:extLst>
          </p:cNvPr>
          <p:cNvSpPr txBox="1"/>
          <p:nvPr/>
        </p:nvSpPr>
        <p:spPr>
          <a:xfrm>
            <a:off x="457194" y="3160168"/>
            <a:ext cx="8052053" cy="1223412"/>
          </a:xfrm>
          <a:prstGeom prst="rect">
            <a:avLst/>
          </a:prstGeom>
          <a:noFill/>
        </p:spPr>
        <p:txBody>
          <a:bodyPr wrap="square" lIns="91440" tIns="45720" rIns="91440" bIns="45720" rtlCol="0" anchor="t">
            <a:spAutoFit/>
          </a:bodyPr>
          <a:lstStyle/>
          <a:p>
            <a:pPr marL="171450" algn="just">
              <a:buFont typeface="Arial" panose="020B0604020202020204" pitchFamily="34" charset="0"/>
              <a:buChar char="•"/>
            </a:pPr>
            <a:r>
              <a:rPr lang="en-US" sz="1050" dirty="0">
                <a:solidFill>
                  <a:schemeClr val="tx1"/>
                </a:solidFill>
              </a:rPr>
              <a:t> Normalized traffic volume and distances to highways to a 0-5 scale, highlighting the importance of easy access.</a:t>
            </a:r>
          </a:p>
          <a:p>
            <a:pPr marL="171450" algn="just">
              <a:buFont typeface="Arial" panose="020B0604020202020204" pitchFamily="34" charset="0"/>
              <a:buChar char="•"/>
            </a:pPr>
            <a:endParaRPr lang="en-US" sz="1050" dirty="0">
              <a:solidFill>
                <a:schemeClr val="tx1"/>
              </a:solidFill>
            </a:endParaRPr>
          </a:p>
          <a:p>
            <a:pPr marL="171450" algn="just">
              <a:buFont typeface="Arial" panose="020B0604020202020204" pitchFamily="34" charset="0"/>
              <a:buChar char="•"/>
            </a:pPr>
            <a:r>
              <a:rPr lang="en-US" sz="1050" dirty="0">
                <a:solidFill>
                  <a:schemeClr val="tx1"/>
                </a:solidFill>
              </a:rPr>
              <a:t> Essential and non-essential amenities are evaluated separately, with scores adjusted to reflect their relative importance.</a:t>
            </a:r>
          </a:p>
          <a:p>
            <a:pPr marL="171450" algn="just"/>
            <a:endParaRPr lang="en-US" sz="1050" dirty="0">
              <a:solidFill>
                <a:schemeClr val="tx1"/>
              </a:solidFill>
            </a:endParaRPr>
          </a:p>
          <a:p>
            <a:pPr marL="171450" algn="just">
              <a:buFont typeface="Arial" panose="020B0604020202020204" pitchFamily="34" charset="0"/>
              <a:buChar char="•"/>
            </a:pPr>
            <a:r>
              <a:rPr lang="en-US" sz="1050" dirty="0">
                <a:solidFill>
                  <a:schemeClr val="tx1"/>
                </a:solidFill>
              </a:rPr>
              <a:t> Population dynamics within a specific age and gender demographic are scored for potential market size.</a:t>
            </a:r>
          </a:p>
          <a:p>
            <a:pPr marL="171450" algn="just">
              <a:buFont typeface="Arial" panose="020B0604020202020204" pitchFamily="34" charset="0"/>
              <a:buChar char="•"/>
            </a:pPr>
            <a:endParaRPr lang="en-US" sz="1050" dirty="0">
              <a:solidFill>
                <a:schemeClr val="tx1"/>
              </a:solidFill>
            </a:endParaRPr>
          </a:p>
          <a:p>
            <a:pPr marL="171450" algn="just">
              <a:buFont typeface="Arial" panose="020B0604020202020204" pitchFamily="34" charset="0"/>
              <a:buChar char="•"/>
            </a:pPr>
            <a:r>
              <a:rPr lang="en-US" sz="1050" dirty="0">
                <a:solidFill>
                  <a:schemeClr val="tx1"/>
                </a:solidFill>
              </a:rPr>
              <a:t> The final location suitability score is a weighted sum of all components, balanced according to predetermined weights.</a:t>
            </a:r>
          </a:p>
        </p:txBody>
      </p:sp>
      <p:pic>
        <p:nvPicPr>
          <p:cNvPr id="40" name="Graphic 39" descr="Traffic light with solid fill">
            <a:extLst>
              <a:ext uri="{FF2B5EF4-FFF2-40B4-BE49-F238E27FC236}">
                <a16:creationId xmlns:a16="http://schemas.microsoft.com/office/drawing/2014/main" id="{7DCC1BB6-0A00-AF79-3870-D48AEE77A6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2792" y="1237341"/>
            <a:ext cx="692595" cy="692595"/>
          </a:xfrm>
          <a:prstGeom prst="rect">
            <a:avLst/>
          </a:prstGeom>
        </p:spPr>
      </p:pic>
      <p:pic>
        <p:nvPicPr>
          <p:cNvPr id="42" name="Graphic 41" descr="Social distancing with solid fill">
            <a:extLst>
              <a:ext uri="{FF2B5EF4-FFF2-40B4-BE49-F238E27FC236}">
                <a16:creationId xmlns:a16="http://schemas.microsoft.com/office/drawing/2014/main" id="{A2FACC60-925B-C5FC-F3DF-DFBD7FE1F9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93534" y="1301850"/>
            <a:ext cx="622922" cy="622922"/>
          </a:xfrm>
          <a:prstGeom prst="rect">
            <a:avLst/>
          </a:prstGeom>
        </p:spPr>
      </p:pic>
      <p:pic>
        <p:nvPicPr>
          <p:cNvPr id="44" name="Graphic 43" descr="Renovation (House With Sparkles) with solid fill">
            <a:extLst>
              <a:ext uri="{FF2B5EF4-FFF2-40B4-BE49-F238E27FC236}">
                <a16:creationId xmlns:a16="http://schemas.microsoft.com/office/drawing/2014/main" id="{1EEA08F5-30A8-AA45-3DB8-26BAAAF1C6C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44315" y="1246555"/>
            <a:ext cx="695099" cy="695099"/>
          </a:xfrm>
          <a:prstGeom prst="rect">
            <a:avLst/>
          </a:prstGeom>
        </p:spPr>
      </p:pic>
      <p:pic>
        <p:nvPicPr>
          <p:cNvPr id="46" name="Graphic 45" descr="Universal access with solid fill">
            <a:extLst>
              <a:ext uri="{FF2B5EF4-FFF2-40B4-BE49-F238E27FC236}">
                <a16:creationId xmlns:a16="http://schemas.microsoft.com/office/drawing/2014/main" id="{500A30F0-5975-59DA-DFF8-77C5F5C6382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81413" y="1239946"/>
            <a:ext cx="773096" cy="773096"/>
          </a:xfrm>
          <a:prstGeom prst="rect">
            <a:avLst/>
          </a:prstGeom>
        </p:spPr>
      </p:pic>
      <p:pic>
        <p:nvPicPr>
          <p:cNvPr id="27" name="Picture 26">
            <a:extLst>
              <a:ext uri="{FF2B5EF4-FFF2-40B4-BE49-F238E27FC236}">
                <a16:creationId xmlns:a16="http://schemas.microsoft.com/office/drawing/2014/main" id="{807A6EEF-7BEA-81E8-F4A6-2A81DEEE71F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9003" y="4713951"/>
            <a:ext cx="2987329" cy="316933"/>
          </a:xfrm>
          <a:prstGeom prst="rect">
            <a:avLst/>
          </a:prstGeom>
          <a:noFill/>
          <a:extLst>
            <a:ext uri="{909E8E84-426E-40DD-AFC4-6F175D3DCCD1}">
              <a14:hiddenFill xmlns:a14="http://schemas.microsoft.com/office/drawing/2010/main">
                <a:solidFill>
                  <a:srgbClr val="FFFFFF"/>
                </a:solidFill>
              </a14:hiddenFill>
            </a:ext>
          </a:extLst>
        </p:spPr>
      </p:pic>
      <p:sp>
        <p:nvSpPr>
          <p:cNvPr id="7" name="Sev02">
            <a:extLst>
              <a:ext uri="{FF2B5EF4-FFF2-40B4-BE49-F238E27FC236}">
                <a16:creationId xmlns:a16="http://schemas.microsoft.com/office/drawing/2014/main" id="{87A7D036-82CC-F87C-26F6-75D6EA3F7B44}"/>
              </a:ext>
            </a:extLst>
          </p:cNvPr>
          <p:cNvSpPr/>
          <p:nvPr/>
        </p:nvSpPr>
        <p:spPr>
          <a:xfrm>
            <a:off x="152154" y="80443"/>
            <a:ext cx="986016" cy="986014"/>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latin typeface="FontAwesome" pitchFamily="2" charset="0"/>
              </a:rPr>
              <a:t>06</a:t>
            </a:r>
          </a:p>
        </p:txBody>
      </p:sp>
      <p:grpSp>
        <p:nvGrpSpPr>
          <p:cNvPr id="8" name="Group 225">
            <a:extLst>
              <a:ext uri="{FF2B5EF4-FFF2-40B4-BE49-F238E27FC236}">
                <a16:creationId xmlns:a16="http://schemas.microsoft.com/office/drawing/2014/main" id="{877E32B3-11CD-0901-5390-79738AB1E4DF}"/>
              </a:ext>
            </a:extLst>
          </p:cNvPr>
          <p:cNvGrpSpPr/>
          <p:nvPr/>
        </p:nvGrpSpPr>
        <p:grpSpPr>
          <a:xfrm>
            <a:off x="1794410" y="159593"/>
            <a:ext cx="835479" cy="835479"/>
            <a:chOff x="864537" y="1822859"/>
            <a:chExt cx="971309" cy="971307"/>
          </a:xfrm>
        </p:grpSpPr>
        <p:sp>
          <p:nvSpPr>
            <p:cNvPr id="9" name="Oval 8">
              <a:extLst>
                <a:ext uri="{FF2B5EF4-FFF2-40B4-BE49-F238E27FC236}">
                  <a16:creationId xmlns:a16="http://schemas.microsoft.com/office/drawing/2014/main" id="{99514AC8-8A81-5B4A-BF2A-A280A2E6D736}"/>
                </a:ext>
              </a:extLst>
            </p:cNvPr>
            <p:cNvSpPr/>
            <p:nvPr/>
          </p:nvSpPr>
          <p:spPr>
            <a:xfrm>
              <a:off x="932451" y="1890773"/>
              <a:ext cx="835480" cy="8354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 name="Oval 24">
              <a:extLst>
                <a:ext uri="{FF2B5EF4-FFF2-40B4-BE49-F238E27FC236}">
                  <a16:creationId xmlns:a16="http://schemas.microsoft.com/office/drawing/2014/main" id="{F9761CA2-E4F8-C5B1-1D64-708DB7BD1374}"/>
                </a:ext>
              </a:extLst>
            </p:cNvPr>
            <p:cNvSpPr/>
            <p:nvPr/>
          </p:nvSpPr>
          <p:spPr>
            <a:xfrm>
              <a:off x="864537" y="1822859"/>
              <a:ext cx="971309" cy="971307"/>
            </a:xfrm>
            <a:prstGeom prst="ellipse">
              <a:avLst/>
            </a:prstGeom>
            <a:no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26" name="Oval 25">
            <a:extLst>
              <a:ext uri="{FF2B5EF4-FFF2-40B4-BE49-F238E27FC236}">
                <a16:creationId xmlns:a16="http://schemas.microsoft.com/office/drawing/2014/main" id="{3FDDD201-3725-0176-91EE-71A432DF8C45}"/>
              </a:ext>
            </a:extLst>
          </p:cNvPr>
          <p:cNvSpPr/>
          <p:nvPr/>
        </p:nvSpPr>
        <p:spPr>
          <a:xfrm>
            <a:off x="947670" y="384648"/>
            <a:ext cx="381000" cy="381000"/>
          </a:xfrm>
          <a:prstGeom prst="ellipse">
            <a:avLst/>
          </a:prstGeom>
          <a:solidFill>
            <a:schemeClr val="bg1"/>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D5590195-5B8F-97AB-C1AE-E02FFA53FC8F}"/>
              </a:ext>
            </a:extLst>
          </p:cNvPr>
          <p:cNvCxnSpPr/>
          <p:nvPr/>
        </p:nvCxnSpPr>
        <p:spPr>
          <a:xfrm rot="10800000" flipH="1">
            <a:off x="1147898" y="573451"/>
            <a:ext cx="605353" cy="2"/>
          </a:xfrm>
          <a:prstGeom prst="line">
            <a:avLst/>
          </a:prstGeom>
          <a:ln w="19050">
            <a:solidFill>
              <a:schemeClr val="accent2"/>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6A39697E-AE6E-3748-11BB-9BE9C3860918}"/>
              </a:ext>
            </a:extLst>
          </p:cNvPr>
          <p:cNvPicPr>
            <a:picLocks noChangeAspect="1"/>
          </p:cNvPicPr>
          <p:nvPr/>
        </p:nvPicPr>
        <p:blipFill>
          <a:blip r:embed="rId12" cstate="print">
            <a:lum bright="70000" contrast="-70000"/>
            <a:extLst>
              <a:ext uri="{BEBA8EAE-BF5A-486C-A8C5-ECC9F3942E4B}">
                <a14:imgProps xmlns:a14="http://schemas.microsoft.com/office/drawing/2010/main">
                  <a14:imgLayer r:embed="rId13">
                    <a14:imgEffect>
                      <a14:artisticPaintBrush/>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013246" y="326102"/>
            <a:ext cx="391624" cy="484840"/>
          </a:xfrm>
          <a:prstGeom prst="rect">
            <a:avLst/>
          </a:prstGeom>
        </p:spPr>
      </p:pic>
      <p:grpSp>
        <p:nvGrpSpPr>
          <p:cNvPr id="2" name="Group 30">
            <a:extLst>
              <a:ext uri="{FF2B5EF4-FFF2-40B4-BE49-F238E27FC236}">
                <a16:creationId xmlns:a16="http://schemas.microsoft.com/office/drawing/2014/main" id="{9AC36EEE-0A57-BCFB-40E4-C0809A90ECB4}"/>
              </a:ext>
            </a:extLst>
          </p:cNvPr>
          <p:cNvGrpSpPr/>
          <p:nvPr/>
        </p:nvGrpSpPr>
        <p:grpSpPr>
          <a:xfrm>
            <a:off x="2731891" y="344099"/>
            <a:ext cx="6100551" cy="437759"/>
            <a:chOff x="1270277" y="1233504"/>
            <a:chExt cx="3048000" cy="437759"/>
          </a:xfrm>
        </p:grpSpPr>
        <p:sp>
          <p:nvSpPr>
            <p:cNvPr id="3" name="Text Placeholder 3">
              <a:extLst>
                <a:ext uri="{FF2B5EF4-FFF2-40B4-BE49-F238E27FC236}">
                  <a16:creationId xmlns:a16="http://schemas.microsoft.com/office/drawing/2014/main" id="{D03DAA15-91F3-0C0D-4BDE-00B86CCC626A}"/>
                </a:ext>
              </a:extLst>
            </p:cNvPr>
            <p:cNvSpPr txBox="1">
              <a:spLocks/>
            </p:cNvSpPr>
            <p:nvPr/>
          </p:nvSpPr>
          <p:spPr>
            <a:xfrm>
              <a:off x="1270277" y="1233504"/>
              <a:ext cx="826532" cy="276999"/>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1" i="0" u="none" strike="noStrike" kern="1200" cap="none" spc="0" normalizeH="0" baseline="0" noProof="0">
                  <a:ln>
                    <a:noFill/>
                  </a:ln>
                  <a:solidFill>
                    <a:schemeClr val="accent2"/>
                  </a:solidFill>
                  <a:effectLst/>
                  <a:uLnTx/>
                  <a:uFillTx/>
                  <a:latin typeface="+mj-lt"/>
                  <a:ea typeface="+mn-ea"/>
                  <a:cs typeface="+mn-cs"/>
                </a:rPr>
                <a:t>Model Building</a:t>
              </a:r>
            </a:p>
          </p:txBody>
        </p:sp>
        <p:sp>
          <p:nvSpPr>
            <p:cNvPr id="24" name="Text Placeholder 3">
              <a:extLst>
                <a:ext uri="{FF2B5EF4-FFF2-40B4-BE49-F238E27FC236}">
                  <a16:creationId xmlns:a16="http://schemas.microsoft.com/office/drawing/2014/main" id="{A9673220-8A40-8499-913D-C0CF25B31320}"/>
                </a:ext>
              </a:extLst>
            </p:cNvPr>
            <p:cNvSpPr txBox="1">
              <a:spLocks/>
            </p:cNvSpPr>
            <p:nvPr/>
          </p:nvSpPr>
          <p:spPr>
            <a:xfrm>
              <a:off x="1270277" y="1486597"/>
              <a:ext cx="3048000" cy="18466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1200">
                  <a:solidFill>
                    <a:srgbClr val="595959"/>
                  </a:solidFill>
                  <a:latin typeface="+mn-lt"/>
                  <a:ea typeface="Malgun Gothic"/>
                  <a:sym typeface="Malgun Gothic"/>
                </a:rPr>
                <a:t>Stage 2 | </a:t>
              </a:r>
              <a:r>
                <a:rPr lang="en-US" sz="1200">
                  <a:solidFill>
                    <a:schemeClr val="tx1">
                      <a:lumMod val="50000"/>
                      <a:lumOff val="50000"/>
                    </a:schemeClr>
                  </a:solidFill>
                  <a:cs typeface="+mj-cs"/>
                </a:rPr>
                <a:t>Heuristic Scoring Model</a:t>
              </a:r>
              <a:endParaRPr lang="en-US" sz="1200">
                <a:latin typeface="+mn-lt"/>
              </a:endParaRPr>
            </a:p>
          </p:txBody>
        </p:sp>
      </p:grpSp>
      <p:grpSp>
        <p:nvGrpSpPr>
          <p:cNvPr id="28" name="Group 27">
            <a:extLst>
              <a:ext uri="{FF2B5EF4-FFF2-40B4-BE49-F238E27FC236}">
                <a16:creationId xmlns:a16="http://schemas.microsoft.com/office/drawing/2014/main" id="{8F1ACB6B-2C5C-A31C-AF5E-EF9DD66B2CDA}"/>
              </a:ext>
            </a:extLst>
          </p:cNvPr>
          <p:cNvGrpSpPr/>
          <p:nvPr/>
        </p:nvGrpSpPr>
        <p:grpSpPr>
          <a:xfrm>
            <a:off x="5494041" y="1784144"/>
            <a:ext cx="1442891" cy="559635"/>
            <a:chOff x="493693" y="2408808"/>
            <a:chExt cx="945875" cy="648919"/>
          </a:xfrm>
        </p:grpSpPr>
        <p:sp>
          <p:nvSpPr>
            <p:cNvPr id="29" name="Rectangle: Rounded Corners 177">
              <a:extLst>
                <a:ext uri="{FF2B5EF4-FFF2-40B4-BE49-F238E27FC236}">
                  <a16:creationId xmlns:a16="http://schemas.microsoft.com/office/drawing/2014/main" id="{B4B2FB9C-FAC2-636C-7976-D8182FAAD0A7}"/>
                </a:ext>
              </a:extLst>
            </p:cNvPr>
            <p:cNvSpPr/>
            <p:nvPr/>
          </p:nvSpPr>
          <p:spPr>
            <a:xfrm>
              <a:off x="532202" y="2408808"/>
              <a:ext cx="907366" cy="570116"/>
            </a:xfrm>
            <a:prstGeom prst="roundRect">
              <a:avLst/>
            </a:prstGeom>
            <a:solidFill>
              <a:schemeClr val="bg2">
                <a:lumMod val="20000"/>
                <a:lumOff val="80000"/>
                <a:alpha val="34000"/>
              </a:schemeClr>
            </a:solidFill>
            <a:ln w="3175">
              <a:solidFill>
                <a:srgbClr val="000B3A">
                  <a:alpha val="42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solidFill>
                  <a:schemeClr val="tx1"/>
                </a:solidFill>
                <a:latin typeface="Ayuthaya" pitchFamily="2" charset="-34"/>
                <a:ea typeface="Ayuthaya" pitchFamily="2" charset="-34"/>
                <a:cs typeface="Ayuthaya" pitchFamily="2" charset="-34"/>
              </a:endParaRPr>
            </a:p>
          </p:txBody>
        </p:sp>
        <p:sp>
          <p:nvSpPr>
            <p:cNvPr id="30" name="TextBox 29">
              <a:extLst>
                <a:ext uri="{FF2B5EF4-FFF2-40B4-BE49-F238E27FC236}">
                  <a16:creationId xmlns:a16="http://schemas.microsoft.com/office/drawing/2014/main" id="{1A83F9D5-3F6B-4AF9-B9A3-14D267B6D9D7}"/>
                </a:ext>
              </a:extLst>
            </p:cNvPr>
            <p:cNvSpPr txBox="1"/>
            <p:nvPr/>
          </p:nvSpPr>
          <p:spPr>
            <a:xfrm>
              <a:off x="493693" y="2522408"/>
              <a:ext cx="939224" cy="535319"/>
            </a:xfrm>
            <a:prstGeom prst="rect">
              <a:avLst/>
            </a:prstGeom>
            <a:noFill/>
          </p:spPr>
          <p:txBody>
            <a:bodyPr wrap="square" rtlCol="0">
              <a:spAutoFit/>
            </a:bodyPr>
            <a:lstStyle/>
            <a:p>
              <a:pPr algn="ctr"/>
              <a:r>
                <a:rPr lang="en-US" sz="1200" b="1" dirty="0">
                  <a:solidFill>
                    <a:schemeClr val="accent3">
                      <a:lumMod val="50000"/>
                    </a:schemeClr>
                  </a:solidFill>
                  <a:latin typeface="Ayuthaya" pitchFamily="2" charset="-34"/>
                  <a:ea typeface="Ayuthaya" pitchFamily="2" charset="-34"/>
                  <a:cs typeface="Ayuthaya" pitchFamily="2" charset="-34"/>
                </a:rPr>
                <a:t>Non-Essential Amenities</a:t>
              </a:r>
              <a:endParaRPr lang="en-US" sz="1100" b="1" dirty="0">
                <a:solidFill>
                  <a:schemeClr val="accent3">
                    <a:lumMod val="50000"/>
                  </a:schemeClr>
                </a:solidFill>
                <a:latin typeface="Ayuthaya" pitchFamily="2" charset="-34"/>
                <a:ea typeface="Ayuthaya" pitchFamily="2" charset="-34"/>
                <a:cs typeface="Ayuthaya" pitchFamily="2" charset="-34"/>
              </a:endParaRPr>
            </a:p>
          </p:txBody>
        </p:sp>
      </p:grpSp>
      <p:sp>
        <p:nvSpPr>
          <p:cNvPr id="31" name="Rectangle 30">
            <a:extLst>
              <a:ext uri="{FF2B5EF4-FFF2-40B4-BE49-F238E27FC236}">
                <a16:creationId xmlns:a16="http://schemas.microsoft.com/office/drawing/2014/main" id="{A94D3656-3483-5523-9441-D901BB90C5B8}"/>
              </a:ext>
            </a:extLst>
          </p:cNvPr>
          <p:cNvSpPr/>
          <p:nvPr/>
        </p:nvSpPr>
        <p:spPr>
          <a:xfrm>
            <a:off x="5787527" y="2318411"/>
            <a:ext cx="904415" cy="523220"/>
          </a:xfrm>
          <a:prstGeom prst="rect">
            <a:avLst/>
          </a:prstGeom>
          <a:noFill/>
        </p:spPr>
        <p:txBody>
          <a:bodyPr wrap="none" lIns="91440" tIns="45720" rIns="91440" bIns="45720" anchor="t">
            <a:spAutoFit/>
          </a:bodyPr>
          <a:lstStyle/>
          <a:p>
            <a:pPr algn="ctr"/>
            <a:r>
              <a:rPr lang="en-US" sz="2800" dirty="0">
                <a:ln w="0"/>
                <a:solidFill>
                  <a:schemeClr val="accent3">
                    <a:lumMod val="75000"/>
                  </a:schemeClr>
                </a:solidFill>
                <a:effectLst>
                  <a:outerShdw blurRad="38100" dist="25400" dir="5400000" algn="ctr" rotWithShape="0">
                    <a:srgbClr val="6E747A">
                      <a:alpha val="43000"/>
                    </a:srgbClr>
                  </a:outerShdw>
                </a:effectLst>
              </a:rPr>
              <a:t>10</a:t>
            </a:r>
            <a:r>
              <a:rPr lang="en-US" sz="2800" b="0" cap="none" spc="0" dirty="0">
                <a:ln w="0"/>
                <a:solidFill>
                  <a:schemeClr val="accent3">
                    <a:lumMod val="75000"/>
                  </a:schemeClr>
                </a:solidFill>
                <a:effectLst>
                  <a:outerShdw blurRad="38100" dist="25400" dir="5400000" algn="ctr" rotWithShape="0">
                    <a:srgbClr val="6E747A">
                      <a:alpha val="43000"/>
                    </a:srgbClr>
                  </a:outerShdw>
                </a:effectLst>
              </a:rPr>
              <a:t>%</a:t>
            </a:r>
          </a:p>
        </p:txBody>
      </p:sp>
      <p:pic>
        <p:nvPicPr>
          <p:cNvPr id="32" name="Graphic 31" descr="Renovation (House With Sparkles) with solid fill">
            <a:extLst>
              <a:ext uri="{FF2B5EF4-FFF2-40B4-BE49-F238E27FC236}">
                <a16:creationId xmlns:a16="http://schemas.microsoft.com/office/drawing/2014/main" id="{5CB4ED6D-C8A2-1534-C2B0-6D695112111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92236" y="1236960"/>
            <a:ext cx="695099" cy="695099"/>
          </a:xfrm>
          <a:prstGeom prst="rect">
            <a:avLst/>
          </a:prstGeom>
        </p:spPr>
      </p:pic>
      <p:sp>
        <p:nvSpPr>
          <p:cNvPr id="35" name="Plus 34">
            <a:extLst>
              <a:ext uri="{FF2B5EF4-FFF2-40B4-BE49-F238E27FC236}">
                <a16:creationId xmlns:a16="http://schemas.microsoft.com/office/drawing/2014/main" id="{42E03875-E8E5-1A49-D51D-80549C466FAE}"/>
              </a:ext>
            </a:extLst>
          </p:cNvPr>
          <p:cNvSpPr/>
          <p:nvPr/>
        </p:nvSpPr>
        <p:spPr>
          <a:xfrm>
            <a:off x="6868378" y="2361740"/>
            <a:ext cx="527759" cy="491674"/>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7E24A4CA-1D5E-E043-5DF9-61296AFC38D7}"/>
              </a:ext>
            </a:extLst>
          </p:cNvPr>
          <p:cNvSpPr txBox="1"/>
          <p:nvPr/>
        </p:nvSpPr>
        <p:spPr>
          <a:xfrm>
            <a:off x="8736429" y="77751"/>
            <a:ext cx="263214" cy="261610"/>
          </a:xfrm>
          <a:prstGeom prst="rect">
            <a:avLst/>
          </a:prstGeom>
          <a:noFill/>
        </p:spPr>
        <p:txBody>
          <a:bodyPr wrap="none" rtlCol="0">
            <a:spAutoFit/>
          </a:bodyPr>
          <a:lstStyle/>
          <a:p>
            <a:fld id="{1D03D236-619A-8544-8962-F3540FB24A9C}" type="slidenum">
              <a:rPr lang="en-US" sz="1100" smtClean="0">
                <a:solidFill>
                  <a:schemeClr val="tx1">
                    <a:lumMod val="50000"/>
                    <a:lumOff val="50000"/>
                  </a:schemeClr>
                </a:solidFill>
              </a:rPr>
              <a:t>22</a:t>
            </a:fld>
            <a:endParaRPr lang="en-US" sz="1100" dirty="0">
              <a:solidFill>
                <a:schemeClr val="tx1">
                  <a:lumMod val="50000"/>
                  <a:lumOff val="50000"/>
                </a:schemeClr>
              </a:solidFill>
            </a:endParaRPr>
          </a:p>
        </p:txBody>
      </p:sp>
      <p:pic>
        <p:nvPicPr>
          <p:cNvPr id="41" name="Picture 6" descr="Meijer – Logo, brand and logotype">
            <a:extLst>
              <a:ext uri="{FF2B5EF4-FFF2-40B4-BE49-F238E27FC236}">
                <a16:creationId xmlns:a16="http://schemas.microsoft.com/office/drawing/2014/main" id="{BE1D20F9-BE4B-5EDF-CD6E-1526723A340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59262" y="4708239"/>
            <a:ext cx="913196" cy="357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7880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par>
                                <p:cTn id="20" presetID="53" presetClass="entr" presetSubtype="16"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par>
                                <p:cTn id="25" presetID="53" presetClass="entr" presetSubtype="16"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p:cTn id="32" dur="500" fill="hold"/>
                                        <p:tgtEl>
                                          <p:spTgt spid="19"/>
                                        </p:tgtEl>
                                        <p:attrNameLst>
                                          <p:attrName>ppt_w</p:attrName>
                                        </p:attrNameLst>
                                      </p:cBhvr>
                                      <p:tavLst>
                                        <p:tav tm="0">
                                          <p:val>
                                            <p:fltVal val="0"/>
                                          </p:val>
                                        </p:tav>
                                        <p:tav tm="100000">
                                          <p:val>
                                            <p:strVal val="#ppt_w"/>
                                          </p:val>
                                        </p:tav>
                                      </p:tavLst>
                                    </p:anim>
                                    <p:anim calcmode="lin" valueType="num">
                                      <p:cBhvr>
                                        <p:cTn id="33" dur="500" fill="hold"/>
                                        <p:tgtEl>
                                          <p:spTgt spid="19"/>
                                        </p:tgtEl>
                                        <p:attrNameLst>
                                          <p:attrName>ppt_h</p:attrName>
                                        </p:attrNameLst>
                                      </p:cBhvr>
                                      <p:tavLst>
                                        <p:tav tm="0">
                                          <p:val>
                                            <p:fltVal val="0"/>
                                          </p:val>
                                        </p:tav>
                                        <p:tav tm="100000">
                                          <p:val>
                                            <p:strVal val="#ppt_h"/>
                                          </p:val>
                                        </p:tav>
                                      </p:tavLst>
                                    </p:anim>
                                    <p:animEffect transition="in" filter="fade">
                                      <p:cBhvr>
                                        <p:cTn id="34" dur="500"/>
                                        <p:tgtEl>
                                          <p:spTgt spid="19"/>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p:cTn id="37" dur="500" fill="hold"/>
                                        <p:tgtEl>
                                          <p:spTgt spid="20"/>
                                        </p:tgtEl>
                                        <p:attrNameLst>
                                          <p:attrName>ppt_w</p:attrName>
                                        </p:attrNameLst>
                                      </p:cBhvr>
                                      <p:tavLst>
                                        <p:tav tm="0">
                                          <p:val>
                                            <p:fltVal val="0"/>
                                          </p:val>
                                        </p:tav>
                                        <p:tav tm="100000">
                                          <p:val>
                                            <p:strVal val="#ppt_w"/>
                                          </p:val>
                                        </p:tav>
                                      </p:tavLst>
                                    </p:anim>
                                    <p:anim calcmode="lin" valueType="num">
                                      <p:cBhvr>
                                        <p:cTn id="38" dur="500" fill="hold"/>
                                        <p:tgtEl>
                                          <p:spTgt spid="20"/>
                                        </p:tgtEl>
                                        <p:attrNameLst>
                                          <p:attrName>ppt_h</p:attrName>
                                        </p:attrNameLst>
                                      </p:cBhvr>
                                      <p:tavLst>
                                        <p:tav tm="0">
                                          <p:val>
                                            <p:fltVal val="0"/>
                                          </p:val>
                                        </p:tav>
                                        <p:tav tm="100000">
                                          <p:val>
                                            <p:strVal val="#ppt_h"/>
                                          </p:val>
                                        </p:tav>
                                      </p:tavLst>
                                    </p:anim>
                                    <p:animEffect transition="in" filter="fade">
                                      <p:cBhvr>
                                        <p:cTn id="39" dur="500"/>
                                        <p:tgtEl>
                                          <p:spTgt spid="20"/>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p:cTn id="42" dur="500" fill="hold"/>
                                        <p:tgtEl>
                                          <p:spTgt spid="21"/>
                                        </p:tgtEl>
                                        <p:attrNameLst>
                                          <p:attrName>ppt_w</p:attrName>
                                        </p:attrNameLst>
                                      </p:cBhvr>
                                      <p:tavLst>
                                        <p:tav tm="0">
                                          <p:val>
                                            <p:fltVal val="0"/>
                                          </p:val>
                                        </p:tav>
                                        <p:tav tm="100000">
                                          <p:val>
                                            <p:strVal val="#ppt_w"/>
                                          </p:val>
                                        </p:tav>
                                      </p:tavLst>
                                    </p:anim>
                                    <p:anim calcmode="lin" valueType="num">
                                      <p:cBhvr>
                                        <p:cTn id="43" dur="500" fill="hold"/>
                                        <p:tgtEl>
                                          <p:spTgt spid="21"/>
                                        </p:tgtEl>
                                        <p:attrNameLst>
                                          <p:attrName>ppt_h</p:attrName>
                                        </p:attrNameLst>
                                      </p:cBhvr>
                                      <p:tavLst>
                                        <p:tav tm="0">
                                          <p:val>
                                            <p:fltVal val="0"/>
                                          </p:val>
                                        </p:tav>
                                        <p:tav tm="100000">
                                          <p:val>
                                            <p:strVal val="#ppt_h"/>
                                          </p:val>
                                        </p:tav>
                                      </p:tavLst>
                                    </p:anim>
                                    <p:animEffect transition="in" filter="fade">
                                      <p:cBhvr>
                                        <p:cTn id="44" dur="500"/>
                                        <p:tgtEl>
                                          <p:spTgt spid="21"/>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p:cTn id="47" dur="500" fill="hold"/>
                                        <p:tgtEl>
                                          <p:spTgt spid="22"/>
                                        </p:tgtEl>
                                        <p:attrNameLst>
                                          <p:attrName>ppt_w</p:attrName>
                                        </p:attrNameLst>
                                      </p:cBhvr>
                                      <p:tavLst>
                                        <p:tav tm="0">
                                          <p:val>
                                            <p:fltVal val="0"/>
                                          </p:val>
                                        </p:tav>
                                        <p:tav tm="100000">
                                          <p:val>
                                            <p:strVal val="#ppt_w"/>
                                          </p:val>
                                        </p:tav>
                                      </p:tavLst>
                                    </p:anim>
                                    <p:anim calcmode="lin" valueType="num">
                                      <p:cBhvr>
                                        <p:cTn id="48" dur="500" fill="hold"/>
                                        <p:tgtEl>
                                          <p:spTgt spid="22"/>
                                        </p:tgtEl>
                                        <p:attrNameLst>
                                          <p:attrName>ppt_h</p:attrName>
                                        </p:attrNameLst>
                                      </p:cBhvr>
                                      <p:tavLst>
                                        <p:tav tm="0">
                                          <p:val>
                                            <p:fltVal val="0"/>
                                          </p:val>
                                        </p:tav>
                                        <p:tav tm="100000">
                                          <p:val>
                                            <p:strVal val="#ppt_h"/>
                                          </p:val>
                                        </p:tav>
                                      </p:tavLst>
                                    </p:anim>
                                    <p:animEffect transition="in" filter="fade">
                                      <p:cBhvr>
                                        <p:cTn id="49" dur="500"/>
                                        <p:tgtEl>
                                          <p:spTgt spid="22"/>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 calcmode="lin" valueType="num">
                                      <p:cBhvr>
                                        <p:cTn id="52" dur="500" fill="hold"/>
                                        <p:tgtEl>
                                          <p:spTgt spid="23"/>
                                        </p:tgtEl>
                                        <p:attrNameLst>
                                          <p:attrName>ppt_w</p:attrName>
                                        </p:attrNameLst>
                                      </p:cBhvr>
                                      <p:tavLst>
                                        <p:tav tm="0">
                                          <p:val>
                                            <p:fltVal val="0"/>
                                          </p:val>
                                        </p:tav>
                                        <p:tav tm="100000">
                                          <p:val>
                                            <p:strVal val="#ppt_w"/>
                                          </p:val>
                                        </p:tav>
                                      </p:tavLst>
                                    </p:anim>
                                    <p:anim calcmode="lin" valueType="num">
                                      <p:cBhvr>
                                        <p:cTn id="53" dur="500" fill="hold"/>
                                        <p:tgtEl>
                                          <p:spTgt spid="23"/>
                                        </p:tgtEl>
                                        <p:attrNameLst>
                                          <p:attrName>ppt_h</p:attrName>
                                        </p:attrNameLst>
                                      </p:cBhvr>
                                      <p:tavLst>
                                        <p:tav tm="0">
                                          <p:val>
                                            <p:fltVal val="0"/>
                                          </p:val>
                                        </p:tav>
                                        <p:tav tm="100000">
                                          <p:val>
                                            <p:strVal val="#ppt_h"/>
                                          </p:val>
                                        </p:tav>
                                      </p:tavLst>
                                    </p:anim>
                                    <p:animEffect transition="in" filter="fade">
                                      <p:cBhvr>
                                        <p:cTn id="54" dur="500"/>
                                        <p:tgtEl>
                                          <p:spTgt spid="23"/>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anim calcmode="lin" valueType="num">
                                      <p:cBhvr>
                                        <p:cTn id="57" dur="500" fill="hold"/>
                                        <p:tgtEl>
                                          <p:spTgt spid="36"/>
                                        </p:tgtEl>
                                        <p:attrNameLst>
                                          <p:attrName>ppt_w</p:attrName>
                                        </p:attrNameLst>
                                      </p:cBhvr>
                                      <p:tavLst>
                                        <p:tav tm="0">
                                          <p:val>
                                            <p:fltVal val="0"/>
                                          </p:val>
                                        </p:tav>
                                        <p:tav tm="100000">
                                          <p:val>
                                            <p:strVal val="#ppt_w"/>
                                          </p:val>
                                        </p:tav>
                                      </p:tavLst>
                                    </p:anim>
                                    <p:anim calcmode="lin" valueType="num">
                                      <p:cBhvr>
                                        <p:cTn id="58" dur="500" fill="hold"/>
                                        <p:tgtEl>
                                          <p:spTgt spid="36"/>
                                        </p:tgtEl>
                                        <p:attrNameLst>
                                          <p:attrName>ppt_h</p:attrName>
                                        </p:attrNameLst>
                                      </p:cBhvr>
                                      <p:tavLst>
                                        <p:tav tm="0">
                                          <p:val>
                                            <p:fltVal val="0"/>
                                          </p:val>
                                        </p:tav>
                                        <p:tav tm="100000">
                                          <p:val>
                                            <p:strVal val="#ppt_h"/>
                                          </p:val>
                                        </p:tav>
                                      </p:tavLst>
                                    </p:anim>
                                    <p:animEffect transition="in" filter="fade">
                                      <p:cBhvr>
                                        <p:cTn id="59" dur="500"/>
                                        <p:tgtEl>
                                          <p:spTgt spid="36"/>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37"/>
                                        </p:tgtEl>
                                        <p:attrNameLst>
                                          <p:attrName>style.visibility</p:attrName>
                                        </p:attrNameLst>
                                      </p:cBhvr>
                                      <p:to>
                                        <p:strVal val="visible"/>
                                      </p:to>
                                    </p:set>
                                    <p:anim calcmode="lin" valueType="num">
                                      <p:cBhvr>
                                        <p:cTn id="62" dur="500" fill="hold"/>
                                        <p:tgtEl>
                                          <p:spTgt spid="37"/>
                                        </p:tgtEl>
                                        <p:attrNameLst>
                                          <p:attrName>ppt_w</p:attrName>
                                        </p:attrNameLst>
                                      </p:cBhvr>
                                      <p:tavLst>
                                        <p:tav tm="0">
                                          <p:val>
                                            <p:fltVal val="0"/>
                                          </p:val>
                                        </p:tav>
                                        <p:tav tm="100000">
                                          <p:val>
                                            <p:strVal val="#ppt_w"/>
                                          </p:val>
                                        </p:tav>
                                      </p:tavLst>
                                    </p:anim>
                                    <p:anim calcmode="lin" valueType="num">
                                      <p:cBhvr>
                                        <p:cTn id="63" dur="500" fill="hold"/>
                                        <p:tgtEl>
                                          <p:spTgt spid="37"/>
                                        </p:tgtEl>
                                        <p:attrNameLst>
                                          <p:attrName>ppt_h</p:attrName>
                                        </p:attrNameLst>
                                      </p:cBhvr>
                                      <p:tavLst>
                                        <p:tav tm="0">
                                          <p:val>
                                            <p:fltVal val="0"/>
                                          </p:val>
                                        </p:tav>
                                        <p:tav tm="100000">
                                          <p:val>
                                            <p:strVal val="#ppt_h"/>
                                          </p:val>
                                        </p:tav>
                                      </p:tavLst>
                                    </p:anim>
                                    <p:animEffect transition="in" filter="fade">
                                      <p:cBhvr>
                                        <p:cTn id="64" dur="500"/>
                                        <p:tgtEl>
                                          <p:spTgt spid="37"/>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anim calcmode="lin" valueType="num">
                                      <p:cBhvr>
                                        <p:cTn id="67" dur="500" fill="hold"/>
                                        <p:tgtEl>
                                          <p:spTgt spid="38"/>
                                        </p:tgtEl>
                                        <p:attrNameLst>
                                          <p:attrName>ppt_w</p:attrName>
                                        </p:attrNameLst>
                                      </p:cBhvr>
                                      <p:tavLst>
                                        <p:tav tm="0">
                                          <p:val>
                                            <p:fltVal val="0"/>
                                          </p:val>
                                        </p:tav>
                                        <p:tav tm="100000">
                                          <p:val>
                                            <p:strVal val="#ppt_w"/>
                                          </p:val>
                                        </p:tav>
                                      </p:tavLst>
                                    </p:anim>
                                    <p:anim calcmode="lin" valueType="num">
                                      <p:cBhvr>
                                        <p:cTn id="68" dur="500" fill="hold"/>
                                        <p:tgtEl>
                                          <p:spTgt spid="38"/>
                                        </p:tgtEl>
                                        <p:attrNameLst>
                                          <p:attrName>ppt_h</p:attrName>
                                        </p:attrNameLst>
                                      </p:cBhvr>
                                      <p:tavLst>
                                        <p:tav tm="0">
                                          <p:val>
                                            <p:fltVal val="0"/>
                                          </p:val>
                                        </p:tav>
                                        <p:tav tm="100000">
                                          <p:val>
                                            <p:strVal val="#ppt_h"/>
                                          </p:val>
                                        </p:tav>
                                      </p:tavLst>
                                    </p:anim>
                                    <p:animEffect transition="in" filter="fade">
                                      <p:cBhvr>
                                        <p:cTn id="69" dur="500"/>
                                        <p:tgtEl>
                                          <p:spTgt spid="38"/>
                                        </p:tgtEl>
                                      </p:cBhvr>
                                    </p:animEffect>
                                  </p:childTnLst>
                                </p:cTn>
                              </p:par>
                              <p:par>
                                <p:cTn id="70" presetID="53" presetClass="entr" presetSubtype="16" fill="hold" nodeType="withEffect">
                                  <p:stCondLst>
                                    <p:cond delay="0"/>
                                  </p:stCondLst>
                                  <p:childTnLst>
                                    <p:set>
                                      <p:cBhvr>
                                        <p:cTn id="71" dur="1" fill="hold">
                                          <p:stCondLst>
                                            <p:cond delay="0"/>
                                          </p:stCondLst>
                                        </p:cTn>
                                        <p:tgtEl>
                                          <p:spTgt spid="40"/>
                                        </p:tgtEl>
                                        <p:attrNameLst>
                                          <p:attrName>style.visibility</p:attrName>
                                        </p:attrNameLst>
                                      </p:cBhvr>
                                      <p:to>
                                        <p:strVal val="visible"/>
                                      </p:to>
                                    </p:set>
                                    <p:anim calcmode="lin" valueType="num">
                                      <p:cBhvr>
                                        <p:cTn id="72" dur="500" fill="hold"/>
                                        <p:tgtEl>
                                          <p:spTgt spid="40"/>
                                        </p:tgtEl>
                                        <p:attrNameLst>
                                          <p:attrName>ppt_w</p:attrName>
                                        </p:attrNameLst>
                                      </p:cBhvr>
                                      <p:tavLst>
                                        <p:tav tm="0">
                                          <p:val>
                                            <p:fltVal val="0"/>
                                          </p:val>
                                        </p:tav>
                                        <p:tav tm="100000">
                                          <p:val>
                                            <p:strVal val="#ppt_w"/>
                                          </p:val>
                                        </p:tav>
                                      </p:tavLst>
                                    </p:anim>
                                    <p:anim calcmode="lin" valueType="num">
                                      <p:cBhvr>
                                        <p:cTn id="73" dur="500" fill="hold"/>
                                        <p:tgtEl>
                                          <p:spTgt spid="40"/>
                                        </p:tgtEl>
                                        <p:attrNameLst>
                                          <p:attrName>ppt_h</p:attrName>
                                        </p:attrNameLst>
                                      </p:cBhvr>
                                      <p:tavLst>
                                        <p:tav tm="0">
                                          <p:val>
                                            <p:fltVal val="0"/>
                                          </p:val>
                                        </p:tav>
                                        <p:tav tm="100000">
                                          <p:val>
                                            <p:strVal val="#ppt_h"/>
                                          </p:val>
                                        </p:tav>
                                      </p:tavLst>
                                    </p:anim>
                                    <p:animEffect transition="in" filter="fade">
                                      <p:cBhvr>
                                        <p:cTn id="74" dur="500"/>
                                        <p:tgtEl>
                                          <p:spTgt spid="40"/>
                                        </p:tgtEl>
                                      </p:cBhvr>
                                    </p:animEffect>
                                  </p:childTnLst>
                                </p:cTn>
                              </p:par>
                              <p:par>
                                <p:cTn id="75" presetID="53" presetClass="entr" presetSubtype="16" fill="hold" nodeType="withEffect">
                                  <p:stCondLst>
                                    <p:cond delay="0"/>
                                  </p:stCondLst>
                                  <p:childTnLst>
                                    <p:set>
                                      <p:cBhvr>
                                        <p:cTn id="76" dur="1" fill="hold">
                                          <p:stCondLst>
                                            <p:cond delay="0"/>
                                          </p:stCondLst>
                                        </p:cTn>
                                        <p:tgtEl>
                                          <p:spTgt spid="42"/>
                                        </p:tgtEl>
                                        <p:attrNameLst>
                                          <p:attrName>style.visibility</p:attrName>
                                        </p:attrNameLst>
                                      </p:cBhvr>
                                      <p:to>
                                        <p:strVal val="visible"/>
                                      </p:to>
                                    </p:set>
                                    <p:anim calcmode="lin" valueType="num">
                                      <p:cBhvr>
                                        <p:cTn id="77" dur="500" fill="hold"/>
                                        <p:tgtEl>
                                          <p:spTgt spid="42"/>
                                        </p:tgtEl>
                                        <p:attrNameLst>
                                          <p:attrName>ppt_w</p:attrName>
                                        </p:attrNameLst>
                                      </p:cBhvr>
                                      <p:tavLst>
                                        <p:tav tm="0">
                                          <p:val>
                                            <p:fltVal val="0"/>
                                          </p:val>
                                        </p:tav>
                                        <p:tav tm="100000">
                                          <p:val>
                                            <p:strVal val="#ppt_w"/>
                                          </p:val>
                                        </p:tav>
                                      </p:tavLst>
                                    </p:anim>
                                    <p:anim calcmode="lin" valueType="num">
                                      <p:cBhvr>
                                        <p:cTn id="78" dur="500" fill="hold"/>
                                        <p:tgtEl>
                                          <p:spTgt spid="42"/>
                                        </p:tgtEl>
                                        <p:attrNameLst>
                                          <p:attrName>ppt_h</p:attrName>
                                        </p:attrNameLst>
                                      </p:cBhvr>
                                      <p:tavLst>
                                        <p:tav tm="0">
                                          <p:val>
                                            <p:fltVal val="0"/>
                                          </p:val>
                                        </p:tav>
                                        <p:tav tm="100000">
                                          <p:val>
                                            <p:strVal val="#ppt_h"/>
                                          </p:val>
                                        </p:tav>
                                      </p:tavLst>
                                    </p:anim>
                                    <p:animEffect transition="in" filter="fade">
                                      <p:cBhvr>
                                        <p:cTn id="79" dur="500"/>
                                        <p:tgtEl>
                                          <p:spTgt spid="42"/>
                                        </p:tgtEl>
                                      </p:cBhvr>
                                    </p:animEffect>
                                  </p:childTnLst>
                                </p:cTn>
                              </p:par>
                              <p:par>
                                <p:cTn id="80" presetID="53" presetClass="entr" presetSubtype="16" fill="hold" nodeType="withEffect">
                                  <p:stCondLst>
                                    <p:cond delay="0"/>
                                  </p:stCondLst>
                                  <p:childTnLst>
                                    <p:set>
                                      <p:cBhvr>
                                        <p:cTn id="81" dur="1" fill="hold">
                                          <p:stCondLst>
                                            <p:cond delay="0"/>
                                          </p:stCondLst>
                                        </p:cTn>
                                        <p:tgtEl>
                                          <p:spTgt spid="44"/>
                                        </p:tgtEl>
                                        <p:attrNameLst>
                                          <p:attrName>style.visibility</p:attrName>
                                        </p:attrNameLst>
                                      </p:cBhvr>
                                      <p:to>
                                        <p:strVal val="visible"/>
                                      </p:to>
                                    </p:set>
                                    <p:anim calcmode="lin" valueType="num">
                                      <p:cBhvr>
                                        <p:cTn id="82" dur="500" fill="hold"/>
                                        <p:tgtEl>
                                          <p:spTgt spid="44"/>
                                        </p:tgtEl>
                                        <p:attrNameLst>
                                          <p:attrName>ppt_w</p:attrName>
                                        </p:attrNameLst>
                                      </p:cBhvr>
                                      <p:tavLst>
                                        <p:tav tm="0">
                                          <p:val>
                                            <p:fltVal val="0"/>
                                          </p:val>
                                        </p:tav>
                                        <p:tav tm="100000">
                                          <p:val>
                                            <p:strVal val="#ppt_w"/>
                                          </p:val>
                                        </p:tav>
                                      </p:tavLst>
                                    </p:anim>
                                    <p:anim calcmode="lin" valueType="num">
                                      <p:cBhvr>
                                        <p:cTn id="83" dur="500" fill="hold"/>
                                        <p:tgtEl>
                                          <p:spTgt spid="44"/>
                                        </p:tgtEl>
                                        <p:attrNameLst>
                                          <p:attrName>ppt_h</p:attrName>
                                        </p:attrNameLst>
                                      </p:cBhvr>
                                      <p:tavLst>
                                        <p:tav tm="0">
                                          <p:val>
                                            <p:fltVal val="0"/>
                                          </p:val>
                                        </p:tav>
                                        <p:tav tm="100000">
                                          <p:val>
                                            <p:strVal val="#ppt_h"/>
                                          </p:val>
                                        </p:tav>
                                      </p:tavLst>
                                    </p:anim>
                                    <p:animEffect transition="in" filter="fade">
                                      <p:cBhvr>
                                        <p:cTn id="84" dur="500"/>
                                        <p:tgtEl>
                                          <p:spTgt spid="44"/>
                                        </p:tgtEl>
                                      </p:cBhvr>
                                    </p:animEffect>
                                  </p:childTnLst>
                                </p:cTn>
                              </p:par>
                              <p:par>
                                <p:cTn id="85" presetID="53" presetClass="entr" presetSubtype="16" fill="hold" nodeType="withEffect">
                                  <p:stCondLst>
                                    <p:cond delay="0"/>
                                  </p:stCondLst>
                                  <p:childTnLst>
                                    <p:set>
                                      <p:cBhvr>
                                        <p:cTn id="86" dur="1" fill="hold">
                                          <p:stCondLst>
                                            <p:cond delay="0"/>
                                          </p:stCondLst>
                                        </p:cTn>
                                        <p:tgtEl>
                                          <p:spTgt spid="46"/>
                                        </p:tgtEl>
                                        <p:attrNameLst>
                                          <p:attrName>style.visibility</p:attrName>
                                        </p:attrNameLst>
                                      </p:cBhvr>
                                      <p:to>
                                        <p:strVal val="visible"/>
                                      </p:to>
                                    </p:set>
                                    <p:anim calcmode="lin" valueType="num">
                                      <p:cBhvr>
                                        <p:cTn id="87" dur="500" fill="hold"/>
                                        <p:tgtEl>
                                          <p:spTgt spid="46"/>
                                        </p:tgtEl>
                                        <p:attrNameLst>
                                          <p:attrName>ppt_w</p:attrName>
                                        </p:attrNameLst>
                                      </p:cBhvr>
                                      <p:tavLst>
                                        <p:tav tm="0">
                                          <p:val>
                                            <p:fltVal val="0"/>
                                          </p:val>
                                        </p:tav>
                                        <p:tav tm="100000">
                                          <p:val>
                                            <p:strVal val="#ppt_w"/>
                                          </p:val>
                                        </p:tav>
                                      </p:tavLst>
                                    </p:anim>
                                    <p:anim calcmode="lin" valueType="num">
                                      <p:cBhvr>
                                        <p:cTn id="88" dur="500" fill="hold"/>
                                        <p:tgtEl>
                                          <p:spTgt spid="46"/>
                                        </p:tgtEl>
                                        <p:attrNameLst>
                                          <p:attrName>ppt_h</p:attrName>
                                        </p:attrNameLst>
                                      </p:cBhvr>
                                      <p:tavLst>
                                        <p:tav tm="0">
                                          <p:val>
                                            <p:fltVal val="0"/>
                                          </p:val>
                                        </p:tav>
                                        <p:tav tm="100000">
                                          <p:val>
                                            <p:strVal val="#ppt_h"/>
                                          </p:val>
                                        </p:tav>
                                      </p:tavLst>
                                    </p:anim>
                                    <p:animEffect transition="in" filter="fade">
                                      <p:cBhvr>
                                        <p:cTn id="89" dur="500"/>
                                        <p:tgtEl>
                                          <p:spTgt spid="46"/>
                                        </p:tgtEl>
                                      </p:cBhvr>
                                    </p:animEffect>
                                  </p:childTnLst>
                                </p:cTn>
                              </p:par>
                              <p:par>
                                <p:cTn id="90" presetID="53" presetClass="entr" presetSubtype="16" fill="hold" nodeType="withEffect">
                                  <p:stCondLst>
                                    <p:cond delay="0"/>
                                  </p:stCondLst>
                                  <p:childTnLst>
                                    <p:set>
                                      <p:cBhvr>
                                        <p:cTn id="91" dur="1" fill="hold">
                                          <p:stCondLst>
                                            <p:cond delay="0"/>
                                          </p:stCondLst>
                                        </p:cTn>
                                        <p:tgtEl>
                                          <p:spTgt spid="28"/>
                                        </p:tgtEl>
                                        <p:attrNameLst>
                                          <p:attrName>style.visibility</p:attrName>
                                        </p:attrNameLst>
                                      </p:cBhvr>
                                      <p:to>
                                        <p:strVal val="visible"/>
                                      </p:to>
                                    </p:set>
                                    <p:anim calcmode="lin" valueType="num">
                                      <p:cBhvr>
                                        <p:cTn id="92" dur="500" fill="hold"/>
                                        <p:tgtEl>
                                          <p:spTgt spid="28"/>
                                        </p:tgtEl>
                                        <p:attrNameLst>
                                          <p:attrName>ppt_w</p:attrName>
                                        </p:attrNameLst>
                                      </p:cBhvr>
                                      <p:tavLst>
                                        <p:tav tm="0">
                                          <p:val>
                                            <p:fltVal val="0"/>
                                          </p:val>
                                        </p:tav>
                                        <p:tav tm="100000">
                                          <p:val>
                                            <p:strVal val="#ppt_w"/>
                                          </p:val>
                                        </p:tav>
                                      </p:tavLst>
                                    </p:anim>
                                    <p:anim calcmode="lin" valueType="num">
                                      <p:cBhvr>
                                        <p:cTn id="93" dur="500" fill="hold"/>
                                        <p:tgtEl>
                                          <p:spTgt spid="28"/>
                                        </p:tgtEl>
                                        <p:attrNameLst>
                                          <p:attrName>ppt_h</p:attrName>
                                        </p:attrNameLst>
                                      </p:cBhvr>
                                      <p:tavLst>
                                        <p:tav tm="0">
                                          <p:val>
                                            <p:fltVal val="0"/>
                                          </p:val>
                                        </p:tav>
                                        <p:tav tm="100000">
                                          <p:val>
                                            <p:strVal val="#ppt_h"/>
                                          </p:val>
                                        </p:tav>
                                      </p:tavLst>
                                    </p:anim>
                                    <p:animEffect transition="in" filter="fade">
                                      <p:cBhvr>
                                        <p:cTn id="94" dur="500"/>
                                        <p:tgtEl>
                                          <p:spTgt spid="28"/>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31"/>
                                        </p:tgtEl>
                                        <p:attrNameLst>
                                          <p:attrName>style.visibility</p:attrName>
                                        </p:attrNameLst>
                                      </p:cBhvr>
                                      <p:to>
                                        <p:strVal val="visible"/>
                                      </p:to>
                                    </p:set>
                                    <p:anim calcmode="lin" valueType="num">
                                      <p:cBhvr>
                                        <p:cTn id="97" dur="500" fill="hold"/>
                                        <p:tgtEl>
                                          <p:spTgt spid="31"/>
                                        </p:tgtEl>
                                        <p:attrNameLst>
                                          <p:attrName>ppt_w</p:attrName>
                                        </p:attrNameLst>
                                      </p:cBhvr>
                                      <p:tavLst>
                                        <p:tav tm="0">
                                          <p:val>
                                            <p:fltVal val="0"/>
                                          </p:val>
                                        </p:tav>
                                        <p:tav tm="100000">
                                          <p:val>
                                            <p:strVal val="#ppt_w"/>
                                          </p:val>
                                        </p:tav>
                                      </p:tavLst>
                                    </p:anim>
                                    <p:anim calcmode="lin" valueType="num">
                                      <p:cBhvr>
                                        <p:cTn id="98" dur="500" fill="hold"/>
                                        <p:tgtEl>
                                          <p:spTgt spid="31"/>
                                        </p:tgtEl>
                                        <p:attrNameLst>
                                          <p:attrName>ppt_h</p:attrName>
                                        </p:attrNameLst>
                                      </p:cBhvr>
                                      <p:tavLst>
                                        <p:tav tm="0">
                                          <p:val>
                                            <p:fltVal val="0"/>
                                          </p:val>
                                        </p:tav>
                                        <p:tav tm="100000">
                                          <p:val>
                                            <p:strVal val="#ppt_h"/>
                                          </p:val>
                                        </p:tav>
                                      </p:tavLst>
                                    </p:anim>
                                    <p:animEffect transition="in" filter="fade">
                                      <p:cBhvr>
                                        <p:cTn id="99" dur="500"/>
                                        <p:tgtEl>
                                          <p:spTgt spid="31"/>
                                        </p:tgtEl>
                                      </p:cBhvr>
                                    </p:animEffect>
                                  </p:childTnLst>
                                </p:cTn>
                              </p:par>
                              <p:par>
                                <p:cTn id="100" presetID="53" presetClass="entr" presetSubtype="16" fill="hold" nodeType="withEffect">
                                  <p:stCondLst>
                                    <p:cond delay="0"/>
                                  </p:stCondLst>
                                  <p:childTnLst>
                                    <p:set>
                                      <p:cBhvr>
                                        <p:cTn id="101" dur="1" fill="hold">
                                          <p:stCondLst>
                                            <p:cond delay="0"/>
                                          </p:stCondLst>
                                        </p:cTn>
                                        <p:tgtEl>
                                          <p:spTgt spid="32"/>
                                        </p:tgtEl>
                                        <p:attrNameLst>
                                          <p:attrName>style.visibility</p:attrName>
                                        </p:attrNameLst>
                                      </p:cBhvr>
                                      <p:to>
                                        <p:strVal val="visible"/>
                                      </p:to>
                                    </p:set>
                                    <p:anim calcmode="lin" valueType="num">
                                      <p:cBhvr>
                                        <p:cTn id="102" dur="500" fill="hold"/>
                                        <p:tgtEl>
                                          <p:spTgt spid="32"/>
                                        </p:tgtEl>
                                        <p:attrNameLst>
                                          <p:attrName>ppt_w</p:attrName>
                                        </p:attrNameLst>
                                      </p:cBhvr>
                                      <p:tavLst>
                                        <p:tav tm="0">
                                          <p:val>
                                            <p:fltVal val="0"/>
                                          </p:val>
                                        </p:tav>
                                        <p:tav tm="100000">
                                          <p:val>
                                            <p:strVal val="#ppt_w"/>
                                          </p:val>
                                        </p:tav>
                                      </p:tavLst>
                                    </p:anim>
                                    <p:anim calcmode="lin" valueType="num">
                                      <p:cBhvr>
                                        <p:cTn id="103" dur="500" fill="hold"/>
                                        <p:tgtEl>
                                          <p:spTgt spid="32"/>
                                        </p:tgtEl>
                                        <p:attrNameLst>
                                          <p:attrName>ppt_h</p:attrName>
                                        </p:attrNameLst>
                                      </p:cBhvr>
                                      <p:tavLst>
                                        <p:tav tm="0">
                                          <p:val>
                                            <p:fltVal val="0"/>
                                          </p:val>
                                        </p:tav>
                                        <p:tav tm="100000">
                                          <p:val>
                                            <p:strVal val="#ppt_h"/>
                                          </p:val>
                                        </p:tav>
                                      </p:tavLst>
                                    </p:anim>
                                    <p:animEffect transition="in" filter="fade">
                                      <p:cBhvr>
                                        <p:cTn id="104" dur="500"/>
                                        <p:tgtEl>
                                          <p:spTgt spid="32"/>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35"/>
                                        </p:tgtEl>
                                        <p:attrNameLst>
                                          <p:attrName>style.visibility</p:attrName>
                                        </p:attrNameLst>
                                      </p:cBhvr>
                                      <p:to>
                                        <p:strVal val="visible"/>
                                      </p:to>
                                    </p:set>
                                    <p:anim calcmode="lin" valueType="num">
                                      <p:cBhvr>
                                        <p:cTn id="107" dur="500" fill="hold"/>
                                        <p:tgtEl>
                                          <p:spTgt spid="35"/>
                                        </p:tgtEl>
                                        <p:attrNameLst>
                                          <p:attrName>ppt_w</p:attrName>
                                        </p:attrNameLst>
                                      </p:cBhvr>
                                      <p:tavLst>
                                        <p:tav tm="0">
                                          <p:val>
                                            <p:fltVal val="0"/>
                                          </p:val>
                                        </p:tav>
                                        <p:tav tm="100000">
                                          <p:val>
                                            <p:strVal val="#ppt_w"/>
                                          </p:val>
                                        </p:tav>
                                      </p:tavLst>
                                    </p:anim>
                                    <p:anim calcmode="lin" valueType="num">
                                      <p:cBhvr>
                                        <p:cTn id="108" dur="500" fill="hold"/>
                                        <p:tgtEl>
                                          <p:spTgt spid="35"/>
                                        </p:tgtEl>
                                        <p:attrNameLst>
                                          <p:attrName>ppt_h</p:attrName>
                                        </p:attrNameLst>
                                      </p:cBhvr>
                                      <p:tavLst>
                                        <p:tav tm="0">
                                          <p:val>
                                            <p:fltVal val="0"/>
                                          </p:val>
                                        </p:tav>
                                        <p:tav tm="100000">
                                          <p:val>
                                            <p:strVal val="#ppt_h"/>
                                          </p:val>
                                        </p:tav>
                                      </p:tavLst>
                                    </p:anim>
                                    <p:animEffect transition="in" filter="fade">
                                      <p:cBhvr>
                                        <p:cTn id="10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19" grpId="0"/>
      <p:bldP spid="20" grpId="0"/>
      <p:bldP spid="21" grpId="0"/>
      <p:bldP spid="22" grpId="0"/>
      <p:bldP spid="23" grpId="0" animBg="1"/>
      <p:bldP spid="36" grpId="0" animBg="1"/>
      <p:bldP spid="37" grpId="0" animBg="1"/>
      <p:bldP spid="38" grpId="0"/>
      <p:bldP spid="31" grpId="0"/>
      <p:bldP spid="3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807A6EEF-7BEA-81E8-F4A6-2A81DEEE71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003" y="4713951"/>
            <a:ext cx="2987329" cy="316933"/>
          </a:xfrm>
          <a:prstGeom prst="rect">
            <a:avLst/>
          </a:prstGeom>
          <a:noFill/>
          <a:extLst>
            <a:ext uri="{909E8E84-426E-40DD-AFC4-6F175D3DCCD1}">
              <a14:hiddenFill xmlns:a14="http://schemas.microsoft.com/office/drawing/2010/main">
                <a:solidFill>
                  <a:srgbClr val="FFFFFF"/>
                </a:solidFill>
              </a14:hiddenFill>
            </a:ext>
          </a:extLst>
        </p:spPr>
      </p:pic>
      <p:sp>
        <p:nvSpPr>
          <p:cNvPr id="7" name="Sev02">
            <a:extLst>
              <a:ext uri="{FF2B5EF4-FFF2-40B4-BE49-F238E27FC236}">
                <a16:creationId xmlns:a16="http://schemas.microsoft.com/office/drawing/2014/main" id="{87A7D036-82CC-F87C-26F6-75D6EA3F7B44}"/>
              </a:ext>
            </a:extLst>
          </p:cNvPr>
          <p:cNvSpPr/>
          <p:nvPr/>
        </p:nvSpPr>
        <p:spPr>
          <a:xfrm>
            <a:off x="152154" y="80443"/>
            <a:ext cx="986016" cy="986014"/>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latin typeface="FontAwesome" pitchFamily="2" charset="0"/>
              </a:rPr>
              <a:t>06</a:t>
            </a:r>
          </a:p>
        </p:txBody>
      </p:sp>
      <p:grpSp>
        <p:nvGrpSpPr>
          <p:cNvPr id="8" name="Group 225">
            <a:extLst>
              <a:ext uri="{FF2B5EF4-FFF2-40B4-BE49-F238E27FC236}">
                <a16:creationId xmlns:a16="http://schemas.microsoft.com/office/drawing/2014/main" id="{877E32B3-11CD-0901-5390-79738AB1E4DF}"/>
              </a:ext>
            </a:extLst>
          </p:cNvPr>
          <p:cNvGrpSpPr/>
          <p:nvPr/>
        </p:nvGrpSpPr>
        <p:grpSpPr>
          <a:xfrm>
            <a:off x="1794410" y="159593"/>
            <a:ext cx="835479" cy="835479"/>
            <a:chOff x="864537" y="1822859"/>
            <a:chExt cx="971309" cy="971307"/>
          </a:xfrm>
        </p:grpSpPr>
        <p:sp>
          <p:nvSpPr>
            <p:cNvPr id="9" name="Oval 8">
              <a:extLst>
                <a:ext uri="{FF2B5EF4-FFF2-40B4-BE49-F238E27FC236}">
                  <a16:creationId xmlns:a16="http://schemas.microsoft.com/office/drawing/2014/main" id="{99514AC8-8A81-5B4A-BF2A-A280A2E6D736}"/>
                </a:ext>
              </a:extLst>
            </p:cNvPr>
            <p:cNvSpPr/>
            <p:nvPr/>
          </p:nvSpPr>
          <p:spPr>
            <a:xfrm>
              <a:off x="932451" y="1890773"/>
              <a:ext cx="835480" cy="8354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 name="Oval 24">
              <a:extLst>
                <a:ext uri="{FF2B5EF4-FFF2-40B4-BE49-F238E27FC236}">
                  <a16:creationId xmlns:a16="http://schemas.microsoft.com/office/drawing/2014/main" id="{F9761CA2-E4F8-C5B1-1D64-708DB7BD1374}"/>
                </a:ext>
              </a:extLst>
            </p:cNvPr>
            <p:cNvSpPr/>
            <p:nvPr/>
          </p:nvSpPr>
          <p:spPr>
            <a:xfrm>
              <a:off x="864537" y="1822859"/>
              <a:ext cx="971309" cy="971307"/>
            </a:xfrm>
            <a:prstGeom prst="ellipse">
              <a:avLst/>
            </a:prstGeom>
            <a:no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26" name="Oval 25">
            <a:extLst>
              <a:ext uri="{FF2B5EF4-FFF2-40B4-BE49-F238E27FC236}">
                <a16:creationId xmlns:a16="http://schemas.microsoft.com/office/drawing/2014/main" id="{3FDDD201-3725-0176-91EE-71A432DF8C45}"/>
              </a:ext>
            </a:extLst>
          </p:cNvPr>
          <p:cNvSpPr/>
          <p:nvPr/>
        </p:nvSpPr>
        <p:spPr>
          <a:xfrm>
            <a:off x="947670" y="384648"/>
            <a:ext cx="381000" cy="381000"/>
          </a:xfrm>
          <a:prstGeom prst="ellipse">
            <a:avLst/>
          </a:prstGeom>
          <a:solidFill>
            <a:schemeClr val="bg1"/>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D5590195-5B8F-97AB-C1AE-E02FFA53FC8F}"/>
              </a:ext>
            </a:extLst>
          </p:cNvPr>
          <p:cNvCxnSpPr/>
          <p:nvPr/>
        </p:nvCxnSpPr>
        <p:spPr>
          <a:xfrm rot="10800000" flipH="1">
            <a:off x="1147898" y="573451"/>
            <a:ext cx="605353" cy="2"/>
          </a:xfrm>
          <a:prstGeom prst="line">
            <a:avLst/>
          </a:prstGeom>
          <a:ln w="19050">
            <a:solidFill>
              <a:schemeClr val="accent2"/>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6A39697E-AE6E-3748-11BB-9BE9C3860918}"/>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artisticPaintBrush/>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013246" y="326102"/>
            <a:ext cx="391624" cy="484840"/>
          </a:xfrm>
          <a:prstGeom prst="rect">
            <a:avLst/>
          </a:prstGeom>
        </p:spPr>
      </p:pic>
      <p:grpSp>
        <p:nvGrpSpPr>
          <p:cNvPr id="2" name="Group 30">
            <a:extLst>
              <a:ext uri="{FF2B5EF4-FFF2-40B4-BE49-F238E27FC236}">
                <a16:creationId xmlns:a16="http://schemas.microsoft.com/office/drawing/2014/main" id="{9AC36EEE-0A57-BCFB-40E4-C0809A90ECB4}"/>
              </a:ext>
            </a:extLst>
          </p:cNvPr>
          <p:cNvGrpSpPr/>
          <p:nvPr/>
        </p:nvGrpSpPr>
        <p:grpSpPr>
          <a:xfrm>
            <a:off x="2731891" y="344099"/>
            <a:ext cx="6100551" cy="437759"/>
            <a:chOff x="1270277" y="1233504"/>
            <a:chExt cx="3048000" cy="437759"/>
          </a:xfrm>
        </p:grpSpPr>
        <p:sp>
          <p:nvSpPr>
            <p:cNvPr id="3" name="Text Placeholder 3">
              <a:extLst>
                <a:ext uri="{FF2B5EF4-FFF2-40B4-BE49-F238E27FC236}">
                  <a16:creationId xmlns:a16="http://schemas.microsoft.com/office/drawing/2014/main" id="{D03DAA15-91F3-0C0D-4BDE-00B86CCC626A}"/>
                </a:ext>
              </a:extLst>
            </p:cNvPr>
            <p:cNvSpPr txBox="1">
              <a:spLocks/>
            </p:cNvSpPr>
            <p:nvPr/>
          </p:nvSpPr>
          <p:spPr>
            <a:xfrm>
              <a:off x="1270277" y="1233504"/>
              <a:ext cx="826532" cy="276999"/>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1" i="0" u="none" strike="noStrike" kern="1200" cap="none" spc="0" normalizeH="0" baseline="0" noProof="0">
                  <a:ln>
                    <a:noFill/>
                  </a:ln>
                  <a:solidFill>
                    <a:schemeClr val="accent2"/>
                  </a:solidFill>
                  <a:effectLst/>
                  <a:uLnTx/>
                  <a:uFillTx/>
                  <a:latin typeface="+mj-lt"/>
                  <a:ea typeface="+mn-ea"/>
                  <a:cs typeface="+mn-cs"/>
                </a:rPr>
                <a:t>Model Building</a:t>
              </a:r>
            </a:p>
          </p:txBody>
        </p:sp>
        <p:sp>
          <p:nvSpPr>
            <p:cNvPr id="24" name="Text Placeholder 3">
              <a:extLst>
                <a:ext uri="{FF2B5EF4-FFF2-40B4-BE49-F238E27FC236}">
                  <a16:creationId xmlns:a16="http://schemas.microsoft.com/office/drawing/2014/main" id="{A9673220-8A40-8499-913D-C0CF25B31320}"/>
                </a:ext>
              </a:extLst>
            </p:cNvPr>
            <p:cNvSpPr txBox="1">
              <a:spLocks/>
            </p:cNvSpPr>
            <p:nvPr/>
          </p:nvSpPr>
          <p:spPr>
            <a:xfrm>
              <a:off x="1270277" y="1486597"/>
              <a:ext cx="3048000" cy="18466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1200" dirty="0">
                  <a:solidFill>
                    <a:srgbClr val="595959"/>
                  </a:solidFill>
                  <a:latin typeface="+mn-lt"/>
                  <a:ea typeface="Malgun Gothic"/>
                  <a:sym typeface="Malgun Gothic"/>
                </a:rPr>
                <a:t>Stage 3 | </a:t>
              </a:r>
              <a:r>
                <a:rPr lang="en-US" sz="1200" dirty="0">
                  <a:solidFill>
                    <a:schemeClr val="tx1">
                      <a:lumMod val="50000"/>
                      <a:lumOff val="50000"/>
                    </a:schemeClr>
                  </a:solidFill>
                  <a:cs typeface="+mj-cs"/>
                </a:rPr>
                <a:t>Predicting Shortlisted Site Visits</a:t>
              </a:r>
              <a:endParaRPr lang="en-US" sz="1200" dirty="0">
                <a:latin typeface="+mn-lt"/>
              </a:endParaRPr>
            </a:p>
          </p:txBody>
        </p:sp>
      </p:grpSp>
      <p:sp>
        <p:nvSpPr>
          <p:cNvPr id="39" name="TextBox 38">
            <a:extLst>
              <a:ext uri="{FF2B5EF4-FFF2-40B4-BE49-F238E27FC236}">
                <a16:creationId xmlns:a16="http://schemas.microsoft.com/office/drawing/2014/main" id="{7E24A4CA-1D5E-E043-5DF9-61296AFC38D7}"/>
              </a:ext>
            </a:extLst>
          </p:cNvPr>
          <p:cNvSpPr txBox="1"/>
          <p:nvPr/>
        </p:nvSpPr>
        <p:spPr>
          <a:xfrm>
            <a:off x="8736429" y="77751"/>
            <a:ext cx="263214" cy="261610"/>
          </a:xfrm>
          <a:prstGeom prst="rect">
            <a:avLst/>
          </a:prstGeom>
          <a:noFill/>
        </p:spPr>
        <p:txBody>
          <a:bodyPr wrap="none" rtlCol="0">
            <a:spAutoFit/>
          </a:bodyPr>
          <a:lstStyle/>
          <a:p>
            <a:fld id="{1D03D236-619A-8544-8962-F3540FB24A9C}" type="slidenum">
              <a:rPr lang="en-US" sz="1100" smtClean="0">
                <a:solidFill>
                  <a:schemeClr val="tx1">
                    <a:lumMod val="50000"/>
                    <a:lumOff val="50000"/>
                  </a:schemeClr>
                </a:solidFill>
              </a:rPr>
              <a:t>23</a:t>
            </a:fld>
            <a:endParaRPr lang="en-US" sz="1100" dirty="0">
              <a:solidFill>
                <a:schemeClr val="tx1">
                  <a:lumMod val="50000"/>
                  <a:lumOff val="50000"/>
                </a:schemeClr>
              </a:solidFill>
            </a:endParaRPr>
          </a:p>
        </p:txBody>
      </p:sp>
      <p:pic>
        <p:nvPicPr>
          <p:cNvPr id="41" name="Picture 6" descr="Meijer – Logo, brand and logotype">
            <a:extLst>
              <a:ext uri="{FF2B5EF4-FFF2-40B4-BE49-F238E27FC236}">
                <a16:creationId xmlns:a16="http://schemas.microsoft.com/office/drawing/2014/main" id="{C2F3D3C0-55C3-7EC9-9C79-FE82C327D3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59262" y="4708239"/>
            <a:ext cx="913196" cy="35751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73E58A1F-2A9D-DA6D-C408-69CA67F957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154" y="1315478"/>
            <a:ext cx="2825185" cy="309766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5" name="Oval 44">
            <a:extLst>
              <a:ext uri="{FF2B5EF4-FFF2-40B4-BE49-F238E27FC236}">
                <a16:creationId xmlns:a16="http://schemas.microsoft.com/office/drawing/2014/main" id="{AF8799C4-D0B9-9510-87BB-32048B79FAC3}"/>
              </a:ext>
            </a:extLst>
          </p:cNvPr>
          <p:cNvSpPr/>
          <p:nvPr/>
        </p:nvSpPr>
        <p:spPr>
          <a:xfrm>
            <a:off x="1520776" y="2145365"/>
            <a:ext cx="464949" cy="464949"/>
          </a:xfrm>
          <a:prstGeom prst="ellipse">
            <a:avLst/>
          </a:prstGeom>
          <a:noFill/>
          <a:ln>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8B1E6B51-DF93-1E80-2891-3EEF288FF613}"/>
              </a:ext>
            </a:extLst>
          </p:cNvPr>
          <p:cNvSpPr/>
          <p:nvPr/>
        </p:nvSpPr>
        <p:spPr>
          <a:xfrm>
            <a:off x="1620352" y="2856394"/>
            <a:ext cx="464949" cy="464949"/>
          </a:xfrm>
          <a:prstGeom prst="ellipse">
            <a:avLst/>
          </a:prstGeom>
          <a:noFill/>
          <a:ln>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C308A685-B377-A90B-F09D-915184AB479F}"/>
              </a:ext>
            </a:extLst>
          </p:cNvPr>
          <p:cNvSpPr/>
          <p:nvPr/>
        </p:nvSpPr>
        <p:spPr>
          <a:xfrm>
            <a:off x="1025853" y="2864310"/>
            <a:ext cx="464949" cy="464949"/>
          </a:xfrm>
          <a:prstGeom prst="ellipse">
            <a:avLst/>
          </a:prstGeom>
          <a:noFill/>
          <a:ln>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Elbow Connector 52">
            <a:extLst>
              <a:ext uri="{FF2B5EF4-FFF2-40B4-BE49-F238E27FC236}">
                <a16:creationId xmlns:a16="http://schemas.microsoft.com/office/drawing/2014/main" id="{7FE503F3-3AB0-63EC-8FDD-705748B4C570}"/>
              </a:ext>
            </a:extLst>
          </p:cNvPr>
          <p:cNvCxnSpPr>
            <a:cxnSpLocks/>
            <a:stCxn id="48" idx="4"/>
          </p:cNvCxnSpPr>
          <p:nvPr/>
        </p:nvCxnSpPr>
        <p:spPr>
          <a:xfrm rot="16200000" flipH="1">
            <a:off x="2749198" y="1838389"/>
            <a:ext cx="789134" cy="37708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FCFBA5CA-76DC-3FD4-364B-F6601CB6F70E}"/>
              </a:ext>
            </a:extLst>
          </p:cNvPr>
          <p:cNvCxnSpPr>
            <a:cxnSpLocks/>
            <a:stCxn id="47" idx="6"/>
          </p:cNvCxnSpPr>
          <p:nvPr/>
        </p:nvCxnSpPr>
        <p:spPr>
          <a:xfrm flipV="1">
            <a:off x="2085301" y="3088868"/>
            <a:ext cx="4300001"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a:extLst>
              <a:ext uri="{FF2B5EF4-FFF2-40B4-BE49-F238E27FC236}">
                <a16:creationId xmlns:a16="http://schemas.microsoft.com/office/drawing/2014/main" id="{38F6CEF9-FA31-93F4-02D6-DD19189FFADE}"/>
              </a:ext>
            </a:extLst>
          </p:cNvPr>
          <p:cNvCxnSpPr>
            <a:cxnSpLocks/>
            <a:stCxn id="45" idx="6"/>
          </p:cNvCxnSpPr>
          <p:nvPr/>
        </p:nvCxnSpPr>
        <p:spPr>
          <a:xfrm flipV="1">
            <a:off x="1985725" y="1655598"/>
            <a:ext cx="2586275" cy="72224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D8E10131-F350-6F47-ED26-5750084068C0}"/>
              </a:ext>
            </a:extLst>
          </p:cNvPr>
          <p:cNvSpPr txBox="1"/>
          <p:nvPr/>
        </p:nvSpPr>
        <p:spPr>
          <a:xfrm>
            <a:off x="4648761" y="1131324"/>
            <a:ext cx="2114428" cy="105560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spAutoFit/>
          </a:bodyPr>
          <a:lstStyle/>
          <a:p>
            <a:pPr algn="ctr"/>
            <a:r>
              <a:rPr lang="en-US" b="1" dirty="0"/>
              <a:t>Michigan</a:t>
            </a:r>
          </a:p>
          <a:p>
            <a:r>
              <a:rPr lang="en-US" dirty="0"/>
              <a:t>Predicted Visits: 32929</a:t>
            </a:r>
          </a:p>
          <a:p>
            <a:r>
              <a:rPr lang="en-US" dirty="0"/>
              <a:t>Heuristic Score: 3.752</a:t>
            </a:r>
          </a:p>
          <a:p>
            <a:r>
              <a:rPr lang="en-US" dirty="0"/>
              <a:t>Traffic (AADT): 9308</a:t>
            </a:r>
          </a:p>
        </p:txBody>
      </p:sp>
      <p:sp>
        <p:nvSpPr>
          <p:cNvPr id="1027" name="TextBox 1026">
            <a:extLst>
              <a:ext uri="{FF2B5EF4-FFF2-40B4-BE49-F238E27FC236}">
                <a16:creationId xmlns:a16="http://schemas.microsoft.com/office/drawing/2014/main" id="{00B7873F-12EE-576F-EEE1-62E4FA527634}"/>
              </a:ext>
            </a:extLst>
          </p:cNvPr>
          <p:cNvSpPr txBox="1"/>
          <p:nvPr/>
        </p:nvSpPr>
        <p:spPr>
          <a:xfrm>
            <a:off x="6466434" y="2527680"/>
            <a:ext cx="2114428" cy="105560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spAutoFit/>
          </a:bodyPr>
          <a:lstStyle/>
          <a:p>
            <a:pPr algn="ctr"/>
            <a:r>
              <a:rPr lang="en-US" b="1" dirty="0"/>
              <a:t>Ohio</a:t>
            </a:r>
          </a:p>
          <a:p>
            <a:r>
              <a:rPr lang="en-US" dirty="0"/>
              <a:t>Predicted Visits: 32816</a:t>
            </a:r>
          </a:p>
          <a:p>
            <a:r>
              <a:rPr lang="en-US" dirty="0"/>
              <a:t>Heuristic Score: 3.487</a:t>
            </a:r>
          </a:p>
          <a:p>
            <a:r>
              <a:rPr lang="en-US" dirty="0"/>
              <a:t>Traffic (AADT): 2390</a:t>
            </a:r>
          </a:p>
        </p:txBody>
      </p:sp>
      <p:sp>
        <p:nvSpPr>
          <p:cNvPr id="1028" name="TextBox 1027">
            <a:extLst>
              <a:ext uri="{FF2B5EF4-FFF2-40B4-BE49-F238E27FC236}">
                <a16:creationId xmlns:a16="http://schemas.microsoft.com/office/drawing/2014/main" id="{5C2D201A-F653-5266-0D76-852F76359B9B}"/>
              </a:ext>
            </a:extLst>
          </p:cNvPr>
          <p:cNvSpPr txBox="1"/>
          <p:nvPr/>
        </p:nvSpPr>
        <p:spPr>
          <a:xfrm>
            <a:off x="5078161" y="3754132"/>
            <a:ext cx="2114428" cy="105560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spAutoFit/>
          </a:bodyPr>
          <a:lstStyle/>
          <a:p>
            <a:pPr algn="ctr"/>
            <a:r>
              <a:rPr lang="en-US" b="1" dirty="0"/>
              <a:t>Indiana</a:t>
            </a:r>
          </a:p>
          <a:p>
            <a:r>
              <a:rPr lang="en-US" dirty="0"/>
              <a:t>Predicted Visits: 30717</a:t>
            </a:r>
          </a:p>
          <a:p>
            <a:r>
              <a:rPr lang="en-US" dirty="0"/>
              <a:t>Heuristic Score: 3.104</a:t>
            </a:r>
          </a:p>
          <a:p>
            <a:r>
              <a:rPr lang="en-US" dirty="0"/>
              <a:t>Traffic (AADT): 2077</a:t>
            </a:r>
          </a:p>
        </p:txBody>
      </p:sp>
    </p:spTree>
    <p:extLst>
      <p:ext uri="{BB962C8B-B14F-4D97-AF65-F5344CB8AC3E}">
        <p14:creationId xmlns:p14="http://schemas.microsoft.com/office/powerpoint/2010/main" val="139626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FA6E3A3-D5AC-79DA-FC09-B3B71054E9E2}"/>
              </a:ext>
            </a:extLst>
          </p:cNvPr>
          <p:cNvGrpSpPr/>
          <p:nvPr/>
        </p:nvGrpSpPr>
        <p:grpSpPr>
          <a:xfrm>
            <a:off x="152154" y="107067"/>
            <a:ext cx="2477735" cy="986014"/>
            <a:chOff x="1912128" y="1997849"/>
            <a:chExt cx="2477735" cy="986014"/>
          </a:xfrm>
        </p:grpSpPr>
        <p:sp>
          <p:nvSpPr>
            <p:cNvPr id="2" name="TextBox 1">
              <a:extLst>
                <a:ext uri="{FF2B5EF4-FFF2-40B4-BE49-F238E27FC236}">
                  <a16:creationId xmlns:a16="http://schemas.microsoft.com/office/drawing/2014/main" id="{D1CF6A94-98BF-26BF-0539-3986F8A68EDB}"/>
                </a:ext>
              </a:extLst>
            </p:cNvPr>
            <p:cNvSpPr txBox="1"/>
            <p:nvPr/>
          </p:nvSpPr>
          <p:spPr>
            <a:xfrm>
              <a:off x="2197634" y="1997849"/>
              <a:ext cx="184731" cy="307777"/>
            </a:xfrm>
            <a:prstGeom prst="rect">
              <a:avLst/>
            </a:prstGeom>
            <a:noFill/>
          </p:spPr>
          <p:txBody>
            <a:bodyPr wrap="none" rtlCol="0">
              <a:spAutoFit/>
            </a:bodyPr>
            <a:lstStyle/>
            <a:p>
              <a:endParaRPr lang="en-US"/>
            </a:p>
          </p:txBody>
        </p:sp>
        <p:sp>
          <p:nvSpPr>
            <p:cNvPr id="4" name="Sev03">
              <a:extLst>
                <a:ext uri="{FF2B5EF4-FFF2-40B4-BE49-F238E27FC236}">
                  <a16:creationId xmlns:a16="http://schemas.microsoft.com/office/drawing/2014/main" id="{D7E237A6-8223-F56B-3227-13B62479C857}"/>
                </a:ext>
              </a:extLst>
            </p:cNvPr>
            <p:cNvSpPr/>
            <p:nvPr/>
          </p:nvSpPr>
          <p:spPr>
            <a:xfrm>
              <a:off x="1912128" y="1997849"/>
              <a:ext cx="986016" cy="986014"/>
            </a:xfrm>
            <a:prstGeom prst="rect">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latin typeface="FontAwesome" pitchFamily="2" charset="0"/>
                  <a:cs typeface="+mj-cs"/>
                </a:rPr>
                <a:t>07</a:t>
              </a:r>
            </a:p>
          </p:txBody>
        </p:sp>
        <p:grpSp>
          <p:nvGrpSpPr>
            <p:cNvPr id="5" name="Group 225">
              <a:extLst>
                <a:ext uri="{FF2B5EF4-FFF2-40B4-BE49-F238E27FC236}">
                  <a16:creationId xmlns:a16="http://schemas.microsoft.com/office/drawing/2014/main" id="{94DC0251-88D7-34C3-ACA9-C3D30974B440}"/>
                </a:ext>
              </a:extLst>
            </p:cNvPr>
            <p:cNvGrpSpPr/>
            <p:nvPr/>
          </p:nvGrpSpPr>
          <p:grpSpPr>
            <a:xfrm>
              <a:off x="3554384" y="2073216"/>
              <a:ext cx="835479" cy="835479"/>
              <a:chOff x="864537" y="1822859"/>
              <a:chExt cx="971309" cy="971307"/>
            </a:xfrm>
          </p:grpSpPr>
          <p:sp>
            <p:nvSpPr>
              <p:cNvPr id="6" name="Oval 5">
                <a:extLst>
                  <a:ext uri="{FF2B5EF4-FFF2-40B4-BE49-F238E27FC236}">
                    <a16:creationId xmlns:a16="http://schemas.microsoft.com/office/drawing/2014/main" id="{A021D0AE-B56D-577C-2CB8-C9FEAAB65365}"/>
                  </a:ext>
                </a:extLst>
              </p:cNvPr>
              <p:cNvSpPr/>
              <p:nvPr/>
            </p:nvSpPr>
            <p:spPr>
              <a:xfrm>
                <a:off x="932451" y="1890773"/>
                <a:ext cx="835480" cy="83547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 name="Oval 9">
                <a:extLst>
                  <a:ext uri="{FF2B5EF4-FFF2-40B4-BE49-F238E27FC236}">
                    <a16:creationId xmlns:a16="http://schemas.microsoft.com/office/drawing/2014/main" id="{D61EAECF-04FC-09D5-BD77-7FDED5969055}"/>
                  </a:ext>
                </a:extLst>
              </p:cNvPr>
              <p:cNvSpPr/>
              <p:nvPr/>
            </p:nvSpPr>
            <p:spPr>
              <a:xfrm>
                <a:off x="864537" y="1822859"/>
                <a:ext cx="971309" cy="971307"/>
              </a:xfrm>
              <a:prstGeom prst="ellipse">
                <a:avLst/>
              </a:prstGeom>
              <a:noFill/>
              <a:ln w="1905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11" name="Oval 10">
              <a:extLst>
                <a:ext uri="{FF2B5EF4-FFF2-40B4-BE49-F238E27FC236}">
                  <a16:creationId xmlns:a16="http://schemas.microsoft.com/office/drawing/2014/main" id="{96776C6C-CB1E-C169-E366-69197A88BA72}"/>
                </a:ext>
              </a:extLst>
            </p:cNvPr>
            <p:cNvSpPr/>
            <p:nvPr/>
          </p:nvSpPr>
          <p:spPr>
            <a:xfrm>
              <a:off x="2707644" y="2300356"/>
              <a:ext cx="381000" cy="381000"/>
            </a:xfrm>
            <a:prstGeom prst="ellipse">
              <a:avLst/>
            </a:prstGeom>
            <a:solidFill>
              <a:schemeClr val="bg1"/>
            </a:solid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7B0ECCB-0181-7435-46FC-9A43703AEA0D}"/>
                </a:ext>
              </a:extLst>
            </p:cNvPr>
            <p:cNvCxnSpPr/>
            <p:nvPr/>
          </p:nvCxnSpPr>
          <p:spPr>
            <a:xfrm rot="10800000" flipH="1">
              <a:off x="2907872" y="2488454"/>
              <a:ext cx="605353" cy="2"/>
            </a:xfrm>
            <a:prstGeom prst="line">
              <a:avLst/>
            </a:prstGeom>
            <a:ln w="19050">
              <a:solidFill>
                <a:schemeClr val="accent3"/>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pic>
          <p:nvPicPr>
            <p:cNvPr id="16" name="Picture 108" descr="Image result for Automate icon">
              <a:extLst>
                <a:ext uri="{FF2B5EF4-FFF2-40B4-BE49-F238E27FC236}">
                  <a16:creationId xmlns:a16="http://schemas.microsoft.com/office/drawing/2014/main" id="{49760711-2385-0F7C-0CB5-E4EEB5FAD7C0}"/>
                </a:ext>
              </a:extLst>
            </p:cNvPr>
            <p:cNvPicPr>
              <a:picLocks noChangeAspect="1" noChangeArrowheads="1"/>
            </p:cNvPicPr>
            <p:nvPr/>
          </p:nvPicPr>
          <p:blipFill>
            <a:blip r:embed="rId3" cstate="hqprint">
              <a:duotone>
                <a:schemeClr val="bg2">
                  <a:shade val="45000"/>
                  <a:satMod val="135000"/>
                </a:schemeClr>
                <a:prstClr val="white"/>
              </a:duotone>
              <a:extLst>
                <a:ext uri="{BEBA8EAE-BF5A-486C-A8C5-ECC9F3942E4B}">
                  <a14:imgProps xmlns:a14="http://schemas.microsoft.com/office/drawing/2010/main">
                    <a14:imgLayer r:embed="rId4">
                      <a14:imgEffect>
                        <a14:artisticPhotocopy/>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3672102" y="2223207"/>
              <a:ext cx="497005" cy="5354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8">
            <a:extLst>
              <a:ext uri="{FF2B5EF4-FFF2-40B4-BE49-F238E27FC236}">
                <a16:creationId xmlns:a16="http://schemas.microsoft.com/office/drawing/2014/main" id="{797205AC-8FFD-7237-5053-0E377E450FBF}"/>
              </a:ext>
            </a:extLst>
          </p:cNvPr>
          <p:cNvGrpSpPr/>
          <p:nvPr/>
        </p:nvGrpSpPr>
        <p:grpSpPr>
          <a:xfrm>
            <a:off x="5551695" y="2213933"/>
            <a:ext cx="2440185" cy="1167922"/>
            <a:chOff x="5684457" y="2205191"/>
            <a:chExt cx="2814123" cy="1346897"/>
          </a:xfrm>
        </p:grpSpPr>
        <p:sp>
          <p:nvSpPr>
            <p:cNvPr id="19" name="Rounded Rectangle 64">
              <a:extLst>
                <a:ext uri="{FF2B5EF4-FFF2-40B4-BE49-F238E27FC236}">
                  <a16:creationId xmlns:a16="http://schemas.microsoft.com/office/drawing/2014/main" id="{58A9AE10-AB1F-153A-FD9B-D9E7106680FF}"/>
                </a:ext>
              </a:extLst>
            </p:cNvPr>
            <p:cNvSpPr/>
            <p:nvPr/>
          </p:nvSpPr>
          <p:spPr>
            <a:xfrm>
              <a:off x="5684457" y="2245158"/>
              <a:ext cx="2814123" cy="1306930"/>
            </a:xfrm>
            <a:prstGeom prst="roundRect">
              <a:avLst>
                <a:gd name="adj" fmla="val 4147"/>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65">
              <a:extLst>
                <a:ext uri="{FF2B5EF4-FFF2-40B4-BE49-F238E27FC236}">
                  <a16:creationId xmlns:a16="http://schemas.microsoft.com/office/drawing/2014/main" id="{CEAF7D96-D648-B7C9-B8E9-B99488094B5A}"/>
                </a:ext>
              </a:extLst>
            </p:cNvPr>
            <p:cNvSpPr/>
            <p:nvPr/>
          </p:nvSpPr>
          <p:spPr>
            <a:xfrm>
              <a:off x="5684457" y="2205191"/>
              <a:ext cx="2814123" cy="1306930"/>
            </a:xfrm>
            <a:prstGeom prst="roundRect">
              <a:avLst>
                <a:gd name="adj" fmla="val 414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66">
            <a:extLst>
              <a:ext uri="{FF2B5EF4-FFF2-40B4-BE49-F238E27FC236}">
                <a16:creationId xmlns:a16="http://schemas.microsoft.com/office/drawing/2014/main" id="{84123221-8A40-AD88-1C98-26DE51CBF378}"/>
              </a:ext>
            </a:extLst>
          </p:cNvPr>
          <p:cNvGrpSpPr/>
          <p:nvPr/>
        </p:nvGrpSpPr>
        <p:grpSpPr>
          <a:xfrm>
            <a:off x="5635975" y="2327878"/>
            <a:ext cx="2271625" cy="411391"/>
            <a:chOff x="730351" y="2432848"/>
            <a:chExt cx="2619733" cy="474433"/>
          </a:xfrm>
        </p:grpSpPr>
        <p:sp>
          <p:nvSpPr>
            <p:cNvPr id="22" name="Sev01">
              <a:extLst>
                <a:ext uri="{FF2B5EF4-FFF2-40B4-BE49-F238E27FC236}">
                  <a16:creationId xmlns:a16="http://schemas.microsoft.com/office/drawing/2014/main" id="{1EE42C73-32DD-D156-D706-CDC9A3E15D35}"/>
                </a:ext>
              </a:extLst>
            </p:cNvPr>
            <p:cNvSpPr>
              <a:spLocks noChangeAspect="1"/>
            </p:cNvSpPr>
            <p:nvPr/>
          </p:nvSpPr>
          <p:spPr>
            <a:xfrm>
              <a:off x="730351" y="2432848"/>
              <a:ext cx="2619733" cy="474433"/>
            </a:xfrm>
            <a:prstGeom prst="downArrowCallout">
              <a:avLst>
                <a:gd name="adj1" fmla="val 25000"/>
                <a:gd name="adj2" fmla="val 25000"/>
                <a:gd name="adj3" fmla="val 25000"/>
                <a:gd name="adj4" fmla="val 75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chemeClr val="accent1"/>
                </a:solidFill>
                <a:latin typeface="FontAwesome" pitchFamily="2" charset="0"/>
              </a:endParaRPr>
            </a:p>
          </p:txBody>
        </p:sp>
        <p:sp>
          <p:nvSpPr>
            <p:cNvPr id="23" name="Text Placeholder 3">
              <a:extLst>
                <a:ext uri="{FF2B5EF4-FFF2-40B4-BE49-F238E27FC236}">
                  <a16:creationId xmlns:a16="http://schemas.microsoft.com/office/drawing/2014/main" id="{007780EF-B9B9-5D12-ADDE-F27DEFE1D031}"/>
                </a:ext>
              </a:extLst>
            </p:cNvPr>
            <p:cNvSpPr txBox="1">
              <a:spLocks/>
            </p:cNvSpPr>
            <p:nvPr/>
          </p:nvSpPr>
          <p:spPr>
            <a:xfrm>
              <a:off x="1057668" y="2517818"/>
              <a:ext cx="1965116" cy="212964"/>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3"/>
                  </a:solidFill>
                  <a:effectLst/>
                  <a:uLnTx/>
                  <a:uFillTx/>
                  <a:latin typeface="+mn-lt"/>
                  <a:ea typeface="+mn-ea"/>
                  <a:cs typeface="+mn-cs"/>
                </a:rPr>
                <a:t>Modeling &amp; Processing</a:t>
              </a:r>
            </a:p>
          </p:txBody>
        </p:sp>
      </p:grpSp>
      <p:sp>
        <p:nvSpPr>
          <p:cNvPr id="24" name="Text Placeholder 3">
            <a:extLst>
              <a:ext uri="{FF2B5EF4-FFF2-40B4-BE49-F238E27FC236}">
                <a16:creationId xmlns:a16="http://schemas.microsoft.com/office/drawing/2014/main" id="{3EB210FE-3D52-A30B-79DF-315B4E174A02}"/>
              </a:ext>
            </a:extLst>
          </p:cNvPr>
          <p:cNvSpPr txBox="1">
            <a:spLocks/>
          </p:cNvSpPr>
          <p:nvPr/>
        </p:nvSpPr>
        <p:spPr>
          <a:xfrm>
            <a:off x="5760570" y="2686486"/>
            <a:ext cx="2022435" cy="61555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dirty="0">
                <a:solidFill>
                  <a:schemeClr val="bg1"/>
                </a:solidFill>
              </a:rPr>
              <a:t>Updating the predictive model for gauging no. of visits and the heuristic scoring model to understand location performance</a:t>
            </a:r>
          </a:p>
        </p:txBody>
      </p:sp>
      <p:grpSp>
        <p:nvGrpSpPr>
          <p:cNvPr id="27" name="Group 6">
            <a:extLst>
              <a:ext uri="{FF2B5EF4-FFF2-40B4-BE49-F238E27FC236}">
                <a16:creationId xmlns:a16="http://schemas.microsoft.com/office/drawing/2014/main" id="{E693A024-9C47-78B8-63AF-F82C9A74CBC0}"/>
              </a:ext>
            </a:extLst>
          </p:cNvPr>
          <p:cNvGrpSpPr/>
          <p:nvPr/>
        </p:nvGrpSpPr>
        <p:grpSpPr>
          <a:xfrm>
            <a:off x="1171606" y="2213933"/>
            <a:ext cx="2440185" cy="1167922"/>
            <a:chOff x="633156" y="2205191"/>
            <a:chExt cx="2814123" cy="1346897"/>
          </a:xfrm>
        </p:grpSpPr>
        <p:sp>
          <p:nvSpPr>
            <p:cNvPr id="28" name="Rounded Rectangle 61">
              <a:extLst>
                <a:ext uri="{FF2B5EF4-FFF2-40B4-BE49-F238E27FC236}">
                  <a16:creationId xmlns:a16="http://schemas.microsoft.com/office/drawing/2014/main" id="{4AEB62BD-413A-315E-CBD8-5DE230DA6F8B}"/>
                </a:ext>
              </a:extLst>
            </p:cNvPr>
            <p:cNvSpPr/>
            <p:nvPr/>
          </p:nvSpPr>
          <p:spPr>
            <a:xfrm>
              <a:off x="633156" y="2245158"/>
              <a:ext cx="2814123" cy="1306930"/>
            </a:xfrm>
            <a:prstGeom prst="roundRect">
              <a:avLst>
                <a:gd name="adj" fmla="val 4147"/>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4">
              <a:extLst>
                <a:ext uri="{FF2B5EF4-FFF2-40B4-BE49-F238E27FC236}">
                  <a16:creationId xmlns:a16="http://schemas.microsoft.com/office/drawing/2014/main" id="{29A1286C-433D-01F3-497E-B2DBF3A32E78}"/>
                </a:ext>
              </a:extLst>
            </p:cNvPr>
            <p:cNvSpPr/>
            <p:nvPr/>
          </p:nvSpPr>
          <p:spPr>
            <a:xfrm>
              <a:off x="633156" y="2205191"/>
              <a:ext cx="2814123" cy="1306930"/>
            </a:xfrm>
            <a:prstGeom prst="roundRect">
              <a:avLst>
                <a:gd name="adj" fmla="val 414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5">
            <a:extLst>
              <a:ext uri="{FF2B5EF4-FFF2-40B4-BE49-F238E27FC236}">
                <a16:creationId xmlns:a16="http://schemas.microsoft.com/office/drawing/2014/main" id="{B2E8C3BC-F0AB-EA99-4171-D5A9B2E36EC6}"/>
              </a:ext>
            </a:extLst>
          </p:cNvPr>
          <p:cNvGrpSpPr/>
          <p:nvPr/>
        </p:nvGrpSpPr>
        <p:grpSpPr>
          <a:xfrm>
            <a:off x="1255886" y="2327878"/>
            <a:ext cx="2271625" cy="411391"/>
            <a:chOff x="730351" y="2432848"/>
            <a:chExt cx="2619733" cy="474433"/>
          </a:xfrm>
        </p:grpSpPr>
        <p:sp>
          <p:nvSpPr>
            <p:cNvPr id="31" name="Sev01">
              <a:extLst>
                <a:ext uri="{FF2B5EF4-FFF2-40B4-BE49-F238E27FC236}">
                  <a16:creationId xmlns:a16="http://schemas.microsoft.com/office/drawing/2014/main" id="{58A18401-274B-F7B0-85AF-BEA6D846CCAE}"/>
                </a:ext>
              </a:extLst>
            </p:cNvPr>
            <p:cNvSpPr>
              <a:spLocks noChangeAspect="1"/>
            </p:cNvSpPr>
            <p:nvPr/>
          </p:nvSpPr>
          <p:spPr>
            <a:xfrm>
              <a:off x="730351" y="2432848"/>
              <a:ext cx="2619733" cy="474433"/>
            </a:xfrm>
            <a:prstGeom prst="downArrowCallout">
              <a:avLst>
                <a:gd name="adj1" fmla="val 25000"/>
                <a:gd name="adj2" fmla="val 25000"/>
                <a:gd name="adj3" fmla="val 25000"/>
                <a:gd name="adj4" fmla="val 75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chemeClr val="accent1"/>
                </a:solidFill>
                <a:latin typeface="FontAwesome" pitchFamily="2" charset="0"/>
              </a:endParaRPr>
            </a:p>
          </p:txBody>
        </p:sp>
        <p:sp>
          <p:nvSpPr>
            <p:cNvPr id="32" name="Text Placeholder 3">
              <a:extLst>
                <a:ext uri="{FF2B5EF4-FFF2-40B4-BE49-F238E27FC236}">
                  <a16:creationId xmlns:a16="http://schemas.microsoft.com/office/drawing/2014/main" id="{90EA439C-76DC-C469-06C9-FB50292D89B1}"/>
                </a:ext>
              </a:extLst>
            </p:cNvPr>
            <p:cNvSpPr txBox="1">
              <a:spLocks/>
            </p:cNvSpPr>
            <p:nvPr/>
          </p:nvSpPr>
          <p:spPr>
            <a:xfrm>
              <a:off x="1438485" y="2517818"/>
              <a:ext cx="1203471" cy="212964"/>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dirty="0">
                  <a:ln>
                    <a:noFill/>
                  </a:ln>
                  <a:solidFill>
                    <a:schemeClr val="accent1"/>
                  </a:solidFill>
                  <a:effectLst/>
                  <a:uLnTx/>
                  <a:uFillTx/>
                  <a:latin typeface="+mn-lt"/>
                  <a:ea typeface="+mn-ea"/>
                  <a:cs typeface="+mn-cs"/>
                </a:rPr>
                <a:t>Data Sourcing</a:t>
              </a:r>
            </a:p>
          </p:txBody>
        </p:sp>
      </p:grpSp>
      <p:sp>
        <p:nvSpPr>
          <p:cNvPr id="34" name="Text Placeholder 3">
            <a:extLst>
              <a:ext uri="{FF2B5EF4-FFF2-40B4-BE49-F238E27FC236}">
                <a16:creationId xmlns:a16="http://schemas.microsoft.com/office/drawing/2014/main" id="{D52D855E-A616-22B3-E399-B34674477229}"/>
              </a:ext>
            </a:extLst>
          </p:cNvPr>
          <p:cNvSpPr txBox="1">
            <a:spLocks/>
          </p:cNvSpPr>
          <p:nvPr/>
        </p:nvSpPr>
        <p:spPr>
          <a:xfrm>
            <a:off x="1380481" y="2763430"/>
            <a:ext cx="2022435" cy="46166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dirty="0">
                <a:solidFill>
                  <a:schemeClr val="bg1"/>
                </a:solidFill>
              </a:rPr>
              <a:t>Web Scraping to update existing store data &amp; collect new store location data</a:t>
            </a:r>
          </a:p>
        </p:txBody>
      </p:sp>
      <p:sp>
        <p:nvSpPr>
          <p:cNvPr id="36" name="Freeform 27">
            <a:extLst>
              <a:ext uri="{FF2B5EF4-FFF2-40B4-BE49-F238E27FC236}">
                <a16:creationId xmlns:a16="http://schemas.microsoft.com/office/drawing/2014/main" id="{1DDC4A38-D72E-C546-1367-C41447058AD2}"/>
              </a:ext>
            </a:extLst>
          </p:cNvPr>
          <p:cNvSpPr/>
          <p:nvPr/>
        </p:nvSpPr>
        <p:spPr>
          <a:xfrm>
            <a:off x="5530799" y="2317554"/>
            <a:ext cx="872391" cy="872391"/>
          </a:xfrm>
          <a:custGeom>
            <a:avLst/>
            <a:gdLst>
              <a:gd name="connsiteX0" fmla="*/ 0 w 1006078"/>
              <a:gd name="connsiteY0" fmla="*/ 0 h 1006078"/>
              <a:gd name="connsiteX1" fmla="*/ 1006078 w 1006078"/>
              <a:gd name="connsiteY1" fmla="*/ 0 h 1006078"/>
              <a:gd name="connsiteX2" fmla="*/ 1006078 w 1006078"/>
              <a:gd name="connsiteY2" fmla="*/ 1006078 h 1006078"/>
              <a:gd name="connsiteX3" fmla="*/ 0 w 1006078"/>
              <a:gd name="connsiteY3" fmla="*/ 1006078 h 1006078"/>
              <a:gd name="connsiteX4" fmla="*/ 0 w 1006078"/>
              <a:gd name="connsiteY4" fmla="*/ 0 h 1006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078" h="1006078">
                <a:moveTo>
                  <a:pt x="0" y="0"/>
                </a:moveTo>
                <a:lnTo>
                  <a:pt x="1006078" y="0"/>
                </a:lnTo>
                <a:lnTo>
                  <a:pt x="1006078" y="1006078"/>
                </a:lnTo>
                <a:lnTo>
                  <a:pt x="0" y="10060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0" tIns="38100" rIns="38100" bIns="38100" numCol="1" spcCol="1270" anchor="ctr" anchorCtr="0">
            <a:noAutofit/>
          </a:bodyPr>
          <a:lstStyle/>
          <a:p>
            <a:pPr lvl="0" algn="ctr" defTabSz="1333500">
              <a:lnSpc>
                <a:spcPct val="90000"/>
              </a:lnSpc>
              <a:spcBef>
                <a:spcPct val="0"/>
              </a:spcBef>
              <a:spcAft>
                <a:spcPct val="35000"/>
              </a:spcAft>
            </a:pPr>
            <a:endParaRPr lang="en-US" sz="3000" kern="1200"/>
          </a:p>
        </p:txBody>
      </p:sp>
      <p:grpSp>
        <p:nvGrpSpPr>
          <p:cNvPr id="48" name="Group 7">
            <a:extLst>
              <a:ext uri="{FF2B5EF4-FFF2-40B4-BE49-F238E27FC236}">
                <a16:creationId xmlns:a16="http://schemas.microsoft.com/office/drawing/2014/main" id="{C6412022-CF23-9B0D-E9CB-42841477191E}"/>
              </a:ext>
            </a:extLst>
          </p:cNvPr>
          <p:cNvGrpSpPr/>
          <p:nvPr/>
        </p:nvGrpSpPr>
        <p:grpSpPr>
          <a:xfrm>
            <a:off x="3361185" y="939055"/>
            <a:ext cx="2440185" cy="1167922"/>
            <a:chOff x="3158270" y="823748"/>
            <a:chExt cx="2814123" cy="1346897"/>
          </a:xfrm>
        </p:grpSpPr>
        <p:sp>
          <p:nvSpPr>
            <p:cNvPr id="49" name="Rounded Rectangle 70">
              <a:extLst>
                <a:ext uri="{FF2B5EF4-FFF2-40B4-BE49-F238E27FC236}">
                  <a16:creationId xmlns:a16="http://schemas.microsoft.com/office/drawing/2014/main" id="{1658BD5B-49DE-8EA2-1216-3344CFD6A4A8}"/>
                </a:ext>
              </a:extLst>
            </p:cNvPr>
            <p:cNvSpPr/>
            <p:nvPr/>
          </p:nvSpPr>
          <p:spPr>
            <a:xfrm>
              <a:off x="3158270" y="863715"/>
              <a:ext cx="2814123" cy="1306930"/>
            </a:xfrm>
            <a:prstGeom prst="roundRect">
              <a:avLst>
                <a:gd name="adj" fmla="val 4147"/>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71">
              <a:extLst>
                <a:ext uri="{FF2B5EF4-FFF2-40B4-BE49-F238E27FC236}">
                  <a16:creationId xmlns:a16="http://schemas.microsoft.com/office/drawing/2014/main" id="{732445F8-755D-1E96-203A-386199A009D9}"/>
                </a:ext>
              </a:extLst>
            </p:cNvPr>
            <p:cNvSpPr/>
            <p:nvPr/>
          </p:nvSpPr>
          <p:spPr>
            <a:xfrm>
              <a:off x="3158270" y="823748"/>
              <a:ext cx="2814123" cy="1306930"/>
            </a:xfrm>
            <a:prstGeom prst="roundRect">
              <a:avLst>
                <a:gd name="adj" fmla="val 414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72">
            <a:extLst>
              <a:ext uri="{FF2B5EF4-FFF2-40B4-BE49-F238E27FC236}">
                <a16:creationId xmlns:a16="http://schemas.microsoft.com/office/drawing/2014/main" id="{B826A833-39B7-0DF9-6267-E3AABB0F0869}"/>
              </a:ext>
            </a:extLst>
          </p:cNvPr>
          <p:cNvGrpSpPr/>
          <p:nvPr/>
        </p:nvGrpSpPr>
        <p:grpSpPr>
          <a:xfrm>
            <a:off x="3445465" y="1053000"/>
            <a:ext cx="2271625" cy="411391"/>
            <a:chOff x="730351" y="2432848"/>
            <a:chExt cx="2619733" cy="474433"/>
          </a:xfrm>
        </p:grpSpPr>
        <p:sp>
          <p:nvSpPr>
            <p:cNvPr id="52" name="Sev01">
              <a:extLst>
                <a:ext uri="{FF2B5EF4-FFF2-40B4-BE49-F238E27FC236}">
                  <a16:creationId xmlns:a16="http://schemas.microsoft.com/office/drawing/2014/main" id="{1AD73EBB-E3FC-8BB0-1D1B-43FADE161B09}"/>
                </a:ext>
              </a:extLst>
            </p:cNvPr>
            <p:cNvSpPr>
              <a:spLocks noChangeAspect="1"/>
            </p:cNvSpPr>
            <p:nvPr/>
          </p:nvSpPr>
          <p:spPr>
            <a:xfrm>
              <a:off x="730351" y="2432848"/>
              <a:ext cx="2619733" cy="474433"/>
            </a:xfrm>
            <a:prstGeom prst="downArrowCallout">
              <a:avLst>
                <a:gd name="adj1" fmla="val 25000"/>
                <a:gd name="adj2" fmla="val 25000"/>
                <a:gd name="adj3" fmla="val 25000"/>
                <a:gd name="adj4" fmla="val 75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chemeClr val="accent1"/>
                </a:solidFill>
                <a:latin typeface="FontAwesome" pitchFamily="2" charset="0"/>
              </a:endParaRPr>
            </a:p>
          </p:txBody>
        </p:sp>
        <p:sp>
          <p:nvSpPr>
            <p:cNvPr id="53" name="Text Placeholder 3">
              <a:extLst>
                <a:ext uri="{FF2B5EF4-FFF2-40B4-BE49-F238E27FC236}">
                  <a16:creationId xmlns:a16="http://schemas.microsoft.com/office/drawing/2014/main" id="{BBB6463C-C970-AB2F-E53F-416C79BB308F}"/>
                </a:ext>
              </a:extLst>
            </p:cNvPr>
            <p:cNvSpPr txBox="1">
              <a:spLocks/>
            </p:cNvSpPr>
            <p:nvPr/>
          </p:nvSpPr>
          <p:spPr>
            <a:xfrm>
              <a:off x="920865" y="2517818"/>
              <a:ext cx="2238716" cy="212964"/>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a:ln>
                    <a:noFill/>
                  </a:ln>
                  <a:solidFill>
                    <a:schemeClr val="accent2"/>
                  </a:solidFill>
                  <a:effectLst/>
                  <a:uLnTx/>
                  <a:uFillTx/>
                  <a:latin typeface="+mn-lt"/>
                  <a:ea typeface="+mn-ea"/>
                  <a:cs typeface="+mn-cs"/>
                </a:rPr>
                <a:t>Data Integration &amp; Storage</a:t>
              </a:r>
            </a:p>
          </p:txBody>
        </p:sp>
      </p:grpSp>
      <p:sp>
        <p:nvSpPr>
          <p:cNvPr id="54" name="Text Placeholder 3">
            <a:extLst>
              <a:ext uri="{FF2B5EF4-FFF2-40B4-BE49-F238E27FC236}">
                <a16:creationId xmlns:a16="http://schemas.microsoft.com/office/drawing/2014/main" id="{ED9CE9E2-1ADD-7FF5-5B4D-C064855D3A3C}"/>
              </a:ext>
            </a:extLst>
          </p:cNvPr>
          <p:cNvSpPr txBox="1">
            <a:spLocks/>
          </p:cNvSpPr>
          <p:nvPr/>
        </p:nvSpPr>
        <p:spPr>
          <a:xfrm>
            <a:off x="3570060" y="1488552"/>
            <a:ext cx="2022435" cy="46166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a:solidFill>
                  <a:schemeClr val="bg1"/>
                </a:solidFill>
              </a:rPr>
              <a:t>Building data frameworks in spreadsheets or SQL for Meijer and Competitor stores </a:t>
            </a:r>
          </a:p>
        </p:txBody>
      </p:sp>
      <p:grpSp>
        <p:nvGrpSpPr>
          <p:cNvPr id="55" name="Group 76">
            <a:extLst>
              <a:ext uri="{FF2B5EF4-FFF2-40B4-BE49-F238E27FC236}">
                <a16:creationId xmlns:a16="http://schemas.microsoft.com/office/drawing/2014/main" id="{E7307440-C659-07E3-0576-29A18F008695}"/>
              </a:ext>
            </a:extLst>
          </p:cNvPr>
          <p:cNvGrpSpPr/>
          <p:nvPr/>
        </p:nvGrpSpPr>
        <p:grpSpPr>
          <a:xfrm>
            <a:off x="3361185" y="3465932"/>
            <a:ext cx="2440185" cy="1167922"/>
            <a:chOff x="3158270" y="823748"/>
            <a:chExt cx="2814123" cy="1346897"/>
          </a:xfrm>
        </p:grpSpPr>
        <p:sp>
          <p:nvSpPr>
            <p:cNvPr id="56" name="Rounded Rectangle 77">
              <a:extLst>
                <a:ext uri="{FF2B5EF4-FFF2-40B4-BE49-F238E27FC236}">
                  <a16:creationId xmlns:a16="http://schemas.microsoft.com/office/drawing/2014/main" id="{B6E89EE1-CE0E-9014-946F-43A5D38E850F}"/>
                </a:ext>
              </a:extLst>
            </p:cNvPr>
            <p:cNvSpPr/>
            <p:nvPr/>
          </p:nvSpPr>
          <p:spPr>
            <a:xfrm>
              <a:off x="3158270" y="863715"/>
              <a:ext cx="2814123" cy="1306930"/>
            </a:xfrm>
            <a:prstGeom prst="roundRect">
              <a:avLst>
                <a:gd name="adj" fmla="val 4147"/>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ounded Rectangle 78">
              <a:extLst>
                <a:ext uri="{FF2B5EF4-FFF2-40B4-BE49-F238E27FC236}">
                  <a16:creationId xmlns:a16="http://schemas.microsoft.com/office/drawing/2014/main" id="{C3713F73-5557-5D6E-0535-F8EDDC59816B}"/>
                </a:ext>
              </a:extLst>
            </p:cNvPr>
            <p:cNvSpPr/>
            <p:nvPr/>
          </p:nvSpPr>
          <p:spPr>
            <a:xfrm>
              <a:off x="3158270" y="823748"/>
              <a:ext cx="2814123" cy="1306930"/>
            </a:xfrm>
            <a:prstGeom prst="roundRect">
              <a:avLst>
                <a:gd name="adj" fmla="val 414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79">
            <a:extLst>
              <a:ext uri="{FF2B5EF4-FFF2-40B4-BE49-F238E27FC236}">
                <a16:creationId xmlns:a16="http://schemas.microsoft.com/office/drawing/2014/main" id="{D6A80ECF-052E-145D-EFD1-C9E398E5E3D7}"/>
              </a:ext>
            </a:extLst>
          </p:cNvPr>
          <p:cNvGrpSpPr/>
          <p:nvPr/>
        </p:nvGrpSpPr>
        <p:grpSpPr>
          <a:xfrm>
            <a:off x="3445465" y="3579878"/>
            <a:ext cx="2271625" cy="411391"/>
            <a:chOff x="730351" y="2432848"/>
            <a:chExt cx="2619733" cy="474433"/>
          </a:xfrm>
        </p:grpSpPr>
        <p:sp>
          <p:nvSpPr>
            <p:cNvPr id="59" name="Sev01">
              <a:extLst>
                <a:ext uri="{FF2B5EF4-FFF2-40B4-BE49-F238E27FC236}">
                  <a16:creationId xmlns:a16="http://schemas.microsoft.com/office/drawing/2014/main" id="{16D37EBE-4609-2D9C-F3DF-CBC1F00DC47D}"/>
                </a:ext>
              </a:extLst>
            </p:cNvPr>
            <p:cNvSpPr>
              <a:spLocks noChangeAspect="1"/>
            </p:cNvSpPr>
            <p:nvPr/>
          </p:nvSpPr>
          <p:spPr>
            <a:xfrm>
              <a:off x="730351" y="2432848"/>
              <a:ext cx="2619733" cy="474433"/>
            </a:xfrm>
            <a:prstGeom prst="downArrowCallout">
              <a:avLst>
                <a:gd name="adj1" fmla="val 25000"/>
                <a:gd name="adj2" fmla="val 25000"/>
                <a:gd name="adj3" fmla="val 25000"/>
                <a:gd name="adj4" fmla="val 75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chemeClr val="accent1"/>
                </a:solidFill>
                <a:latin typeface="FontAwesome" pitchFamily="2" charset="0"/>
              </a:endParaRPr>
            </a:p>
          </p:txBody>
        </p:sp>
        <p:sp>
          <p:nvSpPr>
            <p:cNvPr id="60" name="Text Placeholder 3">
              <a:extLst>
                <a:ext uri="{FF2B5EF4-FFF2-40B4-BE49-F238E27FC236}">
                  <a16:creationId xmlns:a16="http://schemas.microsoft.com/office/drawing/2014/main" id="{0048D5C5-CA85-B53F-2406-94D9F64AAD93}"/>
                </a:ext>
              </a:extLst>
            </p:cNvPr>
            <p:cNvSpPr txBox="1">
              <a:spLocks/>
            </p:cNvSpPr>
            <p:nvPr/>
          </p:nvSpPr>
          <p:spPr>
            <a:xfrm>
              <a:off x="964975" y="2517818"/>
              <a:ext cx="2150498" cy="212964"/>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tabLst/>
                <a:defRPr/>
              </a:pPr>
              <a:r>
                <a:rPr kumimoji="0" lang="en-US" sz="1200" b="1" i="0" u="none" strike="noStrike" kern="1200" cap="none" spc="0" normalizeH="0" baseline="0" noProof="0">
                  <a:ln>
                    <a:noFill/>
                  </a:ln>
                  <a:solidFill>
                    <a:schemeClr val="accent4"/>
                  </a:solidFill>
                  <a:effectLst/>
                  <a:uLnTx/>
                  <a:uFillTx/>
                  <a:latin typeface="+mn-lt"/>
                  <a:ea typeface="+mn-ea"/>
                  <a:cs typeface="+mn-cs"/>
                </a:rPr>
                <a:t>Visualization &amp; Reporting</a:t>
              </a:r>
            </a:p>
          </p:txBody>
        </p:sp>
      </p:grpSp>
      <p:sp>
        <p:nvSpPr>
          <p:cNvPr id="61" name="Text Placeholder 3">
            <a:extLst>
              <a:ext uri="{FF2B5EF4-FFF2-40B4-BE49-F238E27FC236}">
                <a16:creationId xmlns:a16="http://schemas.microsoft.com/office/drawing/2014/main" id="{D6E84417-15F7-59BE-7161-6CC976FBDD40}"/>
              </a:ext>
            </a:extLst>
          </p:cNvPr>
          <p:cNvSpPr txBox="1">
            <a:spLocks/>
          </p:cNvSpPr>
          <p:nvPr/>
        </p:nvSpPr>
        <p:spPr>
          <a:xfrm>
            <a:off x="3570060" y="4015429"/>
            <a:ext cx="2022435" cy="46166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defTabSz="914400">
              <a:spcBef>
                <a:spcPct val="20000"/>
              </a:spcBef>
              <a:defRPr/>
            </a:pPr>
            <a:r>
              <a:rPr lang="en-US" sz="1000">
                <a:solidFill>
                  <a:schemeClr val="bg1"/>
                </a:solidFill>
              </a:rPr>
              <a:t>Interactive Dashboard to assess the performance of stores belonging to Meijer and its Competitors</a:t>
            </a:r>
          </a:p>
        </p:txBody>
      </p:sp>
      <p:grpSp>
        <p:nvGrpSpPr>
          <p:cNvPr id="62" name="Group 12">
            <a:extLst>
              <a:ext uri="{FF2B5EF4-FFF2-40B4-BE49-F238E27FC236}">
                <a16:creationId xmlns:a16="http://schemas.microsoft.com/office/drawing/2014/main" id="{F05A3AB3-7384-1E2B-C334-2A14A31F867D}"/>
              </a:ext>
            </a:extLst>
          </p:cNvPr>
          <p:cNvGrpSpPr/>
          <p:nvPr/>
        </p:nvGrpSpPr>
        <p:grpSpPr>
          <a:xfrm>
            <a:off x="4069500" y="2237040"/>
            <a:ext cx="1052778" cy="1089654"/>
            <a:chOff x="4053625" y="2445103"/>
            <a:chExt cx="1052778" cy="1089654"/>
          </a:xfrm>
        </p:grpSpPr>
        <p:sp>
          <p:nvSpPr>
            <p:cNvPr id="63" name="Oval 62">
              <a:extLst>
                <a:ext uri="{FF2B5EF4-FFF2-40B4-BE49-F238E27FC236}">
                  <a16:creationId xmlns:a16="http://schemas.microsoft.com/office/drawing/2014/main" id="{F0352F40-C06E-5C8D-0CC9-B0C5774CFFF6}"/>
                </a:ext>
              </a:extLst>
            </p:cNvPr>
            <p:cNvSpPr/>
            <p:nvPr/>
          </p:nvSpPr>
          <p:spPr>
            <a:xfrm>
              <a:off x="4053625" y="2481979"/>
              <a:ext cx="1052778" cy="105277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162C5B9E-151E-C5EB-1852-4A050C2E0234}"/>
                </a:ext>
              </a:extLst>
            </p:cNvPr>
            <p:cNvSpPr/>
            <p:nvPr/>
          </p:nvSpPr>
          <p:spPr>
            <a:xfrm>
              <a:off x="4053625" y="2445103"/>
              <a:ext cx="1052778" cy="1052778"/>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 name="Freeform 52">
            <a:extLst>
              <a:ext uri="{FF2B5EF4-FFF2-40B4-BE49-F238E27FC236}">
                <a16:creationId xmlns:a16="http://schemas.microsoft.com/office/drawing/2014/main" id="{981C8574-97F8-44D5-C199-510740D5F31E}"/>
              </a:ext>
            </a:extLst>
          </p:cNvPr>
          <p:cNvSpPr>
            <a:spLocks noEditPoints="1"/>
          </p:cNvSpPr>
          <p:nvPr/>
        </p:nvSpPr>
        <p:spPr bwMode="auto">
          <a:xfrm>
            <a:off x="4325927" y="2493792"/>
            <a:ext cx="539080" cy="539078"/>
          </a:xfrm>
          <a:custGeom>
            <a:avLst/>
            <a:gdLst/>
            <a:ahLst/>
            <a:cxnLst>
              <a:cxn ang="0">
                <a:pos x="27" y="55"/>
              </a:cxn>
              <a:cxn ang="0">
                <a:pos x="0" y="27"/>
              </a:cxn>
              <a:cxn ang="0">
                <a:pos x="27" y="0"/>
              </a:cxn>
              <a:cxn ang="0">
                <a:pos x="55" y="27"/>
              </a:cxn>
              <a:cxn ang="0">
                <a:pos x="27" y="55"/>
              </a:cxn>
              <a:cxn ang="0">
                <a:pos x="27" y="8"/>
              </a:cxn>
              <a:cxn ang="0">
                <a:pos x="8" y="27"/>
              </a:cxn>
              <a:cxn ang="0">
                <a:pos x="27" y="47"/>
              </a:cxn>
              <a:cxn ang="0">
                <a:pos x="47" y="27"/>
              </a:cxn>
              <a:cxn ang="0">
                <a:pos x="27" y="8"/>
              </a:cxn>
              <a:cxn ang="0">
                <a:pos x="32" y="31"/>
              </a:cxn>
              <a:cxn ang="0">
                <a:pos x="31" y="32"/>
              </a:cxn>
              <a:cxn ang="0">
                <a:pos x="19" y="32"/>
              </a:cxn>
              <a:cxn ang="0">
                <a:pos x="18" y="31"/>
              </a:cxn>
              <a:cxn ang="0">
                <a:pos x="18" y="28"/>
              </a:cxn>
              <a:cxn ang="0">
                <a:pos x="19" y="27"/>
              </a:cxn>
              <a:cxn ang="0">
                <a:pos x="27" y="27"/>
              </a:cxn>
              <a:cxn ang="0">
                <a:pos x="27" y="15"/>
              </a:cxn>
              <a:cxn ang="0">
                <a:pos x="28" y="14"/>
              </a:cxn>
              <a:cxn ang="0">
                <a:pos x="31" y="14"/>
              </a:cxn>
              <a:cxn ang="0">
                <a:pos x="32" y="15"/>
              </a:cxn>
              <a:cxn ang="0">
                <a:pos x="32" y="31"/>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7"/>
                  <a:pt x="8" y="27"/>
                </a:cubicBezTo>
                <a:cubicBezTo>
                  <a:pt x="8" y="38"/>
                  <a:pt x="16" y="47"/>
                  <a:pt x="27" y="47"/>
                </a:cubicBezTo>
                <a:cubicBezTo>
                  <a:pt x="38" y="47"/>
                  <a:pt x="47" y="38"/>
                  <a:pt x="47" y="27"/>
                </a:cubicBezTo>
                <a:cubicBezTo>
                  <a:pt x="47" y="17"/>
                  <a:pt x="38" y="8"/>
                  <a:pt x="27" y="8"/>
                </a:cubicBezTo>
                <a:close/>
                <a:moveTo>
                  <a:pt x="32" y="31"/>
                </a:moveTo>
                <a:cubicBezTo>
                  <a:pt x="32" y="31"/>
                  <a:pt x="31" y="32"/>
                  <a:pt x="31" y="32"/>
                </a:cubicBezTo>
                <a:cubicBezTo>
                  <a:pt x="19" y="32"/>
                  <a:pt x="19" y="32"/>
                  <a:pt x="19" y="32"/>
                </a:cubicBezTo>
                <a:cubicBezTo>
                  <a:pt x="19" y="32"/>
                  <a:pt x="18" y="31"/>
                  <a:pt x="18" y="31"/>
                </a:cubicBezTo>
                <a:cubicBezTo>
                  <a:pt x="18" y="28"/>
                  <a:pt x="18" y="28"/>
                  <a:pt x="18" y="28"/>
                </a:cubicBezTo>
                <a:cubicBezTo>
                  <a:pt x="18" y="28"/>
                  <a:pt x="19" y="27"/>
                  <a:pt x="19" y="27"/>
                </a:cubicBezTo>
                <a:cubicBezTo>
                  <a:pt x="27" y="27"/>
                  <a:pt x="27" y="27"/>
                  <a:pt x="27" y="27"/>
                </a:cubicBezTo>
                <a:cubicBezTo>
                  <a:pt x="27" y="15"/>
                  <a:pt x="27" y="15"/>
                  <a:pt x="27" y="15"/>
                </a:cubicBezTo>
                <a:cubicBezTo>
                  <a:pt x="27" y="14"/>
                  <a:pt x="28" y="14"/>
                  <a:pt x="28" y="14"/>
                </a:cubicBezTo>
                <a:cubicBezTo>
                  <a:pt x="31" y="14"/>
                  <a:pt x="31" y="14"/>
                  <a:pt x="31" y="14"/>
                </a:cubicBezTo>
                <a:cubicBezTo>
                  <a:pt x="31" y="14"/>
                  <a:pt x="32" y="14"/>
                  <a:pt x="32" y="15"/>
                </a:cubicBezTo>
                <a:lnTo>
                  <a:pt x="32" y="3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pic>
        <p:nvPicPr>
          <p:cNvPr id="2050" name="Picture 2" descr="Microsoft Azure Logo and symbol, meaning, history, PNG, brand">
            <a:extLst>
              <a:ext uri="{FF2B5EF4-FFF2-40B4-BE49-F238E27FC236}">
                <a16:creationId xmlns:a16="http://schemas.microsoft.com/office/drawing/2014/main" id="{E4BB8555-D252-FCE0-289B-218FCB4678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3742" y="-76643"/>
            <a:ext cx="1505678" cy="8469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45E2945-C4AC-3768-AA38-DF096B802C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89676" y="193984"/>
            <a:ext cx="598274" cy="358234"/>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4C092962-18F0-DD1F-24C9-408147CB3022}"/>
              </a:ext>
            </a:extLst>
          </p:cNvPr>
          <p:cNvGrpSpPr/>
          <p:nvPr/>
        </p:nvGrpSpPr>
        <p:grpSpPr>
          <a:xfrm>
            <a:off x="5914894" y="3585075"/>
            <a:ext cx="1981186" cy="811338"/>
            <a:chOff x="5899019" y="3783512"/>
            <a:chExt cx="1981186" cy="811338"/>
          </a:xfrm>
        </p:grpSpPr>
        <p:sp>
          <p:nvSpPr>
            <p:cNvPr id="38" name="Freeform 6">
              <a:extLst>
                <a:ext uri="{FF2B5EF4-FFF2-40B4-BE49-F238E27FC236}">
                  <a16:creationId xmlns:a16="http://schemas.microsoft.com/office/drawing/2014/main" id="{CF94C765-44C1-76F3-9759-E8DAF6962063}"/>
                </a:ext>
              </a:extLst>
            </p:cNvPr>
            <p:cNvSpPr>
              <a:spLocks/>
            </p:cNvSpPr>
            <p:nvPr/>
          </p:nvSpPr>
          <p:spPr bwMode="auto">
            <a:xfrm>
              <a:off x="5899019" y="3783512"/>
              <a:ext cx="648814" cy="540526"/>
            </a:xfrm>
            <a:custGeom>
              <a:avLst/>
              <a:gdLst/>
              <a:ahLst/>
              <a:cxnLst>
                <a:cxn ang="0">
                  <a:pos x="403" y="61"/>
                </a:cxn>
                <a:cxn ang="0">
                  <a:pos x="410" y="2"/>
                </a:cxn>
                <a:cxn ang="0">
                  <a:pos x="410" y="0"/>
                </a:cxn>
                <a:cxn ang="0">
                  <a:pos x="597" y="0"/>
                </a:cxn>
                <a:cxn ang="0">
                  <a:pos x="597" y="2"/>
                </a:cxn>
                <a:cxn ang="0">
                  <a:pos x="592" y="68"/>
                </a:cxn>
                <a:cxn ang="0">
                  <a:pos x="469" y="310"/>
                </a:cxn>
                <a:cxn ang="0">
                  <a:pos x="161" y="437"/>
                </a:cxn>
                <a:cxn ang="0">
                  <a:pos x="160" y="437"/>
                </a:cxn>
                <a:cxn ang="0">
                  <a:pos x="160" y="497"/>
                </a:cxn>
                <a:cxn ang="0">
                  <a:pos x="0" y="341"/>
                </a:cxn>
                <a:cxn ang="0">
                  <a:pos x="160" y="185"/>
                </a:cxn>
                <a:cxn ang="0">
                  <a:pos x="160" y="250"/>
                </a:cxn>
                <a:cxn ang="0">
                  <a:pos x="161" y="250"/>
                </a:cxn>
                <a:cxn ang="0">
                  <a:pos x="337" y="177"/>
                </a:cxn>
                <a:cxn ang="0">
                  <a:pos x="403" y="61"/>
                </a:cxn>
              </a:cxnLst>
              <a:rect l="0" t="0" r="r" b="b"/>
              <a:pathLst>
                <a:path w="597" h="497">
                  <a:moveTo>
                    <a:pt x="403" y="61"/>
                  </a:moveTo>
                  <a:cubicBezTo>
                    <a:pt x="408" y="42"/>
                    <a:pt x="410" y="22"/>
                    <a:pt x="410" y="2"/>
                  </a:cubicBezTo>
                  <a:cubicBezTo>
                    <a:pt x="410" y="1"/>
                    <a:pt x="410" y="0"/>
                    <a:pt x="410" y="0"/>
                  </a:cubicBezTo>
                  <a:cubicBezTo>
                    <a:pt x="597" y="0"/>
                    <a:pt x="597" y="0"/>
                    <a:pt x="597" y="0"/>
                  </a:cubicBezTo>
                  <a:cubicBezTo>
                    <a:pt x="597" y="0"/>
                    <a:pt x="597" y="1"/>
                    <a:pt x="597" y="2"/>
                  </a:cubicBezTo>
                  <a:cubicBezTo>
                    <a:pt x="597" y="24"/>
                    <a:pt x="595" y="46"/>
                    <a:pt x="592" y="68"/>
                  </a:cubicBezTo>
                  <a:cubicBezTo>
                    <a:pt x="579" y="160"/>
                    <a:pt x="538" y="241"/>
                    <a:pt x="469" y="310"/>
                  </a:cubicBezTo>
                  <a:cubicBezTo>
                    <a:pt x="384" y="395"/>
                    <a:pt x="281" y="437"/>
                    <a:pt x="161" y="437"/>
                  </a:cubicBezTo>
                  <a:cubicBezTo>
                    <a:pt x="161" y="437"/>
                    <a:pt x="160" y="437"/>
                    <a:pt x="160" y="437"/>
                  </a:cubicBezTo>
                  <a:cubicBezTo>
                    <a:pt x="160" y="497"/>
                    <a:pt x="160" y="497"/>
                    <a:pt x="160" y="497"/>
                  </a:cubicBezTo>
                  <a:cubicBezTo>
                    <a:pt x="0" y="341"/>
                    <a:pt x="0" y="341"/>
                    <a:pt x="0" y="341"/>
                  </a:cubicBezTo>
                  <a:cubicBezTo>
                    <a:pt x="160" y="185"/>
                    <a:pt x="160" y="185"/>
                    <a:pt x="160" y="185"/>
                  </a:cubicBezTo>
                  <a:cubicBezTo>
                    <a:pt x="160" y="250"/>
                    <a:pt x="160" y="250"/>
                    <a:pt x="160" y="250"/>
                  </a:cubicBezTo>
                  <a:cubicBezTo>
                    <a:pt x="160" y="250"/>
                    <a:pt x="161" y="250"/>
                    <a:pt x="161" y="250"/>
                  </a:cubicBezTo>
                  <a:cubicBezTo>
                    <a:pt x="230" y="250"/>
                    <a:pt x="288" y="226"/>
                    <a:pt x="337" y="177"/>
                  </a:cubicBezTo>
                  <a:cubicBezTo>
                    <a:pt x="371" y="143"/>
                    <a:pt x="393" y="104"/>
                    <a:pt x="403" y="61"/>
                  </a:cubicBez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040" name="Picture 16">
              <a:extLst>
                <a:ext uri="{FF2B5EF4-FFF2-40B4-BE49-F238E27FC236}">
                  <a16:creationId xmlns:a16="http://schemas.microsoft.com/office/drawing/2014/main" id="{AFEF9ECB-D16A-21D8-D786-22FCA1606416}"/>
                </a:ext>
              </a:extLst>
            </p:cNvPr>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93919" y="4109319"/>
              <a:ext cx="382666" cy="38266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A logo of a python&#10;&#10;Description automatically generated">
              <a:extLst>
                <a:ext uri="{FF2B5EF4-FFF2-40B4-BE49-F238E27FC236}">
                  <a16:creationId xmlns:a16="http://schemas.microsoft.com/office/drawing/2014/main" id="{B158C040-5389-EB89-770F-00CCABA4D2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17317" y="4053226"/>
              <a:ext cx="962888" cy="5416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6921BAF4-23EB-8F5E-34DE-07E3EE358E0A}"/>
              </a:ext>
            </a:extLst>
          </p:cNvPr>
          <p:cNvGrpSpPr/>
          <p:nvPr/>
        </p:nvGrpSpPr>
        <p:grpSpPr>
          <a:xfrm>
            <a:off x="1255886" y="1375470"/>
            <a:ext cx="1955397" cy="677527"/>
            <a:chOff x="1240011" y="1573907"/>
            <a:chExt cx="1955397" cy="677527"/>
          </a:xfrm>
        </p:grpSpPr>
        <p:sp>
          <p:nvSpPr>
            <p:cNvPr id="42" name="Freeform 8">
              <a:extLst>
                <a:ext uri="{FF2B5EF4-FFF2-40B4-BE49-F238E27FC236}">
                  <a16:creationId xmlns:a16="http://schemas.microsoft.com/office/drawing/2014/main" id="{324B696F-1B9B-9A3B-934F-3AC376892605}"/>
                </a:ext>
              </a:extLst>
            </p:cNvPr>
            <p:cNvSpPr>
              <a:spLocks noEditPoints="1"/>
            </p:cNvSpPr>
            <p:nvPr/>
          </p:nvSpPr>
          <p:spPr bwMode="auto">
            <a:xfrm>
              <a:off x="2548429" y="1712284"/>
              <a:ext cx="646979" cy="539150"/>
            </a:xfrm>
            <a:custGeom>
              <a:avLst/>
              <a:gdLst/>
              <a:ahLst/>
              <a:cxnLst>
                <a:cxn ang="0">
                  <a:pos x="96" y="338"/>
                </a:cxn>
                <a:cxn ang="0">
                  <a:pos x="95" y="338"/>
                </a:cxn>
                <a:cxn ang="0">
                  <a:pos x="96" y="338"/>
                </a:cxn>
                <a:cxn ang="0">
                  <a:pos x="435" y="0"/>
                </a:cxn>
                <a:cxn ang="0">
                  <a:pos x="595" y="157"/>
                </a:cxn>
                <a:cxn ang="0">
                  <a:pos x="435" y="314"/>
                </a:cxn>
                <a:cxn ang="0">
                  <a:pos x="435" y="249"/>
                </a:cxn>
                <a:cxn ang="0">
                  <a:pos x="260" y="322"/>
                </a:cxn>
                <a:cxn ang="0">
                  <a:pos x="194" y="437"/>
                </a:cxn>
                <a:cxn ang="0">
                  <a:pos x="187" y="496"/>
                </a:cxn>
                <a:cxn ang="0">
                  <a:pos x="0" y="496"/>
                </a:cxn>
                <a:cxn ang="0">
                  <a:pos x="5" y="429"/>
                </a:cxn>
                <a:cxn ang="0">
                  <a:pos x="128" y="190"/>
                </a:cxn>
                <a:cxn ang="0">
                  <a:pos x="435" y="61"/>
                </a:cxn>
                <a:cxn ang="0">
                  <a:pos x="435" y="0"/>
                </a:cxn>
              </a:cxnLst>
              <a:rect l="0" t="0" r="r" b="b"/>
              <a:pathLst>
                <a:path w="595" h="496">
                  <a:moveTo>
                    <a:pt x="96" y="338"/>
                  </a:moveTo>
                  <a:cubicBezTo>
                    <a:pt x="96" y="338"/>
                    <a:pt x="95" y="338"/>
                    <a:pt x="95" y="338"/>
                  </a:cubicBezTo>
                  <a:cubicBezTo>
                    <a:pt x="96" y="338"/>
                    <a:pt x="96" y="338"/>
                    <a:pt x="96" y="338"/>
                  </a:cubicBezTo>
                  <a:close/>
                  <a:moveTo>
                    <a:pt x="435" y="0"/>
                  </a:moveTo>
                  <a:cubicBezTo>
                    <a:pt x="595" y="157"/>
                    <a:pt x="595" y="157"/>
                    <a:pt x="595" y="157"/>
                  </a:cubicBezTo>
                  <a:cubicBezTo>
                    <a:pt x="435" y="314"/>
                    <a:pt x="435" y="314"/>
                    <a:pt x="435" y="314"/>
                  </a:cubicBezTo>
                  <a:cubicBezTo>
                    <a:pt x="435" y="249"/>
                    <a:pt x="435" y="249"/>
                    <a:pt x="435" y="249"/>
                  </a:cubicBezTo>
                  <a:cubicBezTo>
                    <a:pt x="367" y="249"/>
                    <a:pt x="309" y="273"/>
                    <a:pt x="260" y="322"/>
                  </a:cubicBezTo>
                  <a:cubicBezTo>
                    <a:pt x="227" y="356"/>
                    <a:pt x="204" y="394"/>
                    <a:pt x="194" y="437"/>
                  </a:cubicBezTo>
                  <a:cubicBezTo>
                    <a:pt x="190" y="456"/>
                    <a:pt x="187" y="475"/>
                    <a:pt x="187" y="496"/>
                  </a:cubicBezTo>
                  <a:cubicBezTo>
                    <a:pt x="0" y="496"/>
                    <a:pt x="0" y="496"/>
                    <a:pt x="0" y="496"/>
                  </a:cubicBezTo>
                  <a:cubicBezTo>
                    <a:pt x="0" y="473"/>
                    <a:pt x="2" y="451"/>
                    <a:pt x="5" y="429"/>
                  </a:cubicBezTo>
                  <a:cubicBezTo>
                    <a:pt x="18" y="338"/>
                    <a:pt x="59" y="258"/>
                    <a:pt x="128" y="190"/>
                  </a:cubicBezTo>
                  <a:cubicBezTo>
                    <a:pt x="213" y="104"/>
                    <a:pt x="315" y="62"/>
                    <a:pt x="435" y="61"/>
                  </a:cubicBezTo>
                  <a:lnTo>
                    <a:pt x="435"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034" name="Picture 10" descr="Data Icon Svg / One library, over 40,000 vector icons. - Handmade by Zurek">
              <a:extLst>
                <a:ext uri="{FF2B5EF4-FFF2-40B4-BE49-F238E27FC236}">
                  <a16:creationId xmlns:a16="http://schemas.microsoft.com/office/drawing/2014/main" id="{9B5D8B58-7AC0-804A-834A-576C89605522}"/>
                </a:ext>
              </a:extLst>
            </p:cNvPr>
            <p:cNvPicPr>
              <a:picLocks noChangeAspect="1" noChangeArrowheads="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2189363" y="1573907"/>
              <a:ext cx="501381" cy="501381"/>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A close-up of a logo&#10;&#10;Description automatically generated">
              <a:extLst>
                <a:ext uri="{FF2B5EF4-FFF2-40B4-BE49-F238E27FC236}">
                  <a16:creationId xmlns:a16="http://schemas.microsoft.com/office/drawing/2014/main" id="{6453A044-B182-AE08-CEEF-C7A349CEAD7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40011" y="1582934"/>
              <a:ext cx="759539" cy="4095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a:extLst>
              <a:ext uri="{FF2B5EF4-FFF2-40B4-BE49-F238E27FC236}">
                <a16:creationId xmlns:a16="http://schemas.microsoft.com/office/drawing/2014/main" id="{C88489E3-907D-87D1-0C2D-4C99DFFB7E86}"/>
              </a:ext>
            </a:extLst>
          </p:cNvPr>
          <p:cNvGrpSpPr/>
          <p:nvPr/>
        </p:nvGrpSpPr>
        <p:grpSpPr>
          <a:xfrm>
            <a:off x="1071547" y="3531848"/>
            <a:ext cx="2085822" cy="782051"/>
            <a:chOff x="1055672" y="3730285"/>
            <a:chExt cx="2085822" cy="782051"/>
          </a:xfrm>
        </p:grpSpPr>
        <p:sp>
          <p:nvSpPr>
            <p:cNvPr id="37" name="Freeform 5">
              <a:extLst>
                <a:ext uri="{FF2B5EF4-FFF2-40B4-BE49-F238E27FC236}">
                  <a16:creationId xmlns:a16="http://schemas.microsoft.com/office/drawing/2014/main" id="{12377709-BBF5-3CB6-68EB-720C9B31C84B}"/>
                </a:ext>
              </a:extLst>
            </p:cNvPr>
            <p:cNvSpPr>
              <a:spLocks/>
            </p:cNvSpPr>
            <p:nvPr/>
          </p:nvSpPr>
          <p:spPr bwMode="auto">
            <a:xfrm>
              <a:off x="2602343" y="3730285"/>
              <a:ext cx="539151" cy="646980"/>
            </a:xfrm>
            <a:custGeom>
              <a:avLst/>
              <a:gdLst/>
              <a:ahLst/>
              <a:cxnLst>
                <a:cxn ang="0">
                  <a:pos x="248" y="158"/>
                </a:cxn>
                <a:cxn ang="0">
                  <a:pos x="248" y="160"/>
                </a:cxn>
                <a:cxn ang="0">
                  <a:pos x="250" y="192"/>
                </a:cxn>
                <a:cxn ang="0">
                  <a:pos x="321" y="335"/>
                </a:cxn>
                <a:cxn ang="0">
                  <a:pos x="437" y="401"/>
                </a:cxn>
                <a:cxn ang="0">
                  <a:pos x="496" y="408"/>
                </a:cxn>
                <a:cxn ang="0">
                  <a:pos x="496" y="595"/>
                </a:cxn>
                <a:cxn ang="0">
                  <a:pos x="430" y="591"/>
                </a:cxn>
                <a:cxn ang="0">
                  <a:pos x="189" y="468"/>
                </a:cxn>
                <a:cxn ang="0">
                  <a:pos x="62" y="192"/>
                </a:cxn>
                <a:cxn ang="0">
                  <a:pos x="61" y="160"/>
                </a:cxn>
                <a:cxn ang="0">
                  <a:pos x="61" y="158"/>
                </a:cxn>
                <a:cxn ang="0">
                  <a:pos x="0" y="158"/>
                </a:cxn>
                <a:cxn ang="0">
                  <a:pos x="157" y="0"/>
                </a:cxn>
                <a:cxn ang="0">
                  <a:pos x="313" y="158"/>
                </a:cxn>
                <a:cxn ang="0">
                  <a:pos x="248" y="158"/>
                </a:cxn>
              </a:cxnLst>
              <a:rect l="0" t="0" r="r" b="b"/>
              <a:pathLst>
                <a:path w="496" h="595">
                  <a:moveTo>
                    <a:pt x="248" y="158"/>
                  </a:moveTo>
                  <a:cubicBezTo>
                    <a:pt x="248" y="158"/>
                    <a:pt x="248" y="159"/>
                    <a:pt x="248" y="160"/>
                  </a:cubicBezTo>
                  <a:cubicBezTo>
                    <a:pt x="248" y="171"/>
                    <a:pt x="249" y="182"/>
                    <a:pt x="250" y="192"/>
                  </a:cubicBezTo>
                  <a:cubicBezTo>
                    <a:pt x="257" y="247"/>
                    <a:pt x="281" y="295"/>
                    <a:pt x="321" y="335"/>
                  </a:cubicBezTo>
                  <a:cubicBezTo>
                    <a:pt x="355" y="369"/>
                    <a:pt x="393" y="391"/>
                    <a:pt x="437" y="401"/>
                  </a:cubicBezTo>
                  <a:cubicBezTo>
                    <a:pt x="456" y="406"/>
                    <a:pt x="475" y="408"/>
                    <a:pt x="496" y="408"/>
                  </a:cubicBezTo>
                  <a:cubicBezTo>
                    <a:pt x="496" y="595"/>
                    <a:pt x="496" y="595"/>
                    <a:pt x="496" y="595"/>
                  </a:cubicBezTo>
                  <a:cubicBezTo>
                    <a:pt x="474" y="595"/>
                    <a:pt x="452" y="594"/>
                    <a:pt x="430" y="591"/>
                  </a:cubicBezTo>
                  <a:cubicBezTo>
                    <a:pt x="338" y="578"/>
                    <a:pt x="258" y="537"/>
                    <a:pt x="189" y="468"/>
                  </a:cubicBezTo>
                  <a:cubicBezTo>
                    <a:pt x="112" y="390"/>
                    <a:pt x="69" y="299"/>
                    <a:pt x="62" y="192"/>
                  </a:cubicBezTo>
                  <a:cubicBezTo>
                    <a:pt x="61" y="182"/>
                    <a:pt x="61" y="171"/>
                    <a:pt x="61" y="160"/>
                  </a:cubicBezTo>
                  <a:cubicBezTo>
                    <a:pt x="61" y="159"/>
                    <a:pt x="61" y="158"/>
                    <a:pt x="61" y="158"/>
                  </a:cubicBezTo>
                  <a:cubicBezTo>
                    <a:pt x="0" y="158"/>
                    <a:pt x="0" y="158"/>
                    <a:pt x="0" y="158"/>
                  </a:cubicBezTo>
                  <a:cubicBezTo>
                    <a:pt x="157" y="0"/>
                    <a:pt x="157" y="0"/>
                    <a:pt x="157" y="0"/>
                  </a:cubicBezTo>
                  <a:cubicBezTo>
                    <a:pt x="313" y="158"/>
                    <a:pt x="313" y="158"/>
                    <a:pt x="313" y="158"/>
                  </a:cubicBezTo>
                  <a:lnTo>
                    <a:pt x="248" y="158"/>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pic>
          <p:nvPicPr>
            <p:cNvPr id="3" name="Picture 2" descr="Dashboard Icon Png #357405 - Free Icons Library">
              <a:extLst>
                <a:ext uri="{FF2B5EF4-FFF2-40B4-BE49-F238E27FC236}">
                  <a16:creationId xmlns:a16="http://schemas.microsoft.com/office/drawing/2014/main" id="{787E5B46-FB76-3A7E-8584-F779CEC1B0B5}"/>
                </a:ext>
              </a:extLst>
            </p:cNvPr>
            <p:cNvPicPr>
              <a:picLocks noChangeAspect="1" noChangeArrowheads="1"/>
            </p:cNvPicPr>
            <p:nvPr/>
          </p:nvPicPr>
          <p:blipFill>
            <a:blip r:embed="rId11">
              <a:duotone>
                <a:prstClr val="black"/>
                <a:schemeClr val="tx2">
                  <a:tint val="45000"/>
                  <a:satMod val="400000"/>
                </a:schemeClr>
              </a:duotone>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2173662" y="4056079"/>
              <a:ext cx="463224" cy="388619"/>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GMP Insights – Blue Mountain">
              <a:extLst>
                <a:ext uri="{FF2B5EF4-FFF2-40B4-BE49-F238E27FC236}">
                  <a16:creationId xmlns:a16="http://schemas.microsoft.com/office/drawing/2014/main" id="{8486F613-FE41-4C83-A22D-BEA0385B939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55672" y="3957702"/>
              <a:ext cx="986016" cy="5546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16F527CB-4055-35A0-E8BF-DA835031671F}"/>
              </a:ext>
            </a:extLst>
          </p:cNvPr>
          <p:cNvGrpSpPr/>
          <p:nvPr/>
        </p:nvGrpSpPr>
        <p:grpSpPr>
          <a:xfrm>
            <a:off x="5968809" y="1101966"/>
            <a:ext cx="1714822" cy="1006093"/>
            <a:chOff x="5952934" y="1300403"/>
            <a:chExt cx="1714822" cy="1006093"/>
          </a:xfrm>
        </p:grpSpPr>
        <p:sp>
          <p:nvSpPr>
            <p:cNvPr id="40" name="Freeform 7">
              <a:extLst>
                <a:ext uri="{FF2B5EF4-FFF2-40B4-BE49-F238E27FC236}">
                  <a16:creationId xmlns:a16="http://schemas.microsoft.com/office/drawing/2014/main" id="{FA5AB123-92F9-8909-36D2-E1B7A593CD41}"/>
                </a:ext>
              </a:extLst>
            </p:cNvPr>
            <p:cNvSpPr>
              <a:spLocks/>
            </p:cNvSpPr>
            <p:nvPr/>
          </p:nvSpPr>
          <p:spPr bwMode="auto">
            <a:xfrm>
              <a:off x="5952934" y="1657222"/>
              <a:ext cx="540985" cy="649274"/>
            </a:xfrm>
            <a:custGeom>
              <a:avLst/>
              <a:gdLst/>
              <a:ahLst/>
              <a:cxnLst>
                <a:cxn ang="0">
                  <a:pos x="67" y="5"/>
                </a:cxn>
                <a:cxn ang="0">
                  <a:pos x="309" y="129"/>
                </a:cxn>
                <a:cxn ang="0">
                  <a:pos x="437" y="435"/>
                </a:cxn>
                <a:cxn ang="0">
                  <a:pos x="498" y="435"/>
                </a:cxn>
                <a:cxn ang="0">
                  <a:pos x="341" y="597"/>
                </a:cxn>
                <a:cxn ang="0">
                  <a:pos x="184" y="435"/>
                </a:cxn>
                <a:cxn ang="0">
                  <a:pos x="250" y="435"/>
                </a:cxn>
                <a:cxn ang="0">
                  <a:pos x="177" y="261"/>
                </a:cxn>
                <a:cxn ang="0">
                  <a:pos x="60" y="194"/>
                </a:cxn>
                <a:cxn ang="0">
                  <a:pos x="1" y="188"/>
                </a:cxn>
                <a:cxn ang="0">
                  <a:pos x="0" y="188"/>
                </a:cxn>
                <a:cxn ang="0">
                  <a:pos x="0" y="0"/>
                </a:cxn>
                <a:cxn ang="0">
                  <a:pos x="1" y="0"/>
                </a:cxn>
                <a:cxn ang="0">
                  <a:pos x="67" y="5"/>
                </a:cxn>
              </a:cxnLst>
              <a:rect l="0" t="0" r="r" b="b"/>
              <a:pathLst>
                <a:path w="498" h="597">
                  <a:moveTo>
                    <a:pt x="67" y="5"/>
                  </a:moveTo>
                  <a:cubicBezTo>
                    <a:pt x="159" y="18"/>
                    <a:pt x="240" y="59"/>
                    <a:pt x="309" y="129"/>
                  </a:cubicBezTo>
                  <a:cubicBezTo>
                    <a:pt x="394" y="213"/>
                    <a:pt x="436" y="315"/>
                    <a:pt x="437" y="435"/>
                  </a:cubicBezTo>
                  <a:cubicBezTo>
                    <a:pt x="498" y="435"/>
                    <a:pt x="498" y="435"/>
                    <a:pt x="498" y="435"/>
                  </a:cubicBezTo>
                  <a:cubicBezTo>
                    <a:pt x="341" y="597"/>
                    <a:pt x="341" y="597"/>
                    <a:pt x="341" y="597"/>
                  </a:cubicBezTo>
                  <a:cubicBezTo>
                    <a:pt x="184" y="435"/>
                    <a:pt x="184" y="435"/>
                    <a:pt x="184" y="435"/>
                  </a:cubicBezTo>
                  <a:cubicBezTo>
                    <a:pt x="250" y="435"/>
                    <a:pt x="250" y="435"/>
                    <a:pt x="250" y="435"/>
                  </a:cubicBezTo>
                  <a:cubicBezTo>
                    <a:pt x="249" y="367"/>
                    <a:pt x="225" y="309"/>
                    <a:pt x="177" y="261"/>
                  </a:cubicBezTo>
                  <a:cubicBezTo>
                    <a:pt x="143" y="227"/>
                    <a:pt x="104" y="205"/>
                    <a:pt x="60" y="194"/>
                  </a:cubicBezTo>
                  <a:cubicBezTo>
                    <a:pt x="41" y="190"/>
                    <a:pt x="21" y="188"/>
                    <a:pt x="1" y="188"/>
                  </a:cubicBezTo>
                  <a:cubicBezTo>
                    <a:pt x="1" y="188"/>
                    <a:pt x="0" y="188"/>
                    <a:pt x="0" y="188"/>
                  </a:cubicBezTo>
                  <a:cubicBezTo>
                    <a:pt x="0" y="0"/>
                    <a:pt x="0" y="0"/>
                    <a:pt x="0" y="0"/>
                  </a:cubicBezTo>
                  <a:cubicBezTo>
                    <a:pt x="0" y="0"/>
                    <a:pt x="1" y="0"/>
                    <a:pt x="1" y="0"/>
                  </a:cubicBezTo>
                  <a:cubicBezTo>
                    <a:pt x="24" y="0"/>
                    <a:pt x="46" y="2"/>
                    <a:pt x="67" y="5"/>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036" name="Picture 12" descr="Data, information, integration, server, system icon - Download on ...">
              <a:extLst>
                <a:ext uri="{FF2B5EF4-FFF2-40B4-BE49-F238E27FC236}">
                  <a16:creationId xmlns:a16="http://schemas.microsoft.com/office/drawing/2014/main" id="{9535986E-3F1C-9688-94BF-1B425DC1C38A}"/>
                </a:ext>
              </a:extLst>
            </p:cNvPr>
            <p:cNvPicPr>
              <a:picLocks noChangeAspect="1" noChangeArrowheads="1"/>
            </p:cNvPicPr>
            <p:nvPr/>
          </p:nvPicPr>
          <p:blipFill>
            <a:blip r:embed="rId1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50815" y="1573907"/>
              <a:ext cx="430663" cy="430663"/>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Microsoft Sql Server Logo Png">
              <a:extLst>
                <a:ext uri="{FF2B5EF4-FFF2-40B4-BE49-F238E27FC236}">
                  <a16:creationId xmlns:a16="http://schemas.microsoft.com/office/drawing/2014/main" id="{B22D8351-5630-7A2E-C645-CCFEECE3F6A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73699" y="1300403"/>
              <a:ext cx="594057" cy="480226"/>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Picture 8">
            <a:extLst>
              <a:ext uri="{FF2B5EF4-FFF2-40B4-BE49-F238E27FC236}">
                <a16:creationId xmlns:a16="http://schemas.microsoft.com/office/drawing/2014/main" id="{1EA566C5-FF42-BFF0-D871-CC86167B7AD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9003" y="4713951"/>
            <a:ext cx="2987329" cy="31693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Meijer – Logo, brand and logotype">
            <a:extLst>
              <a:ext uri="{FF2B5EF4-FFF2-40B4-BE49-F238E27FC236}">
                <a16:creationId xmlns:a16="http://schemas.microsoft.com/office/drawing/2014/main" id="{A878C47D-C224-EE9F-1D0A-EEDA3C25D4A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159262" y="4708239"/>
            <a:ext cx="913196" cy="35751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30">
            <a:extLst>
              <a:ext uri="{FF2B5EF4-FFF2-40B4-BE49-F238E27FC236}">
                <a16:creationId xmlns:a16="http://schemas.microsoft.com/office/drawing/2014/main" id="{35818677-1EFC-C9C9-8255-6073ADE1351C}"/>
              </a:ext>
            </a:extLst>
          </p:cNvPr>
          <p:cNvGrpSpPr/>
          <p:nvPr/>
        </p:nvGrpSpPr>
        <p:grpSpPr>
          <a:xfrm>
            <a:off x="2731891" y="344099"/>
            <a:ext cx="6100551" cy="437759"/>
            <a:chOff x="1270277" y="1233504"/>
            <a:chExt cx="3048000" cy="437759"/>
          </a:xfrm>
        </p:grpSpPr>
        <p:sp>
          <p:nvSpPr>
            <p:cNvPr id="13" name="Text Placeholder 3">
              <a:extLst>
                <a:ext uri="{FF2B5EF4-FFF2-40B4-BE49-F238E27FC236}">
                  <a16:creationId xmlns:a16="http://schemas.microsoft.com/office/drawing/2014/main" id="{6EDA4E7B-90AA-8BD6-C9B5-4D1D54A1B031}"/>
                </a:ext>
              </a:extLst>
            </p:cNvPr>
            <p:cNvSpPr txBox="1">
              <a:spLocks/>
            </p:cNvSpPr>
            <p:nvPr/>
          </p:nvSpPr>
          <p:spPr>
            <a:xfrm>
              <a:off x="1270277" y="1233504"/>
              <a:ext cx="1473662" cy="276999"/>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1" i="0" u="none" strike="noStrike" kern="1200" cap="none" spc="0" normalizeH="0" baseline="0" noProof="0">
                  <a:ln>
                    <a:noFill/>
                  </a:ln>
                  <a:solidFill>
                    <a:schemeClr val="accent3"/>
                  </a:solidFill>
                  <a:effectLst/>
                  <a:uLnTx/>
                  <a:uFillTx/>
                  <a:latin typeface="+mj-lt"/>
                  <a:ea typeface="+mn-ea"/>
                  <a:cs typeface="+mn-cs"/>
                </a:rPr>
                <a:t>Deployment and Life Cycle</a:t>
              </a:r>
            </a:p>
          </p:txBody>
        </p:sp>
        <p:sp>
          <p:nvSpPr>
            <p:cNvPr id="15" name="Text Placeholder 3">
              <a:extLst>
                <a:ext uri="{FF2B5EF4-FFF2-40B4-BE49-F238E27FC236}">
                  <a16:creationId xmlns:a16="http://schemas.microsoft.com/office/drawing/2014/main" id="{0FA79852-88AC-A140-B81F-F1A1CF171156}"/>
                </a:ext>
              </a:extLst>
            </p:cNvPr>
            <p:cNvSpPr txBox="1">
              <a:spLocks/>
            </p:cNvSpPr>
            <p:nvPr/>
          </p:nvSpPr>
          <p:spPr>
            <a:xfrm>
              <a:off x="1270277" y="1486597"/>
              <a:ext cx="3048000" cy="18466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endParaRPr lang="en-US" sz="1200">
                <a:latin typeface="+mn-lt"/>
              </a:endParaRPr>
            </a:p>
          </p:txBody>
        </p:sp>
      </p:grpSp>
      <p:sp>
        <p:nvSpPr>
          <p:cNvPr id="8" name="TextBox 7">
            <a:extLst>
              <a:ext uri="{FF2B5EF4-FFF2-40B4-BE49-F238E27FC236}">
                <a16:creationId xmlns:a16="http://schemas.microsoft.com/office/drawing/2014/main" id="{3C3A6B2F-BE88-601F-05AF-A9A049EA4415}"/>
              </a:ext>
            </a:extLst>
          </p:cNvPr>
          <p:cNvSpPr txBox="1"/>
          <p:nvPr/>
        </p:nvSpPr>
        <p:spPr>
          <a:xfrm>
            <a:off x="8736429" y="77751"/>
            <a:ext cx="263214" cy="261610"/>
          </a:xfrm>
          <a:prstGeom prst="rect">
            <a:avLst/>
          </a:prstGeom>
          <a:noFill/>
        </p:spPr>
        <p:txBody>
          <a:bodyPr wrap="none" rtlCol="0">
            <a:spAutoFit/>
          </a:bodyPr>
          <a:lstStyle/>
          <a:p>
            <a:fld id="{1D03D236-619A-8544-8962-F3540FB24A9C}" type="slidenum">
              <a:rPr lang="en-US" sz="1100" smtClean="0">
                <a:solidFill>
                  <a:schemeClr val="tx1">
                    <a:lumMod val="50000"/>
                    <a:lumOff val="50000"/>
                  </a:schemeClr>
                </a:solidFill>
              </a:rPr>
              <a:t>24</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2562704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ppt_w</p:attrName>
                                        </p:attrNameLst>
                                      </p:cBhvr>
                                      <p:tavLst>
                                        <p:tav tm="0">
                                          <p:val>
                                            <p:fltVal val="0"/>
                                          </p:val>
                                        </p:tav>
                                        <p:tav tm="100000">
                                          <p:val>
                                            <p:strVal val="#ppt_w"/>
                                          </p:val>
                                        </p:tav>
                                      </p:tavLst>
                                    </p:anim>
                                    <p:anim calcmode="lin" valueType="num">
                                      <p:cBhvr>
                                        <p:cTn id="8" dur="500" fill="hold"/>
                                        <p:tgtEl>
                                          <p:spTgt spid="62"/>
                                        </p:tgtEl>
                                        <p:attrNameLst>
                                          <p:attrName>ppt_h</p:attrName>
                                        </p:attrNameLst>
                                      </p:cBhvr>
                                      <p:tavLst>
                                        <p:tav tm="0">
                                          <p:val>
                                            <p:fltVal val="0"/>
                                          </p:val>
                                        </p:tav>
                                        <p:tav tm="100000">
                                          <p:val>
                                            <p:strVal val="#ppt_h"/>
                                          </p:val>
                                        </p:tav>
                                      </p:tavLst>
                                    </p:anim>
                                    <p:animEffect transition="in" filter="fade">
                                      <p:cBhvr>
                                        <p:cTn id="9" dur="500"/>
                                        <p:tgtEl>
                                          <p:spTgt spid="6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childTnLst>
                                </p:cTn>
                              </p:par>
                              <p:par>
                                <p:cTn id="17" presetID="53" presetClass="entr" presetSubtype="16"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childTnLst>
                                </p:cTn>
                              </p:par>
                              <p:par>
                                <p:cTn id="22" presetID="53" presetClass="entr" presetSubtype="16"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p:cTn id="24" dur="500" fill="hold"/>
                                        <p:tgtEl>
                                          <p:spTgt spid="30"/>
                                        </p:tgtEl>
                                        <p:attrNameLst>
                                          <p:attrName>ppt_w</p:attrName>
                                        </p:attrNameLst>
                                      </p:cBhvr>
                                      <p:tavLst>
                                        <p:tav tm="0">
                                          <p:val>
                                            <p:fltVal val="0"/>
                                          </p:val>
                                        </p:tav>
                                        <p:tav tm="100000">
                                          <p:val>
                                            <p:strVal val="#ppt_w"/>
                                          </p:val>
                                        </p:tav>
                                      </p:tavLst>
                                    </p:anim>
                                    <p:anim calcmode="lin" valueType="num">
                                      <p:cBhvr>
                                        <p:cTn id="25" dur="500" fill="hold"/>
                                        <p:tgtEl>
                                          <p:spTgt spid="30"/>
                                        </p:tgtEl>
                                        <p:attrNameLst>
                                          <p:attrName>ppt_h</p:attrName>
                                        </p:attrNameLst>
                                      </p:cBhvr>
                                      <p:tavLst>
                                        <p:tav tm="0">
                                          <p:val>
                                            <p:fltVal val="0"/>
                                          </p:val>
                                        </p:tav>
                                        <p:tav tm="100000">
                                          <p:val>
                                            <p:strVal val="#ppt_h"/>
                                          </p:val>
                                        </p:tav>
                                      </p:tavLst>
                                    </p:anim>
                                    <p:animEffect transition="in" filter="fade">
                                      <p:cBhvr>
                                        <p:cTn id="26" dur="500"/>
                                        <p:tgtEl>
                                          <p:spTgt spid="30"/>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p:cTn id="29" dur="500" fill="hold"/>
                                        <p:tgtEl>
                                          <p:spTgt spid="34"/>
                                        </p:tgtEl>
                                        <p:attrNameLst>
                                          <p:attrName>ppt_w</p:attrName>
                                        </p:attrNameLst>
                                      </p:cBhvr>
                                      <p:tavLst>
                                        <p:tav tm="0">
                                          <p:val>
                                            <p:fltVal val="0"/>
                                          </p:val>
                                        </p:tav>
                                        <p:tav tm="100000">
                                          <p:val>
                                            <p:strVal val="#ppt_w"/>
                                          </p:val>
                                        </p:tav>
                                      </p:tavLst>
                                    </p:anim>
                                    <p:anim calcmode="lin" valueType="num">
                                      <p:cBhvr>
                                        <p:cTn id="30" dur="500" fill="hold"/>
                                        <p:tgtEl>
                                          <p:spTgt spid="34"/>
                                        </p:tgtEl>
                                        <p:attrNameLst>
                                          <p:attrName>ppt_h</p:attrName>
                                        </p:attrNameLst>
                                      </p:cBhvr>
                                      <p:tavLst>
                                        <p:tav tm="0">
                                          <p:val>
                                            <p:fltVal val="0"/>
                                          </p:val>
                                        </p:tav>
                                        <p:tav tm="100000">
                                          <p:val>
                                            <p:strVal val="#ppt_h"/>
                                          </p:val>
                                        </p:tav>
                                      </p:tavLst>
                                    </p:anim>
                                    <p:animEffect transition="in" filter="fade">
                                      <p:cBhvr>
                                        <p:cTn id="31" dur="500"/>
                                        <p:tgtEl>
                                          <p:spTgt spid="34"/>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48"/>
                                        </p:tgtEl>
                                        <p:attrNameLst>
                                          <p:attrName>style.visibility</p:attrName>
                                        </p:attrNameLst>
                                      </p:cBhvr>
                                      <p:to>
                                        <p:strVal val="visible"/>
                                      </p:to>
                                    </p:set>
                                    <p:anim calcmode="lin" valueType="num">
                                      <p:cBhvr>
                                        <p:cTn id="36" dur="500" fill="hold"/>
                                        <p:tgtEl>
                                          <p:spTgt spid="48"/>
                                        </p:tgtEl>
                                        <p:attrNameLst>
                                          <p:attrName>ppt_w</p:attrName>
                                        </p:attrNameLst>
                                      </p:cBhvr>
                                      <p:tavLst>
                                        <p:tav tm="0">
                                          <p:val>
                                            <p:fltVal val="0"/>
                                          </p:val>
                                        </p:tav>
                                        <p:tav tm="100000">
                                          <p:val>
                                            <p:strVal val="#ppt_w"/>
                                          </p:val>
                                        </p:tav>
                                      </p:tavLst>
                                    </p:anim>
                                    <p:anim calcmode="lin" valueType="num">
                                      <p:cBhvr>
                                        <p:cTn id="37" dur="500" fill="hold"/>
                                        <p:tgtEl>
                                          <p:spTgt spid="48"/>
                                        </p:tgtEl>
                                        <p:attrNameLst>
                                          <p:attrName>ppt_h</p:attrName>
                                        </p:attrNameLst>
                                      </p:cBhvr>
                                      <p:tavLst>
                                        <p:tav tm="0">
                                          <p:val>
                                            <p:fltVal val="0"/>
                                          </p:val>
                                        </p:tav>
                                        <p:tav tm="100000">
                                          <p:val>
                                            <p:strVal val="#ppt_h"/>
                                          </p:val>
                                        </p:tav>
                                      </p:tavLst>
                                    </p:anim>
                                    <p:animEffect transition="in" filter="fade">
                                      <p:cBhvr>
                                        <p:cTn id="38" dur="500"/>
                                        <p:tgtEl>
                                          <p:spTgt spid="48"/>
                                        </p:tgtEl>
                                      </p:cBhvr>
                                    </p:animEffect>
                                  </p:childTnLst>
                                </p:cTn>
                              </p:par>
                              <p:par>
                                <p:cTn id="39" presetID="53" presetClass="entr" presetSubtype="16" fill="hold" nodeType="withEffect">
                                  <p:stCondLst>
                                    <p:cond delay="0"/>
                                  </p:stCondLst>
                                  <p:childTnLst>
                                    <p:set>
                                      <p:cBhvr>
                                        <p:cTn id="40" dur="1" fill="hold">
                                          <p:stCondLst>
                                            <p:cond delay="0"/>
                                          </p:stCondLst>
                                        </p:cTn>
                                        <p:tgtEl>
                                          <p:spTgt spid="51"/>
                                        </p:tgtEl>
                                        <p:attrNameLst>
                                          <p:attrName>style.visibility</p:attrName>
                                        </p:attrNameLst>
                                      </p:cBhvr>
                                      <p:to>
                                        <p:strVal val="visible"/>
                                      </p:to>
                                    </p:set>
                                    <p:anim calcmode="lin" valueType="num">
                                      <p:cBhvr>
                                        <p:cTn id="41" dur="500" fill="hold"/>
                                        <p:tgtEl>
                                          <p:spTgt spid="51"/>
                                        </p:tgtEl>
                                        <p:attrNameLst>
                                          <p:attrName>ppt_w</p:attrName>
                                        </p:attrNameLst>
                                      </p:cBhvr>
                                      <p:tavLst>
                                        <p:tav tm="0">
                                          <p:val>
                                            <p:fltVal val="0"/>
                                          </p:val>
                                        </p:tav>
                                        <p:tav tm="100000">
                                          <p:val>
                                            <p:strVal val="#ppt_w"/>
                                          </p:val>
                                        </p:tav>
                                      </p:tavLst>
                                    </p:anim>
                                    <p:anim calcmode="lin" valueType="num">
                                      <p:cBhvr>
                                        <p:cTn id="42" dur="500" fill="hold"/>
                                        <p:tgtEl>
                                          <p:spTgt spid="51"/>
                                        </p:tgtEl>
                                        <p:attrNameLst>
                                          <p:attrName>ppt_h</p:attrName>
                                        </p:attrNameLst>
                                      </p:cBhvr>
                                      <p:tavLst>
                                        <p:tav tm="0">
                                          <p:val>
                                            <p:fltVal val="0"/>
                                          </p:val>
                                        </p:tav>
                                        <p:tav tm="100000">
                                          <p:val>
                                            <p:strVal val="#ppt_h"/>
                                          </p:val>
                                        </p:tav>
                                      </p:tavLst>
                                    </p:anim>
                                    <p:animEffect transition="in" filter="fade">
                                      <p:cBhvr>
                                        <p:cTn id="43" dur="500"/>
                                        <p:tgtEl>
                                          <p:spTgt spid="51"/>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54"/>
                                        </p:tgtEl>
                                        <p:attrNameLst>
                                          <p:attrName>style.visibility</p:attrName>
                                        </p:attrNameLst>
                                      </p:cBhvr>
                                      <p:to>
                                        <p:strVal val="visible"/>
                                      </p:to>
                                    </p:set>
                                    <p:anim calcmode="lin" valueType="num">
                                      <p:cBhvr>
                                        <p:cTn id="46" dur="500" fill="hold"/>
                                        <p:tgtEl>
                                          <p:spTgt spid="54"/>
                                        </p:tgtEl>
                                        <p:attrNameLst>
                                          <p:attrName>ppt_w</p:attrName>
                                        </p:attrNameLst>
                                      </p:cBhvr>
                                      <p:tavLst>
                                        <p:tav tm="0">
                                          <p:val>
                                            <p:fltVal val="0"/>
                                          </p:val>
                                        </p:tav>
                                        <p:tav tm="100000">
                                          <p:val>
                                            <p:strVal val="#ppt_w"/>
                                          </p:val>
                                        </p:tav>
                                      </p:tavLst>
                                    </p:anim>
                                    <p:anim calcmode="lin" valueType="num">
                                      <p:cBhvr>
                                        <p:cTn id="47" dur="500" fill="hold"/>
                                        <p:tgtEl>
                                          <p:spTgt spid="54"/>
                                        </p:tgtEl>
                                        <p:attrNameLst>
                                          <p:attrName>ppt_h</p:attrName>
                                        </p:attrNameLst>
                                      </p:cBhvr>
                                      <p:tavLst>
                                        <p:tav tm="0">
                                          <p:val>
                                            <p:fltVal val="0"/>
                                          </p:val>
                                        </p:tav>
                                        <p:tav tm="100000">
                                          <p:val>
                                            <p:strVal val="#ppt_h"/>
                                          </p:val>
                                        </p:tav>
                                      </p:tavLst>
                                    </p:anim>
                                    <p:animEffect transition="in" filter="fade">
                                      <p:cBhvr>
                                        <p:cTn id="48" dur="500"/>
                                        <p:tgtEl>
                                          <p:spTgt spid="54"/>
                                        </p:tgtEl>
                                      </p:cBhvr>
                                    </p:animEffect>
                                  </p:childTnLst>
                                </p:cTn>
                              </p:par>
                              <p:par>
                                <p:cTn id="49" presetID="53" presetClass="entr" presetSubtype="16"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anim calcmode="lin" valueType="num">
                                      <p:cBhvr>
                                        <p:cTn id="51" dur="500" fill="hold"/>
                                        <p:tgtEl>
                                          <p:spTgt spid="26"/>
                                        </p:tgtEl>
                                        <p:attrNameLst>
                                          <p:attrName>ppt_w</p:attrName>
                                        </p:attrNameLst>
                                      </p:cBhvr>
                                      <p:tavLst>
                                        <p:tav tm="0">
                                          <p:val>
                                            <p:fltVal val="0"/>
                                          </p:val>
                                        </p:tav>
                                        <p:tav tm="100000">
                                          <p:val>
                                            <p:strVal val="#ppt_w"/>
                                          </p:val>
                                        </p:tav>
                                      </p:tavLst>
                                    </p:anim>
                                    <p:anim calcmode="lin" valueType="num">
                                      <p:cBhvr>
                                        <p:cTn id="52" dur="500" fill="hold"/>
                                        <p:tgtEl>
                                          <p:spTgt spid="26"/>
                                        </p:tgtEl>
                                        <p:attrNameLst>
                                          <p:attrName>ppt_h</p:attrName>
                                        </p:attrNameLst>
                                      </p:cBhvr>
                                      <p:tavLst>
                                        <p:tav tm="0">
                                          <p:val>
                                            <p:fltVal val="0"/>
                                          </p:val>
                                        </p:tav>
                                        <p:tav tm="100000">
                                          <p:val>
                                            <p:strVal val="#ppt_h"/>
                                          </p:val>
                                        </p:tav>
                                      </p:tavLst>
                                    </p:anim>
                                    <p:animEffect transition="in" filter="fade">
                                      <p:cBhvr>
                                        <p:cTn id="53" dur="500"/>
                                        <p:tgtEl>
                                          <p:spTgt spid="26"/>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21"/>
                                        </p:tgtEl>
                                        <p:attrNameLst>
                                          <p:attrName>style.visibility</p:attrName>
                                        </p:attrNameLst>
                                      </p:cBhvr>
                                      <p:to>
                                        <p:strVal val="visible"/>
                                      </p:to>
                                    </p:set>
                                    <p:anim calcmode="lin" valueType="num">
                                      <p:cBhvr>
                                        <p:cTn id="58" dur="500" fill="hold"/>
                                        <p:tgtEl>
                                          <p:spTgt spid="21"/>
                                        </p:tgtEl>
                                        <p:attrNameLst>
                                          <p:attrName>ppt_w</p:attrName>
                                        </p:attrNameLst>
                                      </p:cBhvr>
                                      <p:tavLst>
                                        <p:tav tm="0">
                                          <p:val>
                                            <p:fltVal val="0"/>
                                          </p:val>
                                        </p:tav>
                                        <p:tav tm="100000">
                                          <p:val>
                                            <p:strVal val="#ppt_w"/>
                                          </p:val>
                                        </p:tav>
                                      </p:tavLst>
                                    </p:anim>
                                    <p:anim calcmode="lin" valueType="num">
                                      <p:cBhvr>
                                        <p:cTn id="59" dur="500" fill="hold"/>
                                        <p:tgtEl>
                                          <p:spTgt spid="21"/>
                                        </p:tgtEl>
                                        <p:attrNameLst>
                                          <p:attrName>ppt_h</p:attrName>
                                        </p:attrNameLst>
                                      </p:cBhvr>
                                      <p:tavLst>
                                        <p:tav tm="0">
                                          <p:val>
                                            <p:fltVal val="0"/>
                                          </p:val>
                                        </p:tav>
                                        <p:tav tm="100000">
                                          <p:val>
                                            <p:strVal val="#ppt_h"/>
                                          </p:val>
                                        </p:tav>
                                      </p:tavLst>
                                    </p:anim>
                                    <p:animEffect transition="in" filter="fade">
                                      <p:cBhvr>
                                        <p:cTn id="60" dur="500"/>
                                        <p:tgtEl>
                                          <p:spTgt spid="21"/>
                                        </p:tgtEl>
                                      </p:cBhvr>
                                    </p:animEffect>
                                  </p:childTnLst>
                                </p:cTn>
                              </p:par>
                              <p:par>
                                <p:cTn id="61" presetID="53" presetClass="entr" presetSubtype="16" fill="hold" nodeType="withEffect">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cBhvr>
                                        <p:cTn id="63" dur="500" fill="hold"/>
                                        <p:tgtEl>
                                          <p:spTgt spid="18"/>
                                        </p:tgtEl>
                                        <p:attrNameLst>
                                          <p:attrName>ppt_w</p:attrName>
                                        </p:attrNameLst>
                                      </p:cBhvr>
                                      <p:tavLst>
                                        <p:tav tm="0">
                                          <p:val>
                                            <p:fltVal val="0"/>
                                          </p:val>
                                        </p:tav>
                                        <p:tav tm="100000">
                                          <p:val>
                                            <p:strVal val="#ppt_w"/>
                                          </p:val>
                                        </p:tav>
                                      </p:tavLst>
                                    </p:anim>
                                    <p:anim calcmode="lin" valueType="num">
                                      <p:cBhvr>
                                        <p:cTn id="64" dur="500" fill="hold"/>
                                        <p:tgtEl>
                                          <p:spTgt spid="18"/>
                                        </p:tgtEl>
                                        <p:attrNameLst>
                                          <p:attrName>ppt_h</p:attrName>
                                        </p:attrNameLst>
                                      </p:cBhvr>
                                      <p:tavLst>
                                        <p:tav tm="0">
                                          <p:val>
                                            <p:fltVal val="0"/>
                                          </p:val>
                                        </p:tav>
                                        <p:tav tm="100000">
                                          <p:val>
                                            <p:strVal val="#ppt_h"/>
                                          </p:val>
                                        </p:tav>
                                      </p:tavLst>
                                    </p:anim>
                                    <p:animEffect transition="in" filter="fade">
                                      <p:cBhvr>
                                        <p:cTn id="65" dur="500"/>
                                        <p:tgtEl>
                                          <p:spTgt spid="18"/>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24"/>
                                        </p:tgtEl>
                                        <p:attrNameLst>
                                          <p:attrName>style.visibility</p:attrName>
                                        </p:attrNameLst>
                                      </p:cBhvr>
                                      <p:to>
                                        <p:strVal val="visible"/>
                                      </p:to>
                                    </p:set>
                                    <p:anim calcmode="lin" valueType="num">
                                      <p:cBhvr>
                                        <p:cTn id="68" dur="500" fill="hold"/>
                                        <p:tgtEl>
                                          <p:spTgt spid="24"/>
                                        </p:tgtEl>
                                        <p:attrNameLst>
                                          <p:attrName>ppt_w</p:attrName>
                                        </p:attrNameLst>
                                      </p:cBhvr>
                                      <p:tavLst>
                                        <p:tav tm="0">
                                          <p:val>
                                            <p:fltVal val="0"/>
                                          </p:val>
                                        </p:tav>
                                        <p:tav tm="100000">
                                          <p:val>
                                            <p:strVal val="#ppt_w"/>
                                          </p:val>
                                        </p:tav>
                                      </p:tavLst>
                                    </p:anim>
                                    <p:anim calcmode="lin" valueType="num">
                                      <p:cBhvr>
                                        <p:cTn id="69" dur="500" fill="hold"/>
                                        <p:tgtEl>
                                          <p:spTgt spid="24"/>
                                        </p:tgtEl>
                                        <p:attrNameLst>
                                          <p:attrName>ppt_h</p:attrName>
                                        </p:attrNameLst>
                                      </p:cBhvr>
                                      <p:tavLst>
                                        <p:tav tm="0">
                                          <p:val>
                                            <p:fltVal val="0"/>
                                          </p:val>
                                        </p:tav>
                                        <p:tav tm="100000">
                                          <p:val>
                                            <p:strVal val="#ppt_h"/>
                                          </p:val>
                                        </p:tav>
                                      </p:tavLst>
                                    </p:anim>
                                    <p:animEffect transition="in" filter="fade">
                                      <p:cBhvr>
                                        <p:cTn id="70" dur="500"/>
                                        <p:tgtEl>
                                          <p:spTgt spid="24"/>
                                        </p:tgtEl>
                                      </p:cBhvr>
                                    </p:animEffect>
                                  </p:childTnLst>
                                </p:cTn>
                              </p:par>
                              <p:par>
                                <p:cTn id="71" presetID="53" presetClass="entr" presetSubtype="16" fill="hold" nodeType="withEffect">
                                  <p:stCondLst>
                                    <p:cond delay="0"/>
                                  </p:stCondLst>
                                  <p:childTnLst>
                                    <p:set>
                                      <p:cBhvr>
                                        <p:cTn id="72" dur="1" fill="hold">
                                          <p:stCondLst>
                                            <p:cond delay="0"/>
                                          </p:stCondLst>
                                        </p:cTn>
                                        <p:tgtEl>
                                          <p:spTgt spid="33"/>
                                        </p:tgtEl>
                                        <p:attrNameLst>
                                          <p:attrName>style.visibility</p:attrName>
                                        </p:attrNameLst>
                                      </p:cBhvr>
                                      <p:to>
                                        <p:strVal val="visible"/>
                                      </p:to>
                                    </p:set>
                                    <p:anim calcmode="lin" valueType="num">
                                      <p:cBhvr>
                                        <p:cTn id="73" dur="500" fill="hold"/>
                                        <p:tgtEl>
                                          <p:spTgt spid="33"/>
                                        </p:tgtEl>
                                        <p:attrNameLst>
                                          <p:attrName>ppt_w</p:attrName>
                                        </p:attrNameLst>
                                      </p:cBhvr>
                                      <p:tavLst>
                                        <p:tav tm="0">
                                          <p:val>
                                            <p:fltVal val="0"/>
                                          </p:val>
                                        </p:tav>
                                        <p:tav tm="100000">
                                          <p:val>
                                            <p:strVal val="#ppt_w"/>
                                          </p:val>
                                        </p:tav>
                                      </p:tavLst>
                                    </p:anim>
                                    <p:anim calcmode="lin" valueType="num">
                                      <p:cBhvr>
                                        <p:cTn id="74" dur="500" fill="hold"/>
                                        <p:tgtEl>
                                          <p:spTgt spid="33"/>
                                        </p:tgtEl>
                                        <p:attrNameLst>
                                          <p:attrName>ppt_h</p:attrName>
                                        </p:attrNameLst>
                                      </p:cBhvr>
                                      <p:tavLst>
                                        <p:tav tm="0">
                                          <p:val>
                                            <p:fltVal val="0"/>
                                          </p:val>
                                        </p:tav>
                                        <p:tav tm="100000">
                                          <p:val>
                                            <p:strVal val="#ppt_h"/>
                                          </p:val>
                                        </p:tav>
                                      </p:tavLst>
                                    </p:anim>
                                    <p:animEffect transition="in" filter="fade">
                                      <p:cBhvr>
                                        <p:cTn id="75" dur="500"/>
                                        <p:tgtEl>
                                          <p:spTgt spid="33"/>
                                        </p:tgtEl>
                                      </p:cBhvr>
                                    </p:animEffect>
                                  </p:childTnLst>
                                </p:cTn>
                              </p:par>
                            </p:childTnLst>
                          </p:cTn>
                        </p:par>
                      </p:childTnLst>
                    </p:cTn>
                  </p:par>
                  <p:par>
                    <p:cTn id="76" fill="hold">
                      <p:stCondLst>
                        <p:cond delay="indefinite"/>
                      </p:stCondLst>
                      <p:childTnLst>
                        <p:par>
                          <p:cTn id="77" fill="hold">
                            <p:stCondLst>
                              <p:cond delay="0"/>
                            </p:stCondLst>
                            <p:childTnLst>
                              <p:par>
                                <p:cTn id="78" presetID="53" presetClass="entr" presetSubtype="16" fill="hold" nodeType="clickEffect">
                                  <p:stCondLst>
                                    <p:cond delay="0"/>
                                  </p:stCondLst>
                                  <p:childTnLst>
                                    <p:set>
                                      <p:cBhvr>
                                        <p:cTn id="79" dur="1" fill="hold">
                                          <p:stCondLst>
                                            <p:cond delay="0"/>
                                          </p:stCondLst>
                                        </p:cTn>
                                        <p:tgtEl>
                                          <p:spTgt spid="55"/>
                                        </p:tgtEl>
                                        <p:attrNameLst>
                                          <p:attrName>style.visibility</p:attrName>
                                        </p:attrNameLst>
                                      </p:cBhvr>
                                      <p:to>
                                        <p:strVal val="visible"/>
                                      </p:to>
                                    </p:set>
                                    <p:anim calcmode="lin" valueType="num">
                                      <p:cBhvr>
                                        <p:cTn id="80" dur="500" fill="hold"/>
                                        <p:tgtEl>
                                          <p:spTgt spid="55"/>
                                        </p:tgtEl>
                                        <p:attrNameLst>
                                          <p:attrName>ppt_w</p:attrName>
                                        </p:attrNameLst>
                                      </p:cBhvr>
                                      <p:tavLst>
                                        <p:tav tm="0">
                                          <p:val>
                                            <p:fltVal val="0"/>
                                          </p:val>
                                        </p:tav>
                                        <p:tav tm="100000">
                                          <p:val>
                                            <p:strVal val="#ppt_w"/>
                                          </p:val>
                                        </p:tav>
                                      </p:tavLst>
                                    </p:anim>
                                    <p:anim calcmode="lin" valueType="num">
                                      <p:cBhvr>
                                        <p:cTn id="81" dur="500" fill="hold"/>
                                        <p:tgtEl>
                                          <p:spTgt spid="55"/>
                                        </p:tgtEl>
                                        <p:attrNameLst>
                                          <p:attrName>ppt_h</p:attrName>
                                        </p:attrNameLst>
                                      </p:cBhvr>
                                      <p:tavLst>
                                        <p:tav tm="0">
                                          <p:val>
                                            <p:fltVal val="0"/>
                                          </p:val>
                                        </p:tav>
                                        <p:tav tm="100000">
                                          <p:val>
                                            <p:strVal val="#ppt_h"/>
                                          </p:val>
                                        </p:tav>
                                      </p:tavLst>
                                    </p:anim>
                                    <p:animEffect transition="in" filter="fade">
                                      <p:cBhvr>
                                        <p:cTn id="82" dur="500"/>
                                        <p:tgtEl>
                                          <p:spTgt spid="55"/>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61"/>
                                        </p:tgtEl>
                                        <p:attrNameLst>
                                          <p:attrName>style.visibility</p:attrName>
                                        </p:attrNameLst>
                                      </p:cBhvr>
                                      <p:to>
                                        <p:strVal val="visible"/>
                                      </p:to>
                                    </p:set>
                                    <p:anim calcmode="lin" valueType="num">
                                      <p:cBhvr>
                                        <p:cTn id="85" dur="500" fill="hold"/>
                                        <p:tgtEl>
                                          <p:spTgt spid="61"/>
                                        </p:tgtEl>
                                        <p:attrNameLst>
                                          <p:attrName>ppt_w</p:attrName>
                                        </p:attrNameLst>
                                      </p:cBhvr>
                                      <p:tavLst>
                                        <p:tav tm="0">
                                          <p:val>
                                            <p:fltVal val="0"/>
                                          </p:val>
                                        </p:tav>
                                        <p:tav tm="100000">
                                          <p:val>
                                            <p:strVal val="#ppt_w"/>
                                          </p:val>
                                        </p:tav>
                                      </p:tavLst>
                                    </p:anim>
                                    <p:anim calcmode="lin" valueType="num">
                                      <p:cBhvr>
                                        <p:cTn id="86" dur="500" fill="hold"/>
                                        <p:tgtEl>
                                          <p:spTgt spid="61"/>
                                        </p:tgtEl>
                                        <p:attrNameLst>
                                          <p:attrName>ppt_h</p:attrName>
                                        </p:attrNameLst>
                                      </p:cBhvr>
                                      <p:tavLst>
                                        <p:tav tm="0">
                                          <p:val>
                                            <p:fltVal val="0"/>
                                          </p:val>
                                        </p:tav>
                                        <p:tav tm="100000">
                                          <p:val>
                                            <p:strVal val="#ppt_h"/>
                                          </p:val>
                                        </p:tav>
                                      </p:tavLst>
                                    </p:anim>
                                    <p:animEffect transition="in" filter="fade">
                                      <p:cBhvr>
                                        <p:cTn id="87" dur="500"/>
                                        <p:tgtEl>
                                          <p:spTgt spid="61"/>
                                        </p:tgtEl>
                                      </p:cBhvr>
                                    </p:animEffect>
                                  </p:childTnLst>
                                </p:cTn>
                              </p:par>
                              <p:par>
                                <p:cTn id="88" presetID="53" presetClass="entr" presetSubtype="16" fill="hold" nodeType="withEffect">
                                  <p:stCondLst>
                                    <p:cond delay="0"/>
                                  </p:stCondLst>
                                  <p:childTnLst>
                                    <p:set>
                                      <p:cBhvr>
                                        <p:cTn id="89" dur="1" fill="hold">
                                          <p:stCondLst>
                                            <p:cond delay="0"/>
                                          </p:stCondLst>
                                        </p:cTn>
                                        <p:tgtEl>
                                          <p:spTgt spid="58"/>
                                        </p:tgtEl>
                                        <p:attrNameLst>
                                          <p:attrName>style.visibility</p:attrName>
                                        </p:attrNameLst>
                                      </p:cBhvr>
                                      <p:to>
                                        <p:strVal val="visible"/>
                                      </p:to>
                                    </p:set>
                                    <p:anim calcmode="lin" valueType="num">
                                      <p:cBhvr>
                                        <p:cTn id="90" dur="500" fill="hold"/>
                                        <p:tgtEl>
                                          <p:spTgt spid="58"/>
                                        </p:tgtEl>
                                        <p:attrNameLst>
                                          <p:attrName>ppt_w</p:attrName>
                                        </p:attrNameLst>
                                      </p:cBhvr>
                                      <p:tavLst>
                                        <p:tav tm="0">
                                          <p:val>
                                            <p:fltVal val="0"/>
                                          </p:val>
                                        </p:tav>
                                        <p:tav tm="100000">
                                          <p:val>
                                            <p:strVal val="#ppt_w"/>
                                          </p:val>
                                        </p:tav>
                                      </p:tavLst>
                                    </p:anim>
                                    <p:anim calcmode="lin" valueType="num">
                                      <p:cBhvr>
                                        <p:cTn id="91" dur="500" fill="hold"/>
                                        <p:tgtEl>
                                          <p:spTgt spid="58"/>
                                        </p:tgtEl>
                                        <p:attrNameLst>
                                          <p:attrName>ppt_h</p:attrName>
                                        </p:attrNameLst>
                                      </p:cBhvr>
                                      <p:tavLst>
                                        <p:tav tm="0">
                                          <p:val>
                                            <p:fltVal val="0"/>
                                          </p:val>
                                        </p:tav>
                                        <p:tav tm="100000">
                                          <p:val>
                                            <p:strVal val="#ppt_h"/>
                                          </p:val>
                                        </p:tav>
                                      </p:tavLst>
                                    </p:anim>
                                    <p:animEffect transition="in" filter="fade">
                                      <p:cBhvr>
                                        <p:cTn id="92" dur="500"/>
                                        <p:tgtEl>
                                          <p:spTgt spid="58"/>
                                        </p:tgtEl>
                                      </p:cBhvr>
                                    </p:animEffect>
                                  </p:childTnLst>
                                </p:cTn>
                              </p:par>
                              <p:par>
                                <p:cTn id="93" presetID="53" presetClass="entr" presetSubtype="16" fill="hold" nodeType="withEffect">
                                  <p:stCondLst>
                                    <p:cond delay="0"/>
                                  </p:stCondLst>
                                  <p:childTnLst>
                                    <p:set>
                                      <p:cBhvr>
                                        <p:cTn id="94" dur="1" fill="hold">
                                          <p:stCondLst>
                                            <p:cond delay="0"/>
                                          </p:stCondLst>
                                        </p:cTn>
                                        <p:tgtEl>
                                          <p:spTgt spid="35"/>
                                        </p:tgtEl>
                                        <p:attrNameLst>
                                          <p:attrName>style.visibility</p:attrName>
                                        </p:attrNameLst>
                                      </p:cBhvr>
                                      <p:to>
                                        <p:strVal val="visible"/>
                                      </p:to>
                                    </p:set>
                                    <p:anim calcmode="lin" valueType="num">
                                      <p:cBhvr>
                                        <p:cTn id="95" dur="500" fill="hold"/>
                                        <p:tgtEl>
                                          <p:spTgt spid="35"/>
                                        </p:tgtEl>
                                        <p:attrNameLst>
                                          <p:attrName>ppt_w</p:attrName>
                                        </p:attrNameLst>
                                      </p:cBhvr>
                                      <p:tavLst>
                                        <p:tav tm="0">
                                          <p:val>
                                            <p:fltVal val="0"/>
                                          </p:val>
                                        </p:tav>
                                        <p:tav tm="100000">
                                          <p:val>
                                            <p:strVal val="#ppt_w"/>
                                          </p:val>
                                        </p:tav>
                                      </p:tavLst>
                                    </p:anim>
                                    <p:anim calcmode="lin" valueType="num">
                                      <p:cBhvr>
                                        <p:cTn id="96" dur="500" fill="hold"/>
                                        <p:tgtEl>
                                          <p:spTgt spid="35"/>
                                        </p:tgtEl>
                                        <p:attrNameLst>
                                          <p:attrName>ppt_h</p:attrName>
                                        </p:attrNameLst>
                                      </p:cBhvr>
                                      <p:tavLst>
                                        <p:tav tm="0">
                                          <p:val>
                                            <p:fltVal val="0"/>
                                          </p:val>
                                        </p:tav>
                                        <p:tav tm="100000">
                                          <p:val>
                                            <p:strVal val="#ppt_h"/>
                                          </p:val>
                                        </p:tav>
                                      </p:tavLst>
                                    </p:anim>
                                    <p:animEffect transition="in" filter="fade">
                                      <p:cBhvr>
                                        <p:cTn id="9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4" grpId="0"/>
      <p:bldP spid="54" grpId="0"/>
      <p:bldP spid="6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BA36E7-5B4D-310B-D71D-1DCA05CBE39D}"/>
              </a:ext>
            </a:extLst>
          </p:cNvPr>
          <p:cNvPicPr>
            <a:picLocks noChangeAspect="1"/>
          </p:cNvPicPr>
          <p:nvPr/>
        </p:nvPicPr>
        <p:blipFill>
          <a:blip r:embed="rId2"/>
          <a:stretch>
            <a:fillRect/>
          </a:stretch>
        </p:blipFill>
        <p:spPr>
          <a:xfrm>
            <a:off x="0" y="16912"/>
            <a:ext cx="9144000" cy="5109676"/>
          </a:xfrm>
          <a:prstGeom prst="rect">
            <a:avLst/>
          </a:prstGeom>
        </p:spPr>
      </p:pic>
    </p:spTree>
    <p:extLst>
      <p:ext uri="{BB962C8B-B14F-4D97-AF65-F5344CB8AC3E}">
        <p14:creationId xmlns:p14="http://schemas.microsoft.com/office/powerpoint/2010/main" val="2399621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Meijer – Logo, brand and logotype">
            <a:extLst>
              <a:ext uri="{FF2B5EF4-FFF2-40B4-BE49-F238E27FC236}">
                <a16:creationId xmlns:a16="http://schemas.microsoft.com/office/drawing/2014/main" id="{24039B1A-4731-0DDD-1B34-EECAF0924E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9262" y="4708239"/>
            <a:ext cx="913196" cy="35751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2400171-6CED-239A-B92F-3DDC8C3F90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003" y="4713951"/>
            <a:ext cx="2987329" cy="316933"/>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a:extLst>
              <a:ext uri="{FF2B5EF4-FFF2-40B4-BE49-F238E27FC236}">
                <a16:creationId xmlns:a16="http://schemas.microsoft.com/office/drawing/2014/main" id="{F26AA7E4-E729-9ED1-A3D7-292CB8768D19}"/>
              </a:ext>
            </a:extLst>
          </p:cNvPr>
          <p:cNvGrpSpPr/>
          <p:nvPr/>
        </p:nvGrpSpPr>
        <p:grpSpPr>
          <a:xfrm>
            <a:off x="1169921" y="2380724"/>
            <a:ext cx="6939228" cy="1058104"/>
            <a:chOff x="1138170" y="2356911"/>
            <a:chExt cx="6939228" cy="1066041"/>
          </a:xfrm>
        </p:grpSpPr>
        <p:grpSp>
          <p:nvGrpSpPr>
            <p:cNvPr id="16" name="Group 15">
              <a:extLst>
                <a:ext uri="{FF2B5EF4-FFF2-40B4-BE49-F238E27FC236}">
                  <a16:creationId xmlns:a16="http://schemas.microsoft.com/office/drawing/2014/main" id="{F88DACCC-DE7D-ABA3-18B0-F81A7EA4F146}"/>
                </a:ext>
              </a:extLst>
            </p:cNvPr>
            <p:cNvGrpSpPr/>
            <p:nvPr/>
          </p:nvGrpSpPr>
          <p:grpSpPr>
            <a:xfrm>
              <a:off x="1138170" y="2356911"/>
              <a:ext cx="641271" cy="412214"/>
              <a:chOff x="647700" y="1295400"/>
              <a:chExt cx="838200" cy="670560"/>
            </a:xfrm>
          </p:grpSpPr>
          <p:sp>
            <p:nvSpPr>
              <p:cNvPr id="17" name="Rectangle 16">
                <a:extLst>
                  <a:ext uri="{FF2B5EF4-FFF2-40B4-BE49-F238E27FC236}">
                    <a16:creationId xmlns:a16="http://schemas.microsoft.com/office/drawing/2014/main" id="{1A2136AC-33C8-EDB5-0278-42428BC4C0A3}"/>
                  </a:ext>
                </a:extLst>
              </p:cNvPr>
              <p:cNvSpPr/>
              <p:nvPr/>
            </p:nvSpPr>
            <p:spPr>
              <a:xfrm>
                <a:off x="647700" y="1356360"/>
                <a:ext cx="838200" cy="609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 name="Rectangle 17">
                <a:extLst>
                  <a:ext uri="{FF2B5EF4-FFF2-40B4-BE49-F238E27FC236}">
                    <a16:creationId xmlns:a16="http://schemas.microsoft.com/office/drawing/2014/main" id="{801519D6-9362-E8C7-0C36-5EABBADAADC9}"/>
                  </a:ext>
                </a:extLst>
              </p:cNvPr>
              <p:cNvSpPr/>
              <p:nvPr/>
            </p:nvSpPr>
            <p:spPr>
              <a:xfrm>
                <a:off x="647700" y="1295400"/>
                <a:ext cx="838200" cy="60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02</a:t>
                </a:r>
              </a:p>
            </p:txBody>
          </p:sp>
        </p:grpSp>
        <p:grpSp>
          <p:nvGrpSpPr>
            <p:cNvPr id="27" name="Group 50">
              <a:extLst>
                <a:ext uri="{FF2B5EF4-FFF2-40B4-BE49-F238E27FC236}">
                  <a16:creationId xmlns:a16="http://schemas.microsoft.com/office/drawing/2014/main" id="{CB7532B0-FCAD-1D1C-DE9C-C437646ACB7F}"/>
                </a:ext>
              </a:extLst>
            </p:cNvPr>
            <p:cNvGrpSpPr/>
            <p:nvPr/>
          </p:nvGrpSpPr>
          <p:grpSpPr>
            <a:xfrm>
              <a:off x="6909610" y="2356912"/>
              <a:ext cx="1167788" cy="1066037"/>
              <a:chOff x="7162800" y="2897630"/>
              <a:chExt cx="1318260" cy="1647825"/>
            </a:xfrm>
          </p:grpSpPr>
          <p:sp>
            <p:nvSpPr>
              <p:cNvPr id="28" name="Rectangle 27">
                <a:extLst>
                  <a:ext uri="{FF2B5EF4-FFF2-40B4-BE49-F238E27FC236}">
                    <a16:creationId xmlns:a16="http://schemas.microsoft.com/office/drawing/2014/main" id="{8C060433-594F-56FA-7C8B-237B36C477BE}"/>
                  </a:ext>
                </a:extLst>
              </p:cNvPr>
              <p:cNvSpPr/>
              <p:nvPr/>
            </p:nvSpPr>
            <p:spPr>
              <a:xfrm>
                <a:off x="7162800" y="2897630"/>
                <a:ext cx="1219200" cy="164782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9" name="Rectangle 28">
                <a:extLst>
                  <a:ext uri="{FF2B5EF4-FFF2-40B4-BE49-F238E27FC236}">
                    <a16:creationId xmlns:a16="http://schemas.microsoft.com/office/drawing/2014/main" id="{48DB28FA-0DC8-9201-FF54-9C75236B97A7}"/>
                  </a:ext>
                </a:extLst>
              </p:cNvPr>
              <p:cNvSpPr/>
              <p:nvPr/>
            </p:nvSpPr>
            <p:spPr>
              <a:xfrm>
                <a:off x="7261860" y="2897630"/>
                <a:ext cx="1219200" cy="16478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32" name="Group 66">
              <a:extLst>
                <a:ext uri="{FF2B5EF4-FFF2-40B4-BE49-F238E27FC236}">
                  <a16:creationId xmlns:a16="http://schemas.microsoft.com/office/drawing/2014/main" id="{31539B48-920B-9AF2-3474-FF02D781E8E7}"/>
                </a:ext>
              </a:extLst>
            </p:cNvPr>
            <p:cNvGrpSpPr/>
            <p:nvPr/>
          </p:nvGrpSpPr>
          <p:grpSpPr>
            <a:xfrm>
              <a:off x="1981948" y="2356913"/>
              <a:ext cx="4792657" cy="1066039"/>
              <a:chOff x="1938544" y="2376003"/>
              <a:chExt cx="4792657" cy="1154179"/>
            </a:xfrm>
          </p:grpSpPr>
          <p:grpSp>
            <p:nvGrpSpPr>
              <p:cNvPr id="34" name="Group 12">
                <a:extLst>
                  <a:ext uri="{FF2B5EF4-FFF2-40B4-BE49-F238E27FC236}">
                    <a16:creationId xmlns:a16="http://schemas.microsoft.com/office/drawing/2014/main" id="{133C272C-05FF-795E-5F18-C77300D4C110}"/>
                  </a:ext>
                </a:extLst>
              </p:cNvPr>
              <p:cNvGrpSpPr/>
              <p:nvPr/>
            </p:nvGrpSpPr>
            <p:grpSpPr>
              <a:xfrm>
                <a:off x="1938544" y="2376003"/>
                <a:ext cx="4792657" cy="446296"/>
                <a:chOff x="1600200" y="1295400"/>
                <a:chExt cx="5410200" cy="670560"/>
              </a:xfrm>
            </p:grpSpPr>
            <p:sp>
              <p:nvSpPr>
                <p:cNvPr id="37" name="Rectangle 36">
                  <a:extLst>
                    <a:ext uri="{FF2B5EF4-FFF2-40B4-BE49-F238E27FC236}">
                      <a16:creationId xmlns:a16="http://schemas.microsoft.com/office/drawing/2014/main" id="{76160307-1B19-A8BC-6C1A-BD4D0DAD6502}"/>
                    </a:ext>
                  </a:extLst>
                </p:cNvPr>
                <p:cNvSpPr/>
                <p:nvPr/>
              </p:nvSpPr>
              <p:spPr>
                <a:xfrm>
                  <a:off x="1600200" y="1356360"/>
                  <a:ext cx="5410200" cy="609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8" name="Rectangle 37">
                  <a:extLst>
                    <a:ext uri="{FF2B5EF4-FFF2-40B4-BE49-F238E27FC236}">
                      <a16:creationId xmlns:a16="http://schemas.microsoft.com/office/drawing/2014/main" id="{4B93EAE2-05FD-8B6E-60EC-3D025A174844}"/>
                    </a:ext>
                  </a:extLst>
                </p:cNvPr>
                <p:cNvSpPr/>
                <p:nvPr/>
              </p:nvSpPr>
              <p:spPr>
                <a:xfrm>
                  <a:off x="1600200" y="1295400"/>
                  <a:ext cx="5410200" cy="60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Customer Data</a:t>
                  </a:r>
                </a:p>
              </p:txBody>
            </p:sp>
          </p:grpSp>
          <p:sp>
            <p:nvSpPr>
              <p:cNvPr id="36" name="Round Same Side Corner Rectangle 45">
                <a:extLst>
                  <a:ext uri="{FF2B5EF4-FFF2-40B4-BE49-F238E27FC236}">
                    <a16:creationId xmlns:a16="http://schemas.microsoft.com/office/drawing/2014/main" id="{A5BEF7AA-D560-ADCB-2B06-5E1AEFCB1AE0}"/>
                  </a:ext>
                </a:extLst>
              </p:cNvPr>
              <p:cNvSpPr/>
              <p:nvPr/>
            </p:nvSpPr>
            <p:spPr>
              <a:xfrm flipV="1">
                <a:off x="1938544" y="2822299"/>
                <a:ext cx="4792657" cy="707883"/>
              </a:xfrm>
              <a:prstGeom prst="round2SameRect">
                <a:avLst>
                  <a:gd name="adj1" fmla="val 8813"/>
                  <a:gd name="adj2" fmla="val 0"/>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55" name="Text Placeholder 3">
              <a:extLst>
                <a:ext uri="{FF2B5EF4-FFF2-40B4-BE49-F238E27FC236}">
                  <a16:creationId xmlns:a16="http://schemas.microsoft.com/office/drawing/2014/main" id="{E7CA3012-BCF8-7B7A-ABD4-813C711302ED}"/>
                </a:ext>
              </a:extLst>
            </p:cNvPr>
            <p:cNvSpPr txBox="1">
              <a:spLocks/>
            </p:cNvSpPr>
            <p:nvPr/>
          </p:nvSpPr>
          <p:spPr>
            <a:xfrm>
              <a:off x="2091309" y="2854534"/>
              <a:ext cx="4539693" cy="46166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just"/>
              <a:r>
                <a:rPr lang="en-US" sz="1000">
                  <a:solidFill>
                    <a:schemeClr val="tx1">
                      <a:lumMod val="85000"/>
                      <a:lumOff val="15000"/>
                    </a:schemeClr>
                  </a:solidFill>
                </a:rPr>
                <a:t>The inclusion of features related to customer sentiments, such as Google and Yelp reviews, was considered but not implemented due to the exhaustion of free API trial search calls, preventing the scraping of reviews for all Meijer stores.</a:t>
              </a:r>
            </a:p>
          </p:txBody>
        </p:sp>
      </p:grpSp>
      <p:grpSp>
        <p:nvGrpSpPr>
          <p:cNvPr id="3" name="Group 2">
            <a:extLst>
              <a:ext uri="{FF2B5EF4-FFF2-40B4-BE49-F238E27FC236}">
                <a16:creationId xmlns:a16="http://schemas.microsoft.com/office/drawing/2014/main" id="{07EC632B-244B-E2BD-44C8-698EFD0509F1}"/>
              </a:ext>
            </a:extLst>
          </p:cNvPr>
          <p:cNvGrpSpPr/>
          <p:nvPr/>
        </p:nvGrpSpPr>
        <p:grpSpPr>
          <a:xfrm>
            <a:off x="1169921" y="1250676"/>
            <a:ext cx="6939228" cy="1058101"/>
            <a:chOff x="1138170" y="1226864"/>
            <a:chExt cx="6939228" cy="1066038"/>
          </a:xfrm>
        </p:grpSpPr>
        <p:grpSp>
          <p:nvGrpSpPr>
            <p:cNvPr id="5" name="Group 65">
              <a:extLst>
                <a:ext uri="{FF2B5EF4-FFF2-40B4-BE49-F238E27FC236}">
                  <a16:creationId xmlns:a16="http://schemas.microsoft.com/office/drawing/2014/main" id="{5B2A810E-3DC0-9337-7F08-95722B454798}"/>
                </a:ext>
              </a:extLst>
            </p:cNvPr>
            <p:cNvGrpSpPr/>
            <p:nvPr/>
          </p:nvGrpSpPr>
          <p:grpSpPr>
            <a:xfrm>
              <a:off x="1981948" y="1226867"/>
              <a:ext cx="4792657" cy="1066035"/>
              <a:chOff x="1938544" y="1152526"/>
              <a:chExt cx="4792657" cy="1154176"/>
            </a:xfrm>
          </p:grpSpPr>
          <p:sp>
            <p:nvSpPr>
              <p:cNvPr id="6" name="Round Same Side Corner Rectangle 43">
                <a:extLst>
                  <a:ext uri="{FF2B5EF4-FFF2-40B4-BE49-F238E27FC236}">
                    <a16:creationId xmlns:a16="http://schemas.microsoft.com/office/drawing/2014/main" id="{B769AFDB-03A3-E880-EA18-B451F3352FCA}"/>
                  </a:ext>
                </a:extLst>
              </p:cNvPr>
              <p:cNvSpPr/>
              <p:nvPr/>
            </p:nvSpPr>
            <p:spPr>
              <a:xfrm flipV="1">
                <a:off x="1938544" y="1598819"/>
                <a:ext cx="4792657" cy="707883"/>
              </a:xfrm>
              <a:prstGeom prst="round2SameRect">
                <a:avLst>
                  <a:gd name="adj1" fmla="val 8813"/>
                  <a:gd name="adj2" fmla="val 0"/>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10" name="Group 9">
                <a:extLst>
                  <a:ext uri="{FF2B5EF4-FFF2-40B4-BE49-F238E27FC236}">
                    <a16:creationId xmlns:a16="http://schemas.microsoft.com/office/drawing/2014/main" id="{8EEF5A81-4206-AE74-5BB6-20B20C769498}"/>
                  </a:ext>
                </a:extLst>
              </p:cNvPr>
              <p:cNvGrpSpPr/>
              <p:nvPr/>
            </p:nvGrpSpPr>
            <p:grpSpPr>
              <a:xfrm>
                <a:off x="1938544" y="1152526"/>
                <a:ext cx="4792657" cy="446296"/>
                <a:chOff x="1600200" y="1295400"/>
                <a:chExt cx="5410200" cy="670560"/>
              </a:xfrm>
            </p:grpSpPr>
            <p:sp>
              <p:nvSpPr>
                <p:cNvPr id="11" name="Rectangle 10">
                  <a:extLst>
                    <a:ext uri="{FF2B5EF4-FFF2-40B4-BE49-F238E27FC236}">
                      <a16:creationId xmlns:a16="http://schemas.microsoft.com/office/drawing/2014/main" id="{B5199641-3F5E-BC14-47F1-422902BDD5C0}"/>
                    </a:ext>
                  </a:extLst>
                </p:cNvPr>
                <p:cNvSpPr/>
                <p:nvPr/>
              </p:nvSpPr>
              <p:spPr>
                <a:xfrm>
                  <a:off x="1600200" y="1356360"/>
                  <a:ext cx="54102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Rectangle 11">
                  <a:extLst>
                    <a:ext uri="{FF2B5EF4-FFF2-40B4-BE49-F238E27FC236}">
                      <a16:creationId xmlns:a16="http://schemas.microsoft.com/office/drawing/2014/main" id="{E141493F-D332-713B-B7E5-8EC819E7BBB5}"/>
                    </a:ext>
                  </a:extLst>
                </p:cNvPr>
                <p:cNvSpPr/>
                <p:nvPr/>
              </p:nvSpPr>
              <p:spPr>
                <a:xfrm>
                  <a:off x="1600200" y="1295400"/>
                  <a:ext cx="5410200"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Web-Scraping Geospatial Data </a:t>
                  </a:r>
                </a:p>
              </p:txBody>
            </p:sp>
          </p:grpSp>
        </p:grpSp>
        <p:grpSp>
          <p:nvGrpSpPr>
            <p:cNvPr id="13" name="Group 10">
              <a:extLst>
                <a:ext uri="{FF2B5EF4-FFF2-40B4-BE49-F238E27FC236}">
                  <a16:creationId xmlns:a16="http://schemas.microsoft.com/office/drawing/2014/main" id="{1EE9ACCB-C2B0-40E9-DE86-29508A11D2EE}"/>
                </a:ext>
              </a:extLst>
            </p:cNvPr>
            <p:cNvGrpSpPr/>
            <p:nvPr/>
          </p:nvGrpSpPr>
          <p:grpSpPr>
            <a:xfrm>
              <a:off x="1138170" y="1226864"/>
              <a:ext cx="641271" cy="412214"/>
              <a:chOff x="647700" y="1295400"/>
              <a:chExt cx="838200" cy="670560"/>
            </a:xfrm>
          </p:grpSpPr>
          <p:sp>
            <p:nvSpPr>
              <p:cNvPr id="14" name="Rectangle 13">
                <a:extLst>
                  <a:ext uri="{FF2B5EF4-FFF2-40B4-BE49-F238E27FC236}">
                    <a16:creationId xmlns:a16="http://schemas.microsoft.com/office/drawing/2014/main" id="{B9B0215D-61A0-E4FC-2745-C9DA63F20CB5}"/>
                  </a:ext>
                </a:extLst>
              </p:cNvPr>
              <p:cNvSpPr/>
              <p:nvPr/>
            </p:nvSpPr>
            <p:spPr>
              <a:xfrm>
                <a:off x="647700" y="1356360"/>
                <a:ext cx="8382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Rectangle 14">
                <a:extLst>
                  <a:ext uri="{FF2B5EF4-FFF2-40B4-BE49-F238E27FC236}">
                    <a16:creationId xmlns:a16="http://schemas.microsoft.com/office/drawing/2014/main" id="{196B506C-4881-D558-89D6-D7031E996F76}"/>
                  </a:ext>
                </a:extLst>
              </p:cNvPr>
              <p:cNvSpPr/>
              <p:nvPr/>
            </p:nvSpPr>
            <p:spPr>
              <a:xfrm>
                <a:off x="647700" y="1295400"/>
                <a:ext cx="838200"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01</a:t>
                </a:r>
              </a:p>
            </p:txBody>
          </p:sp>
        </p:grpSp>
        <p:grpSp>
          <p:nvGrpSpPr>
            <p:cNvPr id="22" name="Group 49">
              <a:extLst>
                <a:ext uri="{FF2B5EF4-FFF2-40B4-BE49-F238E27FC236}">
                  <a16:creationId xmlns:a16="http://schemas.microsoft.com/office/drawing/2014/main" id="{D01924DE-E0A1-ED6E-5ABE-1F2148BD6038}"/>
                </a:ext>
              </a:extLst>
            </p:cNvPr>
            <p:cNvGrpSpPr/>
            <p:nvPr/>
          </p:nvGrpSpPr>
          <p:grpSpPr>
            <a:xfrm>
              <a:off x="6909610" y="1226867"/>
              <a:ext cx="1167788" cy="1066035"/>
              <a:chOff x="7162800" y="1192655"/>
              <a:chExt cx="1318260" cy="1628775"/>
            </a:xfrm>
          </p:grpSpPr>
          <p:sp>
            <p:nvSpPr>
              <p:cNvPr id="23" name="Rectangle 22">
                <a:extLst>
                  <a:ext uri="{FF2B5EF4-FFF2-40B4-BE49-F238E27FC236}">
                    <a16:creationId xmlns:a16="http://schemas.microsoft.com/office/drawing/2014/main" id="{6AF1C06E-BA06-3EBC-D819-C5D2DBFA2E0F}"/>
                  </a:ext>
                </a:extLst>
              </p:cNvPr>
              <p:cNvSpPr/>
              <p:nvPr/>
            </p:nvSpPr>
            <p:spPr>
              <a:xfrm>
                <a:off x="7162800" y="1192655"/>
                <a:ext cx="1219200" cy="162877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4" name="Rectangle 23">
                <a:extLst>
                  <a:ext uri="{FF2B5EF4-FFF2-40B4-BE49-F238E27FC236}">
                    <a16:creationId xmlns:a16="http://schemas.microsoft.com/office/drawing/2014/main" id="{E33E9880-548B-3148-4083-70D596BD04F8}"/>
                  </a:ext>
                </a:extLst>
              </p:cNvPr>
              <p:cNvSpPr/>
              <p:nvPr/>
            </p:nvSpPr>
            <p:spPr>
              <a:xfrm>
                <a:off x="7261860" y="1192655"/>
                <a:ext cx="1219200" cy="1628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60" name="Text Placeholder 3">
              <a:extLst>
                <a:ext uri="{FF2B5EF4-FFF2-40B4-BE49-F238E27FC236}">
                  <a16:creationId xmlns:a16="http://schemas.microsoft.com/office/drawing/2014/main" id="{D2B9731E-3B57-4A8D-5972-E43F61E26128}"/>
                </a:ext>
              </a:extLst>
            </p:cNvPr>
            <p:cNvSpPr txBox="1">
              <a:spLocks/>
            </p:cNvSpPr>
            <p:nvPr/>
          </p:nvSpPr>
          <p:spPr>
            <a:xfrm>
              <a:off x="2091308" y="1655949"/>
              <a:ext cx="4539693" cy="615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171450" indent="-171450" algn="just">
                <a:buFont typeface="Arial" panose="020B0604020202020204" pitchFamily="34" charset="0"/>
                <a:buChar char="•"/>
              </a:pPr>
              <a:r>
                <a:rPr lang="en-US" sz="1000"/>
                <a:t>Traffic AADT data could also be obtained for the remaining states in the US, although not all states offer a direct download option.</a:t>
              </a:r>
            </a:p>
            <a:p>
              <a:pPr marL="171450" indent="-171450" algn="just">
                <a:buFont typeface="Arial" panose="020B0604020202020204" pitchFamily="34" charset="0"/>
                <a:buChar char="•"/>
              </a:pPr>
              <a:r>
                <a:rPr lang="en-US" sz="1000"/>
                <a:t>It is crucial to verify the accuracy of data obtained from free APIs, such as Overpass, to ensure reliability.</a:t>
              </a:r>
              <a:endParaRPr lang="en-US" sz="1000">
                <a:solidFill>
                  <a:schemeClr val="tx1">
                    <a:lumMod val="85000"/>
                    <a:lumOff val="15000"/>
                  </a:schemeClr>
                </a:solidFill>
              </a:endParaRPr>
            </a:p>
          </p:txBody>
        </p:sp>
      </p:grpSp>
      <p:grpSp>
        <p:nvGrpSpPr>
          <p:cNvPr id="31" name="Group 30">
            <a:extLst>
              <a:ext uri="{FF2B5EF4-FFF2-40B4-BE49-F238E27FC236}">
                <a16:creationId xmlns:a16="http://schemas.microsoft.com/office/drawing/2014/main" id="{2EEB38F4-B49B-B23A-D658-2653ABB47A1C}"/>
              </a:ext>
            </a:extLst>
          </p:cNvPr>
          <p:cNvGrpSpPr/>
          <p:nvPr/>
        </p:nvGrpSpPr>
        <p:grpSpPr>
          <a:xfrm>
            <a:off x="1169921" y="3520811"/>
            <a:ext cx="6939228" cy="1058105"/>
            <a:chOff x="1138170" y="3496998"/>
            <a:chExt cx="6939228" cy="1066042"/>
          </a:xfrm>
        </p:grpSpPr>
        <p:grpSp>
          <p:nvGrpSpPr>
            <p:cNvPr id="19" name="Group 21">
              <a:extLst>
                <a:ext uri="{FF2B5EF4-FFF2-40B4-BE49-F238E27FC236}">
                  <a16:creationId xmlns:a16="http://schemas.microsoft.com/office/drawing/2014/main" id="{CA7F54C5-D4BB-5477-0E8C-B8DA6816BC40}"/>
                </a:ext>
              </a:extLst>
            </p:cNvPr>
            <p:cNvGrpSpPr/>
            <p:nvPr/>
          </p:nvGrpSpPr>
          <p:grpSpPr>
            <a:xfrm>
              <a:off x="1138170" y="3496998"/>
              <a:ext cx="641271" cy="412214"/>
              <a:chOff x="647700" y="1295400"/>
              <a:chExt cx="838200" cy="670560"/>
            </a:xfrm>
          </p:grpSpPr>
          <p:sp>
            <p:nvSpPr>
              <p:cNvPr id="20" name="Rectangle 19">
                <a:extLst>
                  <a:ext uri="{FF2B5EF4-FFF2-40B4-BE49-F238E27FC236}">
                    <a16:creationId xmlns:a16="http://schemas.microsoft.com/office/drawing/2014/main" id="{B1352780-E06B-00F1-3C00-9847CBAA4B07}"/>
                  </a:ext>
                </a:extLst>
              </p:cNvPr>
              <p:cNvSpPr/>
              <p:nvPr/>
            </p:nvSpPr>
            <p:spPr>
              <a:xfrm>
                <a:off x="647700" y="1356360"/>
                <a:ext cx="838200" cy="6096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1" name="Rectangle 20">
                <a:extLst>
                  <a:ext uri="{FF2B5EF4-FFF2-40B4-BE49-F238E27FC236}">
                    <a16:creationId xmlns:a16="http://schemas.microsoft.com/office/drawing/2014/main" id="{EEDC097A-57A0-A1F2-40D3-AE3C93B44D29}"/>
                  </a:ext>
                </a:extLst>
              </p:cNvPr>
              <p:cNvSpPr/>
              <p:nvPr/>
            </p:nvSpPr>
            <p:spPr>
              <a:xfrm>
                <a:off x="647700" y="1295400"/>
                <a:ext cx="838200" cy="60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03</a:t>
                </a:r>
              </a:p>
            </p:txBody>
          </p:sp>
        </p:grpSp>
        <p:grpSp>
          <p:nvGrpSpPr>
            <p:cNvPr id="40" name="Group 67">
              <a:extLst>
                <a:ext uri="{FF2B5EF4-FFF2-40B4-BE49-F238E27FC236}">
                  <a16:creationId xmlns:a16="http://schemas.microsoft.com/office/drawing/2014/main" id="{4F9D632C-BBA7-D8EA-B615-2D499055C0BA}"/>
                </a:ext>
              </a:extLst>
            </p:cNvPr>
            <p:cNvGrpSpPr/>
            <p:nvPr/>
          </p:nvGrpSpPr>
          <p:grpSpPr>
            <a:xfrm>
              <a:off x="1981948" y="3497001"/>
              <a:ext cx="4792657" cy="1066039"/>
              <a:chOff x="1938544" y="3610353"/>
              <a:chExt cx="4792657" cy="1154179"/>
            </a:xfrm>
          </p:grpSpPr>
          <p:grpSp>
            <p:nvGrpSpPr>
              <p:cNvPr id="42" name="Group 18">
                <a:extLst>
                  <a:ext uri="{FF2B5EF4-FFF2-40B4-BE49-F238E27FC236}">
                    <a16:creationId xmlns:a16="http://schemas.microsoft.com/office/drawing/2014/main" id="{21DA1244-A32A-0C54-FB22-504A6EC723EF}"/>
                  </a:ext>
                </a:extLst>
              </p:cNvPr>
              <p:cNvGrpSpPr/>
              <p:nvPr/>
            </p:nvGrpSpPr>
            <p:grpSpPr>
              <a:xfrm>
                <a:off x="1938544" y="3610353"/>
                <a:ext cx="4792657" cy="446296"/>
                <a:chOff x="1600200" y="1295400"/>
                <a:chExt cx="5410200" cy="670560"/>
              </a:xfrm>
            </p:grpSpPr>
            <p:sp>
              <p:nvSpPr>
                <p:cNvPr id="45" name="Rectangle 44">
                  <a:extLst>
                    <a:ext uri="{FF2B5EF4-FFF2-40B4-BE49-F238E27FC236}">
                      <a16:creationId xmlns:a16="http://schemas.microsoft.com/office/drawing/2014/main" id="{05E30F26-66BB-CDB8-7DD5-DD86BFD69C68}"/>
                    </a:ext>
                  </a:extLst>
                </p:cNvPr>
                <p:cNvSpPr/>
                <p:nvPr/>
              </p:nvSpPr>
              <p:spPr>
                <a:xfrm>
                  <a:off x="1600200" y="1356360"/>
                  <a:ext cx="5410200" cy="6096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6" name="Rectangle 45">
                  <a:extLst>
                    <a:ext uri="{FF2B5EF4-FFF2-40B4-BE49-F238E27FC236}">
                      <a16:creationId xmlns:a16="http://schemas.microsoft.com/office/drawing/2014/main" id="{CE7E1E99-1C97-0F10-68F5-DFF69B9EF431}"/>
                    </a:ext>
                  </a:extLst>
                </p:cNvPr>
                <p:cNvSpPr/>
                <p:nvPr/>
              </p:nvSpPr>
              <p:spPr>
                <a:xfrm>
                  <a:off x="1600200" y="1295400"/>
                  <a:ext cx="5410200" cy="60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Model Performance &amp; Accuracy</a:t>
                  </a:r>
                </a:p>
              </p:txBody>
            </p:sp>
          </p:grpSp>
          <p:sp>
            <p:nvSpPr>
              <p:cNvPr id="44" name="Round Same Side Corner Rectangle 46">
                <a:extLst>
                  <a:ext uri="{FF2B5EF4-FFF2-40B4-BE49-F238E27FC236}">
                    <a16:creationId xmlns:a16="http://schemas.microsoft.com/office/drawing/2014/main" id="{E1F50202-462F-D21F-C9DA-76CA2B9BF095}"/>
                  </a:ext>
                </a:extLst>
              </p:cNvPr>
              <p:cNvSpPr/>
              <p:nvPr/>
            </p:nvSpPr>
            <p:spPr>
              <a:xfrm flipV="1">
                <a:off x="1938544" y="4056649"/>
                <a:ext cx="4792657" cy="707883"/>
              </a:xfrm>
              <a:prstGeom prst="round2SameRect">
                <a:avLst>
                  <a:gd name="adj1" fmla="val 8813"/>
                  <a:gd name="adj2" fmla="val 0"/>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47" name="Group 50">
              <a:extLst>
                <a:ext uri="{FF2B5EF4-FFF2-40B4-BE49-F238E27FC236}">
                  <a16:creationId xmlns:a16="http://schemas.microsoft.com/office/drawing/2014/main" id="{99B58CEA-32B9-1BB8-FAEE-E7F04332087C}"/>
                </a:ext>
              </a:extLst>
            </p:cNvPr>
            <p:cNvGrpSpPr/>
            <p:nvPr/>
          </p:nvGrpSpPr>
          <p:grpSpPr>
            <a:xfrm>
              <a:off x="6909610" y="3496998"/>
              <a:ext cx="1167788" cy="1066037"/>
              <a:chOff x="7162800" y="2897630"/>
              <a:chExt cx="1318260" cy="1647825"/>
            </a:xfrm>
          </p:grpSpPr>
          <p:sp>
            <p:nvSpPr>
              <p:cNvPr id="48" name="Rectangle 47">
                <a:extLst>
                  <a:ext uri="{FF2B5EF4-FFF2-40B4-BE49-F238E27FC236}">
                    <a16:creationId xmlns:a16="http://schemas.microsoft.com/office/drawing/2014/main" id="{02E7A0E9-91F1-6596-604D-2B36EA8D1C4F}"/>
                  </a:ext>
                </a:extLst>
              </p:cNvPr>
              <p:cNvSpPr/>
              <p:nvPr/>
            </p:nvSpPr>
            <p:spPr>
              <a:xfrm>
                <a:off x="7162800" y="2897630"/>
                <a:ext cx="1219200" cy="16478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9" name="Rectangle 48">
                <a:extLst>
                  <a:ext uri="{FF2B5EF4-FFF2-40B4-BE49-F238E27FC236}">
                    <a16:creationId xmlns:a16="http://schemas.microsoft.com/office/drawing/2014/main" id="{C6E1C241-B186-175A-8E8F-32F60BCB3074}"/>
                  </a:ext>
                </a:extLst>
              </p:cNvPr>
              <p:cNvSpPr/>
              <p:nvPr/>
            </p:nvSpPr>
            <p:spPr>
              <a:xfrm>
                <a:off x="7261860" y="2897630"/>
                <a:ext cx="1219200" cy="16478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62" name="Text Placeholder 3">
              <a:extLst>
                <a:ext uri="{FF2B5EF4-FFF2-40B4-BE49-F238E27FC236}">
                  <a16:creationId xmlns:a16="http://schemas.microsoft.com/office/drawing/2014/main" id="{DC0E2489-9494-8A5C-33BE-9279FA7C611F}"/>
                </a:ext>
              </a:extLst>
            </p:cNvPr>
            <p:cNvSpPr txBox="1">
              <a:spLocks/>
            </p:cNvSpPr>
            <p:nvPr/>
          </p:nvSpPr>
          <p:spPr>
            <a:xfrm>
              <a:off x="2091308" y="4005291"/>
              <a:ext cx="4539693" cy="46166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just"/>
              <a:r>
                <a:rPr lang="en-US" sz="1000"/>
                <a:t>Enhancing the model's accuracy is achievable by expanding the dataset to include more no. of stores from competitors, effectively increasing the size of the training dataset and subsequently of the R-Squared metric to explain variability.</a:t>
              </a:r>
            </a:p>
          </p:txBody>
        </p:sp>
      </p:grpSp>
      <p:grpSp>
        <p:nvGrpSpPr>
          <p:cNvPr id="35" name="Group 34">
            <a:extLst>
              <a:ext uri="{FF2B5EF4-FFF2-40B4-BE49-F238E27FC236}">
                <a16:creationId xmlns:a16="http://schemas.microsoft.com/office/drawing/2014/main" id="{DA353351-F529-0FDE-1CC3-BCB4EFAEE253}"/>
              </a:ext>
            </a:extLst>
          </p:cNvPr>
          <p:cNvGrpSpPr/>
          <p:nvPr/>
        </p:nvGrpSpPr>
        <p:grpSpPr>
          <a:xfrm>
            <a:off x="96592" y="138313"/>
            <a:ext cx="8680288" cy="986014"/>
            <a:chOff x="152154" y="114501"/>
            <a:chExt cx="8680288" cy="986014"/>
          </a:xfrm>
        </p:grpSpPr>
        <p:sp>
          <p:nvSpPr>
            <p:cNvPr id="7" name="Sev04">
              <a:extLst>
                <a:ext uri="{FF2B5EF4-FFF2-40B4-BE49-F238E27FC236}">
                  <a16:creationId xmlns:a16="http://schemas.microsoft.com/office/drawing/2014/main" id="{0AA47043-C0FA-A927-A9AB-85421301D66F}"/>
                </a:ext>
              </a:extLst>
            </p:cNvPr>
            <p:cNvSpPr/>
            <p:nvPr/>
          </p:nvSpPr>
          <p:spPr>
            <a:xfrm>
              <a:off x="152154" y="114501"/>
              <a:ext cx="986016" cy="986014"/>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latin typeface="FontAwesome" pitchFamily="2" charset="0"/>
                </a:rPr>
                <a:t>08</a:t>
              </a:r>
            </a:p>
          </p:txBody>
        </p:sp>
        <p:grpSp>
          <p:nvGrpSpPr>
            <p:cNvPr id="8" name="Group 225">
              <a:extLst>
                <a:ext uri="{FF2B5EF4-FFF2-40B4-BE49-F238E27FC236}">
                  <a16:creationId xmlns:a16="http://schemas.microsoft.com/office/drawing/2014/main" id="{BB423CF0-1F63-DE5E-058D-EBEB0113C0AE}"/>
                </a:ext>
              </a:extLst>
            </p:cNvPr>
            <p:cNvGrpSpPr/>
            <p:nvPr/>
          </p:nvGrpSpPr>
          <p:grpSpPr>
            <a:xfrm>
              <a:off x="1794410" y="187785"/>
              <a:ext cx="835479" cy="835479"/>
              <a:chOff x="864537" y="1822859"/>
              <a:chExt cx="971309" cy="971307"/>
            </a:xfrm>
          </p:grpSpPr>
          <p:sp>
            <p:nvSpPr>
              <p:cNvPr id="9" name="Oval 8">
                <a:extLst>
                  <a:ext uri="{FF2B5EF4-FFF2-40B4-BE49-F238E27FC236}">
                    <a16:creationId xmlns:a16="http://schemas.microsoft.com/office/drawing/2014/main" id="{CDE95610-330F-AE0C-DD3D-3167F217FABB}"/>
                  </a:ext>
                </a:extLst>
              </p:cNvPr>
              <p:cNvSpPr/>
              <p:nvPr/>
            </p:nvSpPr>
            <p:spPr>
              <a:xfrm>
                <a:off x="932451" y="1890772"/>
                <a:ext cx="835480" cy="83547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 name="Oval 24">
                <a:extLst>
                  <a:ext uri="{FF2B5EF4-FFF2-40B4-BE49-F238E27FC236}">
                    <a16:creationId xmlns:a16="http://schemas.microsoft.com/office/drawing/2014/main" id="{85FED750-9E83-C77C-90DC-95FE35968ACD}"/>
                  </a:ext>
                </a:extLst>
              </p:cNvPr>
              <p:cNvSpPr/>
              <p:nvPr/>
            </p:nvSpPr>
            <p:spPr>
              <a:xfrm>
                <a:off x="864537" y="1822859"/>
                <a:ext cx="971309" cy="971307"/>
              </a:xfrm>
              <a:prstGeom prst="ellipse">
                <a:avLst/>
              </a:prstGeom>
              <a:noFill/>
              <a:ln w="1905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26" name="Oval 25">
              <a:extLst>
                <a:ext uri="{FF2B5EF4-FFF2-40B4-BE49-F238E27FC236}">
                  <a16:creationId xmlns:a16="http://schemas.microsoft.com/office/drawing/2014/main" id="{769C213A-5925-80FC-9352-2ADCD08B041F}"/>
                </a:ext>
              </a:extLst>
            </p:cNvPr>
            <p:cNvSpPr/>
            <p:nvPr/>
          </p:nvSpPr>
          <p:spPr>
            <a:xfrm>
              <a:off x="947670" y="417008"/>
              <a:ext cx="381000" cy="381000"/>
            </a:xfrm>
            <a:prstGeom prst="ellipse">
              <a:avLst/>
            </a:prstGeom>
            <a:solidFill>
              <a:schemeClr val="bg1"/>
            </a:solidFill>
            <a:ln w="762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E9D5A2A3-81D9-5007-628E-5541DE08FF2E}"/>
                </a:ext>
              </a:extLst>
            </p:cNvPr>
            <p:cNvCxnSpPr/>
            <p:nvPr/>
          </p:nvCxnSpPr>
          <p:spPr>
            <a:xfrm rot="10800000" flipH="1">
              <a:off x="1147898" y="604403"/>
              <a:ext cx="605353" cy="2"/>
            </a:xfrm>
            <a:prstGeom prst="line">
              <a:avLst/>
            </a:prstGeom>
            <a:ln w="19050">
              <a:solidFill>
                <a:schemeClr val="accent4"/>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pic>
          <p:nvPicPr>
            <p:cNvPr id="43" name="Graphic 42" descr="Artificial Intelligence outline">
              <a:extLst>
                <a:ext uri="{FF2B5EF4-FFF2-40B4-BE49-F238E27FC236}">
                  <a16:creationId xmlns:a16="http://schemas.microsoft.com/office/drawing/2014/main" id="{8771A91D-12BC-C57F-9F28-8F8E94E7821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12128" y="285355"/>
              <a:ext cx="622426" cy="622426"/>
            </a:xfrm>
            <a:prstGeom prst="rect">
              <a:avLst/>
            </a:prstGeom>
          </p:spPr>
        </p:pic>
        <p:grpSp>
          <p:nvGrpSpPr>
            <p:cNvPr id="56" name="Group 30">
              <a:extLst>
                <a:ext uri="{FF2B5EF4-FFF2-40B4-BE49-F238E27FC236}">
                  <a16:creationId xmlns:a16="http://schemas.microsoft.com/office/drawing/2014/main" id="{4883F302-EB5F-B4A1-EBFE-08999370B599}"/>
                </a:ext>
              </a:extLst>
            </p:cNvPr>
            <p:cNvGrpSpPr/>
            <p:nvPr/>
          </p:nvGrpSpPr>
          <p:grpSpPr>
            <a:xfrm>
              <a:off x="2731891" y="344099"/>
              <a:ext cx="6100551" cy="622425"/>
              <a:chOff x="1270277" y="1233504"/>
              <a:chExt cx="3048000" cy="622425"/>
            </a:xfrm>
          </p:grpSpPr>
          <p:sp>
            <p:nvSpPr>
              <p:cNvPr id="57" name="Text Placeholder 3">
                <a:extLst>
                  <a:ext uri="{FF2B5EF4-FFF2-40B4-BE49-F238E27FC236}">
                    <a16:creationId xmlns:a16="http://schemas.microsoft.com/office/drawing/2014/main" id="{10C5BF41-F1D8-F2A5-5837-10E8E2B1BA5C}"/>
                  </a:ext>
                </a:extLst>
              </p:cNvPr>
              <p:cNvSpPr txBox="1">
                <a:spLocks/>
              </p:cNvSpPr>
              <p:nvPr/>
            </p:nvSpPr>
            <p:spPr>
              <a:xfrm>
                <a:off x="1270277" y="1233504"/>
                <a:ext cx="1621029" cy="276999"/>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1" i="0" u="none" strike="noStrike" kern="1200" cap="none" spc="0" normalizeH="0" baseline="0" noProof="0">
                    <a:ln>
                      <a:noFill/>
                    </a:ln>
                    <a:solidFill>
                      <a:schemeClr val="accent4"/>
                    </a:solidFill>
                    <a:effectLst/>
                    <a:uLnTx/>
                    <a:uFillTx/>
                    <a:latin typeface="+mj-lt"/>
                    <a:ea typeface="+mn-ea"/>
                    <a:cs typeface="+mn-cs"/>
                  </a:rPr>
                  <a:t>Limitations and Future Scope</a:t>
                </a:r>
              </a:p>
            </p:txBody>
          </p:sp>
          <p:sp>
            <p:nvSpPr>
              <p:cNvPr id="58" name="Text Placeholder 3">
                <a:extLst>
                  <a:ext uri="{FF2B5EF4-FFF2-40B4-BE49-F238E27FC236}">
                    <a16:creationId xmlns:a16="http://schemas.microsoft.com/office/drawing/2014/main" id="{53FCD232-85C7-573D-64B8-96005E326E19}"/>
                  </a:ext>
                </a:extLst>
              </p:cNvPr>
              <p:cNvSpPr txBox="1">
                <a:spLocks/>
              </p:cNvSpPr>
              <p:nvPr/>
            </p:nvSpPr>
            <p:spPr>
              <a:xfrm>
                <a:off x="1270277" y="1486597"/>
                <a:ext cx="3048000" cy="369332"/>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1200">
                    <a:solidFill>
                      <a:schemeClr val="tx1">
                        <a:lumMod val="50000"/>
                        <a:lumOff val="50000"/>
                      </a:schemeClr>
                    </a:solidFill>
                    <a:latin typeface="Fira Sans Extra Condensed" panose="020B0503050000020004" pitchFamily="34" charset="0"/>
                    <a:cs typeface="+mj-cs"/>
                  </a:rPr>
                  <a:t>Address current limitations and expand the model's capabilities for broader, future applications</a:t>
                </a:r>
              </a:p>
              <a:p>
                <a:pPr algn="l"/>
                <a:endParaRPr lang="en-US" sz="1200">
                  <a:latin typeface="+mn-lt"/>
                </a:endParaRPr>
              </a:p>
            </p:txBody>
          </p:sp>
        </p:grpSp>
      </p:grpSp>
      <p:pic>
        <p:nvPicPr>
          <p:cNvPr id="1026" name="Picture 2" descr="GIS Icon - Free PNG &amp; SVG 14294 - Noun Project">
            <a:extLst>
              <a:ext uri="{FF2B5EF4-FFF2-40B4-BE49-F238E27FC236}">
                <a16:creationId xmlns:a16="http://schemas.microsoft.com/office/drawing/2014/main" id="{DFF66EEB-6437-F2B1-251F-F33A452438DF}"/>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220879" y="1456987"/>
            <a:ext cx="710897" cy="7108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EA69882-D546-1ADF-78D1-B4CAF5186AFC}"/>
              </a:ext>
            </a:extLst>
          </p:cNvPr>
          <p:cNvPicPr>
            <a:picLocks noChangeAspect="1" noChangeArrowheads="1"/>
          </p:cNvPicPr>
          <p:nvPr/>
        </p:nvPicPr>
        <p:blipFill>
          <a:blip r:embed="rId9">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299960" y="2693286"/>
            <a:ext cx="618887" cy="401872"/>
          </a:xfrm>
          <a:prstGeom prst="rect">
            <a:avLst/>
          </a:prstGeom>
          <a:noFill/>
          <a:extLst>
            <a:ext uri="{909E8E84-426E-40DD-AFC4-6F175D3DCCD1}">
              <a14:hiddenFill xmlns:a14="http://schemas.microsoft.com/office/drawing/2010/main">
                <a:solidFill>
                  <a:srgbClr val="FFFFFF"/>
                </a:solidFill>
              </a14:hiddenFill>
            </a:ext>
          </a:extLst>
        </p:spPr>
      </p:pic>
      <p:pic>
        <p:nvPicPr>
          <p:cNvPr id="1024" name="Graphic 1023" descr="Bar graph with upward trend with solid fill">
            <a:extLst>
              <a:ext uri="{FF2B5EF4-FFF2-40B4-BE49-F238E27FC236}">
                <a16:creationId xmlns:a16="http://schemas.microsoft.com/office/drawing/2014/main" id="{7007DAAE-962C-E66F-6490-260E1EC8F73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71657" y="3774594"/>
            <a:ext cx="614032" cy="614032"/>
          </a:xfrm>
          <a:prstGeom prst="rect">
            <a:avLst/>
          </a:prstGeom>
        </p:spPr>
      </p:pic>
      <p:sp>
        <p:nvSpPr>
          <p:cNvPr id="39" name="TextBox 38">
            <a:extLst>
              <a:ext uri="{FF2B5EF4-FFF2-40B4-BE49-F238E27FC236}">
                <a16:creationId xmlns:a16="http://schemas.microsoft.com/office/drawing/2014/main" id="{074B0654-8907-AB54-1D26-DF37914CBA77}"/>
              </a:ext>
            </a:extLst>
          </p:cNvPr>
          <p:cNvSpPr txBox="1"/>
          <p:nvPr/>
        </p:nvSpPr>
        <p:spPr>
          <a:xfrm>
            <a:off x="8736429" y="77751"/>
            <a:ext cx="263214" cy="261610"/>
          </a:xfrm>
          <a:prstGeom prst="rect">
            <a:avLst/>
          </a:prstGeom>
          <a:noFill/>
        </p:spPr>
        <p:txBody>
          <a:bodyPr wrap="none" rtlCol="0">
            <a:spAutoFit/>
          </a:bodyPr>
          <a:lstStyle/>
          <a:p>
            <a:fld id="{1D03D236-619A-8544-8962-F3540FB24A9C}" type="slidenum">
              <a:rPr lang="en-US" sz="1100" smtClean="0">
                <a:solidFill>
                  <a:schemeClr val="tx1">
                    <a:lumMod val="50000"/>
                    <a:lumOff val="50000"/>
                  </a:schemeClr>
                </a:solidFill>
              </a:rPr>
              <a:t>26</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554063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par>
                                <p:cTn id="20" presetID="10" presetClass="entr" presetSubtype="0" fill="hold" nodeType="withEffect">
                                  <p:stCondLst>
                                    <p:cond delay="0"/>
                                  </p:stCondLst>
                                  <p:childTnLst>
                                    <p:set>
                                      <p:cBhvr>
                                        <p:cTn id="21" dur="1" fill="hold">
                                          <p:stCondLst>
                                            <p:cond delay="0"/>
                                          </p:stCondLst>
                                        </p:cTn>
                                        <p:tgtEl>
                                          <p:spTgt spid="1028"/>
                                        </p:tgtEl>
                                        <p:attrNameLst>
                                          <p:attrName>style.visibility</p:attrName>
                                        </p:attrNameLst>
                                      </p:cBhvr>
                                      <p:to>
                                        <p:strVal val="visible"/>
                                      </p:to>
                                    </p:set>
                                    <p:animEffect transition="in" filter="fade">
                                      <p:cBhvr>
                                        <p:cTn id="22" dur="500"/>
                                        <p:tgtEl>
                                          <p:spTgt spid="1028"/>
                                        </p:tgtEl>
                                      </p:cBhvr>
                                    </p:animEffect>
                                  </p:childTnLst>
                                </p:cTn>
                              </p:par>
                              <p:par>
                                <p:cTn id="23" presetID="10" presetClass="entr" presetSubtype="0" fill="hold" nodeType="withEffect">
                                  <p:stCondLst>
                                    <p:cond delay="0"/>
                                  </p:stCondLst>
                                  <p:childTnLst>
                                    <p:set>
                                      <p:cBhvr>
                                        <p:cTn id="24" dur="1" fill="hold">
                                          <p:stCondLst>
                                            <p:cond delay="0"/>
                                          </p:stCondLst>
                                        </p:cTn>
                                        <p:tgtEl>
                                          <p:spTgt spid="1024"/>
                                        </p:tgtEl>
                                        <p:attrNameLst>
                                          <p:attrName>style.visibility</p:attrName>
                                        </p:attrNameLst>
                                      </p:cBhvr>
                                      <p:to>
                                        <p:strVal val="visible"/>
                                      </p:to>
                                    </p:set>
                                    <p:animEffect transition="in" filter="fade">
                                      <p:cBhvr>
                                        <p:cTn id="25" dur="500"/>
                                        <p:tgtEl>
                                          <p:spTgt spid="10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Meijer – Logo, brand and logotype">
            <a:extLst>
              <a:ext uri="{FF2B5EF4-FFF2-40B4-BE49-F238E27FC236}">
                <a16:creationId xmlns:a16="http://schemas.microsoft.com/office/drawing/2014/main" id="{09EB5D51-E78A-17FE-B4BC-171E4D5027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9262" y="4708239"/>
            <a:ext cx="913196" cy="35751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681EA25-782A-97D3-74D5-95172B380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003" y="4713951"/>
            <a:ext cx="2987329" cy="316933"/>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3">
            <a:extLst>
              <a:ext uri="{FF2B5EF4-FFF2-40B4-BE49-F238E27FC236}">
                <a16:creationId xmlns:a16="http://schemas.microsoft.com/office/drawing/2014/main" id="{CD531040-40FD-50AE-5608-F8159301076C}"/>
              </a:ext>
            </a:extLst>
          </p:cNvPr>
          <p:cNvSpPr txBox="1">
            <a:spLocks/>
          </p:cNvSpPr>
          <p:nvPr/>
        </p:nvSpPr>
        <p:spPr>
          <a:xfrm>
            <a:off x="3155330" y="1894642"/>
            <a:ext cx="2833340" cy="677108"/>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4400" b="1" i="0" u="none" strike="noStrike" kern="1200" cap="none" spc="0" normalizeH="0" baseline="0" noProof="0" dirty="0">
                <a:ln>
                  <a:noFill/>
                </a:ln>
                <a:solidFill>
                  <a:schemeClr val="accent1"/>
                </a:solidFill>
                <a:effectLst/>
                <a:uLnTx/>
                <a:uFillTx/>
                <a:latin typeface="+mj-lt"/>
                <a:ea typeface="+mn-ea"/>
                <a:cs typeface="+mn-cs"/>
              </a:rPr>
              <a:t>Thank You</a:t>
            </a:r>
          </a:p>
        </p:txBody>
      </p:sp>
    </p:spTree>
    <p:extLst>
      <p:ext uri="{BB962C8B-B14F-4D97-AF65-F5344CB8AC3E}">
        <p14:creationId xmlns:p14="http://schemas.microsoft.com/office/powerpoint/2010/main" val="3887762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8" name="Google Shape;48;p15"/>
          <p:cNvSpPr/>
          <p:nvPr/>
        </p:nvSpPr>
        <p:spPr>
          <a:xfrm flipH="1">
            <a:off x="9763072" y="3720733"/>
            <a:ext cx="78271" cy="104824"/>
          </a:xfrm>
          <a:custGeom>
            <a:avLst/>
            <a:gdLst/>
            <a:ahLst/>
            <a:cxnLst/>
            <a:rect l="l" t="t" r="r" b="b"/>
            <a:pathLst>
              <a:path w="1126" h="1508" extrusionOk="0">
                <a:moveTo>
                  <a:pt x="0" y="1"/>
                </a:moveTo>
                <a:lnTo>
                  <a:pt x="0" y="1"/>
                </a:lnTo>
                <a:cubicBezTo>
                  <a:pt x="362" y="503"/>
                  <a:pt x="744" y="1005"/>
                  <a:pt x="1126" y="1508"/>
                </a:cubicBezTo>
                <a:lnTo>
                  <a:pt x="1126" y="16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pic>
        <p:nvPicPr>
          <p:cNvPr id="2054" name="Picture 6" descr="Meijer – Logo, brand and logotype">
            <a:extLst>
              <a:ext uri="{FF2B5EF4-FFF2-40B4-BE49-F238E27FC236}">
                <a16:creationId xmlns:a16="http://schemas.microsoft.com/office/drawing/2014/main" id="{A1C07633-0465-2DB5-F486-9750FBDA00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9262" y="4708239"/>
            <a:ext cx="913196" cy="35751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AD49CF5-142F-4DEE-FDDF-22FC2EEB9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003" y="4713951"/>
            <a:ext cx="2987329" cy="316933"/>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B0FEDFB5-302C-254D-2724-BFF50283C741}"/>
              </a:ext>
            </a:extLst>
          </p:cNvPr>
          <p:cNvSpPr txBox="1"/>
          <p:nvPr/>
        </p:nvSpPr>
        <p:spPr>
          <a:xfrm>
            <a:off x="404881" y="2248584"/>
            <a:ext cx="2465219" cy="707886"/>
          </a:xfrm>
          <a:prstGeom prst="rect">
            <a:avLst/>
          </a:prstGeom>
          <a:noFill/>
          <a:ln w="12700">
            <a:noFill/>
            <a:prstDash val="solid"/>
          </a:ln>
        </p:spPr>
        <p:txBody>
          <a:bodyPr wrap="square" rtlCol="0">
            <a:spAutoFit/>
          </a:bodyPr>
          <a:lstStyle/>
          <a:p>
            <a:pPr algn="ctr"/>
            <a:r>
              <a:rPr lang="en-US" sz="4000">
                <a:latin typeface="Fira Sans Extra Condensed" panose="020B0503050000020004" pitchFamily="34" charset="0"/>
              </a:rPr>
              <a:t>AGENDA</a:t>
            </a:r>
          </a:p>
        </p:txBody>
      </p:sp>
      <p:cxnSp>
        <p:nvCxnSpPr>
          <p:cNvPr id="2053" name="Straight Connector 2052">
            <a:extLst>
              <a:ext uri="{FF2B5EF4-FFF2-40B4-BE49-F238E27FC236}">
                <a16:creationId xmlns:a16="http://schemas.microsoft.com/office/drawing/2014/main" id="{9DD0006F-C276-8C32-43AF-838BE3FD1C3B}"/>
              </a:ext>
            </a:extLst>
          </p:cNvPr>
          <p:cNvCxnSpPr>
            <a:cxnSpLocks/>
          </p:cNvCxnSpPr>
          <p:nvPr/>
        </p:nvCxnSpPr>
        <p:spPr>
          <a:xfrm>
            <a:off x="3075978" y="0"/>
            <a:ext cx="0" cy="5143500"/>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3" name="Sev02">
            <a:extLst>
              <a:ext uri="{FF2B5EF4-FFF2-40B4-BE49-F238E27FC236}">
                <a16:creationId xmlns:a16="http://schemas.microsoft.com/office/drawing/2014/main" id="{15D8A96D-1BEF-A02F-6B11-C92C2B57CAD9}"/>
              </a:ext>
            </a:extLst>
          </p:cNvPr>
          <p:cNvSpPr/>
          <p:nvPr/>
        </p:nvSpPr>
        <p:spPr>
          <a:xfrm>
            <a:off x="3210884" y="1505107"/>
            <a:ext cx="986016" cy="986014"/>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02</a:t>
            </a:r>
          </a:p>
        </p:txBody>
      </p:sp>
      <p:grpSp>
        <p:nvGrpSpPr>
          <p:cNvPr id="34" name="Group 225">
            <a:extLst>
              <a:ext uri="{FF2B5EF4-FFF2-40B4-BE49-F238E27FC236}">
                <a16:creationId xmlns:a16="http://schemas.microsoft.com/office/drawing/2014/main" id="{CB2AB6FC-B613-4278-B4D0-7C84832F51EB}"/>
              </a:ext>
            </a:extLst>
          </p:cNvPr>
          <p:cNvGrpSpPr/>
          <p:nvPr/>
        </p:nvGrpSpPr>
        <p:grpSpPr>
          <a:xfrm>
            <a:off x="4853140" y="1584257"/>
            <a:ext cx="835479" cy="835479"/>
            <a:chOff x="864537" y="1822859"/>
            <a:chExt cx="971309" cy="971307"/>
          </a:xfrm>
        </p:grpSpPr>
        <p:sp>
          <p:nvSpPr>
            <p:cNvPr id="36" name="Oval 35">
              <a:extLst>
                <a:ext uri="{FF2B5EF4-FFF2-40B4-BE49-F238E27FC236}">
                  <a16:creationId xmlns:a16="http://schemas.microsoft.com/office/drawing/2014/main" id="{34857E18-0C67-2859-FD98-A4B67DF8A0F3}"/>
                </a:ext>
              </a:extLst>
            </p:cNvPr>
            <p:cNvSpPr/>
            <p:nvPr/>
          </p:nvSpPr>
          <p:spPr>
            <a:xfrm>
              <a:off x="932451" y="1890773"/>
              <a:ext cx="835480" cy="8354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7" name="Oval 36">
              <a:extLst>
                <a:ext uri="{FF2B5EF4-FFF2-40B4-BE49-F238E27FC236}">
                  <a16:creationId xmlns:a16="http://schemas.microsoft.com/office/drawing/2014/main" id="{F4ABC09C-EFD8-53EF-1236-6AB0F67A5DA9}"/>
                </a:ext>
              </a:extLst>
            </p:cNvPr>
            <p:cNvSpPr/>
            <p:nvPr/>
          </p:nvSpPr>
          <p:spPr>
            <a:xfrm>
              <a:off x="864537" y="1822859"/>
              <a:ext cx="971309" cy="971307"/>
            </a:xfrm>
            <a:prstGeom prst="ellipse">
              <a:avLst/>
            </a:prstGeom>
            <a:no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40" name="Oval 39">
            <a:extLst>
              <a:ext uri="{FF2B5EF4-FFF2-40B4-BE49-F238E27FC236}">
                <a16:creationId xmlns:a16="http://schemas.microsoft.com/office/drawing/2014/main" id="{35A34A02-854B-F9BA-AB65-CDE851FC7E5D}"/>
              </a:ext>
            </a:extLst>
          </p:cNvPr>
          <p:cNvSpPr/>
          <p:nvPr/>
        </p:nvSpPr>
        <p:spPr>
          <a:xfrm>
            <a:off x="4006400" y="1809312"/>
            <a:ext cx="381000" cy="381000"/>
          </a:xfrm>
          <a:prstGeom prst="ellipse">
            <a:avLst/>
          </a:prstGeom>
          <a:solidFill>
            <a:schemeClr val="bg1"/>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736624C-9004-E82E-753A-67B6ACA046B4}"/>
              </a:ext>
            </a:extLst>
          </p:cNvPr>
          <p:cNvCxnSpPr/>
          <p:nvPr/>
        </p:nvCxnSpPr>
        <p:spPr>
          <a:xfrm rot="10800000" flipH="1">
            <a:off x="4206628" y="1998115"/>
            <a:ext cx="605353" cy="2"/>
          </a:xfrm>
          <a:prstGeom prst="line">
            <a:avLst/>
          </a:prstGeom>
          <a:ln w="19050">
            <a:solidFill>
              <a:schemeClr val="accent2"/>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nvGrpSpPr>
          <p:cNvPr id="50" name="Group 30">
            <a:extLst>
              <a:ext uri="{FF2B5EF4-FFF2-40B4-BE49-F238E27FC236}">
                <a16:creationId xmlns:a16="http://schemas.microsoft.com/office/drawing/2014/main" id="{F56ABA49-2E9C-BFA7-EF6A-84C4B8253F3E}"/>
              </a:ext>
            </a:extLst>
          </p:cNvPr>
          <p:cNvGrpSpPr/>
          <p:nvPr/>
        </p:nvGrpSpPr>
        <p:grpSpPr>
          <a:xfrm>
            <a:off x="5809800" y="1631853"/>
            <a:ext cx="2209799" cy="800850"/>
            <a:chOff x="1270277" y="1233504"/>
            <a:chExt cx="3048000" cy="800850"/>
          </a:xfrm>
        </p:grpSpPr>
        <p:sp>
          <p:nvSpPr>
            <p:cNvPr id="51" name="Text Placeholder 3">
              <a:extLst>
                <a:ext uri="{FF2B5EF4-FFF2-40B4-BE49-F238E27FC236}">
                  <a16:creationId xmlns:a16="http://schemas.microsoft.com/office/drawing/2014/main" id="{9774E24B-54B9-27ED-E468-2F4732AC159C}"/>
                </a:ext>
              </a:extLst>
            </p:cNvPr>
            <p:cNvSpPr txBox="1">
              <a:spLocks/>
            </p:cNvSpPr>
            <p:nvPr/>
          </p:nvSpPr>
          <p:spPr>
            <a:xfrm>
              <a:off x="1270277" y="1233504"/>
              <a:ext cx="1209439"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i="0" u="none" strike="noStrike" kern="1200" cap="none" spc="0" normalizeH="0" baseline="0" noProof="0">
                  <a:ln>
                    <a:noFill/>
                  </a:ln>
                  <a:solidFill>
                    <a:schemeClr val="accent2"/>
                  </a:solidFill>
                  <a:effectLst/>
                  <a:uLnTx/>
                  <a:uFillTx/>
                  <a:latin typeface="+mn-lt"/>
                  <a:ea typeface="+mn-ea"/>
                  <a:cs typeface="+mn-cs"/>
                </a:rPr>
                <a:t>Methodology</a:t>
              </a:r>
            </a:p>
          </p:txBody>
        </p:sp>
        <p:sp>
          <p:nvSpPr>
            <p:cNvPr id="52" name="Text Placeholder 3">
              <a:extLst>
                <a:ext uri="{FF2B5EF4-FFF2-40B4-BE49-F238E27FC236}">
                  <a16:creationId xmlns:a16="http://schemas.microsoft.com/office/drawing/2014/main" id="{B7D9502C-3550-1D28-EBB7-D7A48288C6D4}"/>
                </a:ext>
              </a:extLst>
            </p:cNvPr>
            <p:cNvSpPr txBox="1">
              <a:spLocks/>
            </p:cNvSpPr>
            <p:nvPr/>
          </p:nvSpPr>
          <p:spPr>
            <a:xfrm>
              <a:off x="1270277" y="1418801"/>
              <a:ext cx="3048000" cy="615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spcBef>
                  <a:spcPct val="20000"/>
                </a:spcBef>
                <a:defRPr/>
              </a:pPr>
              <a:r>
                <a:rPr lang="en-US" sz="1000" kern="1200">
                  <a:solidFill>
                    <a:schemeClr val="accent4"/>
                  </a:solidFill>
                  <a:latin typeface="+mn-lt"/>
                  <a:ea typeface="+mn-ea"/>
                  <a:cs typeface="+mn-cs"/>
                </a:rPr>
                <a:t>Encompasses data collection, preprocessing and EDA, culminating in the development of a predictive scoring model for strategic site selection</a:t>
              </a:r>
            </a:p>
          </p:txBody>
        </p:sp>
      </p:grpSp>
      <p:pic>
        <p:nvPicPr>
          <p:cNvPr id="3" name="Graphic 2" descr="Circles with arrows with solid fill">
            <a:extLst>
              <a:ext uri="{FF2B5EF4-FFF2-40B4-BE49-F238E27FC236}">
                <a16:creationId xmlns:a16="http://schemas.microsoft.com/office/drawing/2014/main" id="{D0240C3D-EB5E-6C90-A15B-8BA1A59C1B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11564" y="1642680"/>
            <a:ext cx="718638" cy="718638"/>
          </a:xfrm>
          <a:prstGeom prst="rect">
            <a:avLst/>
          </a:prstGeom>
        </p:spPr>
      </p:pic>
      <p:sp>
        <p:nvSpPr>
          <p:cNvPr id="8" name="Sev04">
            <a:extLst>
              <a:ext uri="{FF2B5EF4-FFF2-40B4-BE49-F238E27FC236}">
                <a16:creationId xmlns:a16="http://schemas.microsoft.com/office/drawing/2014/main" id="{C6CC906D-FC79-D543-9005-FCDFCEAF7E65}"/>
              </a:ext>
            </a:extLst>
          </p:cNvPr>
          <p:cNvSpPr/>
          <p:nvPr/>
        </p:nvSpPr>
        <p:spPr>
          <a:xfrm>
            <a:off x="3210883" y="3825283"/>
            <a:ext cx="986016" cy="986014"/>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04</a:t>
            </a:r>
          </a:p>
        </p:txBody>
      </p:sp>
      <p:grpSp>
        <p:nvGrpSpPr>
          <p:cNvPr id="29" name="Group 225">
            <a:extLst>
              <a:ext uri="{FF2B5EF4-FFF2-40B4-BE49-F238E27FC236}">
                <a16:creationId xmlns:a16="http://schemas.microsoft.com/office/drawing/2014/main" id="{5A44FA2F-7B9F-3F1C-DA9D-703FEA6E513F}"/>
              </a:ext>
            </a:extLst>
          </p:cNvPr>
          <p:cNvGrpSpPr/>
          <p:nvPr/>
        </p:nvGrpSpPr>
        <p:grpSpPr>
          <a:xfrm>
            <a:off x="4853139" y="3898567"/>
            <a:ext cx="835479" cy="835479"/>
            <a:chOff x="864537" y="1822859"/>
            <a:chExt cx="971309" cy="971307"/>
          </a:xfrm>
        </p:grpSpPr>
        <p:sp>
          <p:nvSpPr>
            <p:cNvPr id="31" name="Oval 30">
              <a:extLst>
                <a:ext uri="{FF2B5EF4-FFF2-40B4-BE49-F238E27FC236}">
                  <a16:creationId xmlns:a16="http://schemas.microsoft.com/office/drawing/2014/main" id="{B3B9E782-22D2-4CF4-B8D0-8BBC74B6AC2F}"/>
                </a:ext>
              </a:extLst>
            </p:cNvPr>
            <p:cNvSpPr/>
            <p:nvPr/>
          </p:nvSpPr>
          <p:spPr>
            <a:xfrm>
              <a:off x="932451" y="1890773"/>
              <a:ext cx="835480" cy="83547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2" name="Oval 31">
              <a:extLst>
                <a:ext uri="{FF2B5EF4-FFF2-40B4-BE49-F238E27FC236}">
                  <a16:creationId xmlns:a16="http://schemas.microsoft.com/office/drawing/2014/main" id="{0E6982DF-FC4B-35C8-ECD6-6C5AE11E87B0}"/>
                </a:ext>
              </a:extLst>
            </p:cNvPr>
            <p:cNvSpPr/>
            <p:nvPr/>
          </p:nvSpPr>
          <p:spPr>
            <a:xfrm>
              <a:off x="864537" y="1822859"/>
              <a:ext cx="971309" cy="971307"/>
            </a:xfrm>
            <a:prstGeom prst="ellipse">
              <a:avLst/>
            </a:prstGeom>
            <a:noFill/>
            <a:ln w="1905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41" name="Oval 40">
            <a:extLst>
              <a:ext uri="{FF2B5EF4-FFF2-40B4-BE49-F238E27FC236}">
                <a16:creationId xmlns:a16="http://schemas.microsoft.com/office/drawing/2014/main" id="{458E8958-BF27-8CC7-3D79-6B6A4FFA3518}"/>
              </a:ext>
            </a:extLst>
          </p:cNvPr>
          <p:cNvSpPr/>
          <p:nvPr/>
        </p:nvSpPr>
        <p:spPr>
          <a:xfrm>
            <a:off x="4006399" y="4127790"/>
            <a:ext cx="381000" cy="381000"/>
          </a:xfrm>
          <a:prstGeom prst="ellipse">
            <a:avLst/>
          </a:prstGeom>
          <a:solidFill>
            <a:schemeClr val="bg1"/>
          </a:solidFill>
          <a:ln w="762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AF30166B-52D4-B437-A632-91370A500DF9}"/>
              </a:ext>
            </a:extLst>
          </p:cNvPr>
          <p:cNvCxnSpPr/>
          <p:nvPr/>
        </p:nvCxnSpPr>
        <p:spPr>
          <a:xfrm rot="10800000" flipH="1">
            <a:off x="4206627" y="4315185"/>
            <a:ext cx="605353" cy="2"/>
          </a:xfrm>
          <a:prstGeom prst="line">
            <a:avLst/>
          </a:prstGeom>
          <a:ln w="19050">
            <a:solidFill>
              <a:schemeClr val="accent4"/>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nvGrpSpPr>
          <p:cNvPr id="56" name="Group 30">
            <a:extLst>
              <a:ext uri="{FF2B5EF4-FFF2-40B4-BE49-F238E27FC236}">
                <a16:creationId xmlns:a16="http://schemas.microsoft.com/office/drawing/2014/main" id="{C00C8B6E-4E58-A976-AC95-E6C534741EAE}"/>
              </a:ext>
            </a:extLst>
          </p:cNvPr>
          <p:cNvGrpSpPr/>
          <p:nvPr/>
        </p:nvGrpSpPr>
        <p:grpSpPr>
          <a:xfrm>
            <a:off x="5809798" y="3956984"/>
            <a:ext cx="2209801" cy="646962"/>
            <a:chOff x="1270277" y="1233504"/>
            <a:chExt cx="3048000" cy="646962"/>
          </a:xfrm>
        </p:grpSpPr>
        <p:sp>
          <p:nvSpPr>
            <p:cNvPr id="57" name="Text Placeholder 3">
              <a:extLst>
                <a:ext uri="{FF2B5EF4-FFF2-40B4-BE49-F238E27FC236}">
                  <a16:creationId xmlns:a16="http://schemas.microsoft.com/office/drawing/2014/main" id="{A7DF9982-FEBA-FCF0-6313-43551B86DBC5}"/>
                </a:ext>
              </a:extLst>
            </p:cNvPr>
            <p:cNvSpPr txBox="1">
              <a:spLocks/>
            </p:cNvSpPr>
            <p:nvPr/>
          </p:nvSpPr>
          <p:spPr>
            <a:xfrm>
              <a:off x="1270277" y="1233504"/>
              <a:ext cx="2411622"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i="0" u="none" strike="noStrike" kern="1200" cap="none" spc="0" normalizeH="0" baseline="0" noProof="0">
                  <a:ln>
                    <a:noFill/>
                  </a:ln>
                  <a:solidFill>
                    <a:schemeClr val="accent4"/>
                  </a:solidFill>
                  <a:effectLst/>
                  <a:uLnTx/>
                  <a:uFillTx/>
                  <a:latin typeface="+mn-lt"/>
                  <a:ea typeface="+mn-ea"/>
                  <a:cs typeface="+mn-cs"/>
                </a:rPr>
                <a:t>Exploratory Data Analysis</a:t>
              </a:r>
            </a:p>
          </p:txBody>
        </p:sp>
        <p:sp>
          <p:nvSpPr>
            <p:cNvPr id="58" name="Text Placeholder 3">
              <a:extLst>
                <a:ext uri="{FF2B5EF4-FFF2-40B4-BE49-F238E27FC236}">
                  <a16:creationId xmlns:a16="http://schemas.microsoft.com/office/drawing/2014/main" id="{DF59E024-EA6D-ADCF-E78E-4D0FAE4DD91C}"/>
                </a:ext>
              </a:extLst>
            </p:cNvPr>
            <p:cNvSpPr txBox="1">
              <a:spLocks/>
            </p:cNvSpPr>
            <p:nvPr/>
          </p:nvSpPr>
          <p:spPr>
            <a:xfrm>
              <a:off x="1270277" y="1418801"/>
              <a:ext cx="3048000" cy="46166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spcBef>
                  <a:spcPct val="20000"/>
                </a:spcBef>
                <a:defRPr/>
              </a:pPr>
              <a:r>
                <a:rPr lang="en-US" sz="1000">
                  <a:solidFill>
                    <a:schemeClr val="accent4"/>
                  </a:solidFill>
                  <a:latin typeface="+mn-lt"/>
                  <a:cs typeface="+mj-cs"/>
                </a:rPr>
                <a:t>Conducted to identify trends, patterns, and correlations in data for feature selection and optimization</a:t>
              </a:r>
            </a:p>
          </p:txBody>
        </p:sp>
      </p:grpSp>
      <p:pic>
        <p:nvPicPr>
          <p:cNvPr id="1036" name="Picture 12" descr="Analysis, analytics, financial, market, research, stock, view icon ...">
            <a:extLst>
              <a:ext uri="{FF2B5EF4-FFF2-40B4-BE49-F238E27FC236}">
                <a16:creationId xmlns:a16="http://schemas.microsoft.com/office/drawing/2014/main" id="{D8D6E227-9F9F-EE7A-A048-55DBD814B49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artisticPhotocopy/>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5043639" y="4092363"/>
            <a:ext cx="445119" cy="445119"/>
          </a:xfrm>
          <a:prstGeom prst="rect">
            <a:avLst/>
          </a:prstGeom>
          <a:noFill/>
          <a:extLst>
            <a:ext uri="{909E8E84-426E-40DD-AFC4-6F175D3DCCD1}">
              <a14:hiddenFill xmlns:a14="http://schemas.microsoft.com/office/drawing/2010/main">
                <a:solidFill>
                  <a:srgbClr val="FFFFFF"/>
                </a:solidFill>
              </a14:hiddenFill>
            </a:ext>
          </a:extLst>
        </p:spPr>
      </p:pic>
      <p:sp>
        <p:nvSpPr>
          <p:cNvPr id="9" name="Sev01">
            <a:extLst>
              <a:ext uri="{FF2B5EF4-FFF2-40B4-BE49-F238E27FC236}">
                <a16:creationId xmlns:a16="http://schemas.microsoft.com/office/drawing/2014/main" id="{3E716812-D32F-4E0B-2CB0-C82D530AC040}"/>
              </a:ext>
            </a:extLst>
          </p:cNvPr>
          <p:cNvSpPr/>
          <p:nvPr/>
        </p:nvSpPr>
        <p:spPr>
          <a:xfrm>
            <a:off x="3210884" y="362439"/>
            <a:ext cx="986016" cy="986014"/>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01</a:t>
            </a:r>
          </a:p>
        </p:txBody>
      </p:sp>
      <p:grpSp>
        <p:nvGrpSpPr>
          <p:cNvPr id="24" name="Group 225">
            <a:extLst>
              <a:ext uri="{FF2B5EF4-FFF2-40B4-BE49-F238E27FC236}">
                <a16:creationId xmlns:a16="http://schemas.microsoft.com/office/drawing/2014/main" id="{4CEF61E3-7722-7B9B-449A-2D83720CC3E6}"/>
              </a:ext>
            </a:extLst>
          </p:cNvPr>
          <p:cNvGrpSpPr/>
          <p:nvPr/>
        </p:nvGrpSpPr>
        <p:grpSpPr>
          <a:xfrm>
            <a:off x="4853141" y="441975"/>
            <a:ext cx="835479" cy="835479"/>
            <a:chOff x="864537" y="1822860"/>
            <a:chExt cx="971308" cy="971308"/>
          </a:xfrm>
        </p:grpSpPr>
        <p:sp>
          <p:nvSpPr>
            <p:cNvPr id="26" name="Oval 25">
              <a:extLst>
                <a:ext uri="{FF2B5EF4-FFF2-40B4-BE49-F238E27FC236}">
                  <a16:creationId xmlns:a16="http://schemas.microsoft.com/office/drawing/2014/main" id="{3FD6245D-AB21-9327-3EC6-CE6FA76B10A7}"/>
                </a:ext>
              </a:extLst>
            </p:cNvPr>
            <p:cNvSpPr/>
            <p:nvPr/>
          </p:nvSpPr>
          <p:spPr>
            <a:xfrm>
              <a:off x="932451" y="1890773"/>
              <a:ext cx="835480" cy="8354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7" name="Oval 26">
              <a:extLst>
                <a:ext uri="{FF2B5EF4-FFF2-40B4-BE49-F238E27FC236}">
                  <a16:creationId xmlns:a16="http://schemas.microsoft.com/office/drawing/2014/main" id="{85F170AD-3545-A0B4-6BD9-5CBE6471D5DA}"/>
                </a:ext>
              </a:extLst>
            </p:cNvPr>
            <p:cNvSpPr/>
            <p:nvPr/>
          </p:nvSpPr>
          <p:spPr>
            <a:xfrm>
              <a:off x="864537" y="1822859"/>
              <a:ext cx="971309" cy="971307"/>
            </a:xfrm>
            <a:prstGeom prst="ellipse">
              <a:avLst/>
            </a:pr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38" name="Oval 37">
            <a:extLst>
              <a:ext uri="{FF2B5EF4-FFF2-40B4-BE49-F238E27FC236}">
                <a16:creationId xmlns:a16="http://schemas.microsoft.com/office/drawing/2014/main" id="{72228CAA-1A22-6A75-3753-1694CFE61326}"/>
              </a:ext>
            </a:extLst>
          </p:cNvPr>
          <p:cNvSpPr/>
          <p:nvPr/>
        </p:nvSpPr>
        <p:spPr>
          <a:xfrm>
            <a:off x="4006400" y="664946"/>
            <a:ext cx="381000" cy="381000"/>
          </a:xfrm>
          <a:prstGeom prst="ellipse">
            <a:avLst/>
          </a:prstGeom>
          <a:solidFill>
            <a:schemeClr val="bg1"/>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22">
            <a:extLst>
              <a:ext uri="{FF2B5EF4-FFF2-40B4-BE49-F238E27FC236}">
                <a16:creationId xmlns:a16="http://schemas.microsoft.com/office/drawing/2014/main" id="{EE15143B-E5E9-92ED-2771-F1C27275DCEC}"/>
              </a:ext>
            </a:extLst>
          </p:cNvPr>
          <p:cNvCxnSpPr/>
          <p:nvPr/>
        </p:nvCxnSpPr>
        <p:spPr>
          <a:xfrm rot="10800000" flipH="1">
            <a:off x="4206628" y="854454"/>
            <a:ext cx="605353" cy="2"/>
          </a:xfrm>
          <a:prstGeom prst="line">
            <a:avLst/>
          </a:prstGeom>
          <a:ln w="19050">
            <a:solidFill>
              <a:schemeClr val="accent1"/>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pic>
        <p:nvPicPr>
          <p:cNvPr id="1028" name="Picture 4" descr="Committed to Quality | World Cord sets, Inc">
            <a:extLst>
              <a:ext uri="{FF2B5EF4-FFF2-40B4-BE49-F238E27FC236}">
                <a16:creationId xmlns:a16="http://schemas.microsoft.com/office/drawing/2014/main" id="{92E40706-5576-7F21-E396-E9FA18315E2F}"/>
              </a:ext>
            </a:extLst>
          </p:cNvPr>
          <p:cNvPicPr>
            <a:picLocks noChangeAspect="1" noChangeArrowheads="1"/>
          </p:cNvPicPr>
          <p:nvPr/>
        </p:nvPicPr>
        <p:blipFill>
          <a:blip r:embed="rId9">
            <a:lum bright="70000" contrast="-70000"/>
            <a:alphaModFix/>
            <a:extLst>
              <a:ext uri="{BEBA8EAE-BF5A-486C-A8C5-ECC9F3942E4B}">
                <a14:imgProps xmlns:a14="http://schemas.microsoft.com/office/drawing/2010/main">
                  <a14:imgLayer r:embed="rId10">
                    <a14:imgEffect>
                      <a14:artisticChalkSketch/>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043641" y="606928"/>
            <a:ext cx="483272" cy="476942"/>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30">
            <a:extLst>
              <a:ext uri="{FF2B5EF4-FFF2-40B4-BE49-F238E27FC236}">
                <a16:creationId xmlns:a16="http://schemas.microsoft.com/office/drawing/2014/main" id="{3B08CFD4-1DAC-3B11-0D1B-A795D1B27514}"/>
              </a:ext>
            </a:extLst>
          </p:cNvPr>
          <p:cNvGrpSpPr/>
          <p:nvPr/>
        </p:nvGrpSpPr>
        <p:grpSpPr>
          <a:xfrm>
            <a:off x="5809800" y="482158"/>
            <a:ext cx="2209799" cy="646962"/>
            <a:chOff x="1270277" y="1233504"/>
            <a:chExt cx="3048000" cy="646962"/>
          </a:xfrm>
        </p:grpSpPr>
        <p:sp>
          <p:nvSpPr>
            <p:cNvPr id="4" name="Text Placeholder 3">
              <a:extLst>
                <a:ext uri="{FF2B5EF4-FFF2-40B4-BE49-F238E27FC236}">
                  <a16:creationId xmlns:a16="http://schemas.microsoft.com/office/drawing/2014/main" id="{5E48A072-7DD4-289A-F07D-C76BDEFE7676}"/>
                </a:ext>
              </a:extLst>
            </p:cNvPr>
            <p:cNvSpPr txBox="1">
              <a:spLocks/>
            </p:cNvSpPr>
            <p:nvPr/>
          </p:nvSpPr>
          <p:spPr>
            <a:xfrm>
              <a:off x="1270277" y="1233504"/>
              <a:ext cx="1317780"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i="0" u="none" strike="noStrike" kern="1200" cap="none" spc="0" normalizeH="0" baseline="0" noProof="0">
                  <a:ln>
                    <a:noFill/>
                  </a:ln>
                  <a:solidFill>
                    <a:schemeClr val="accent1"/>
                  </a:solidFill>
                  <a:effectLst/>
                  <a:uLnTx/>
                  <a:uFillTx/>
                  <a:latin typeface="+mn-lt"/>
                  <a:ea typeface="+mn-ea"/>
                  <a:cs typeface="+mn-cs"/>
                </a:rPr>
                <a:t>Project Scope</a:t>
              </a:r>
            </a:p>
          </p:txBody>
        </p:sp>
        <p:sp>
          <p:nvSpPr>
            <p:cNvPr id="6" name="Text Placeholder 3">
              <a:extLst>
                <a:ext uri="{FF2B5EF4-FFF2-40B4-BE49-F238E27FC236}">
                  <a16:creationId xmlns:a16="http://schemas.microsoft.com/office/drawing/2014/main" id="{BE8D5FA9-DAC5-63A4-2001-A1951B437691}"/>
                </a:ext>
              </a:extLst>
            </p:cNvPr>
            <p:cNvSpPr txBox="1">
              <a:spLocks/>
            </p:cNvSpPr>
            <p:nvPr/>
          </p:nvSpPr>
          <p:spPr>
            <a:xfrm>
              <a:off x="1270277" y="1418801"/>
              <a:ext cx="3048000" cy="46166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spcBef>
                  <a:spcPct val="20000"/>
                </a:spcBef>
                <a:defRPr/>
              </a:pPr>
              <a:r>
                <a:rPr lang="en-US" sz="1000">
                  <a:solidFill>
                    <a:schemeClr val="accent4"/>
                  </a:solidFill>
                  <a:latin typeface="+mn-lt"/>
                </a:rPr>
                <a:t>To d</a:t>
              </a:r>
              <a:r>
                <a:rPr lang="en-US" sz="1000" b="0" i="0">
                  <a:solidFill>
                    <a:schemeClr val="accent4"/>
                  </a:solidFill>
                  <a:effectLst/>
                  <a:latin typeface="+mn-lt"/>
                </a:rPr>
                <a:t>evelop a scoring algorithm to identify optimal locations for Meijer’s retail footprint expansion</a:t>
              </a:r>
              <a:endParaRPr lang="en-US" sz="900">
                <a:solidFill>
                  <a:schemeClr val="accent4"/>
                </a:solidFill>
                <a:latin typeface="+mn-lt"/>
                <a:cs typeface="+mj-cs"/>
              </a:endParaRPr>
            </a:p>
          </p:txBody>
        </p:sp>
      </p:grpSp>
      <p:sp>
        <p:nvSpPr>
          <p:cNvPr id="10" name="Sev03">
            <a:extLst>
              <a:ext uri="{FF2B5EF4-FFF2-40B4-BE49-F238E27FC236}">
                <a16:creationId xmlns:a16="http://schemas.microsoft.com/office/drawing/2014/main" id="{CC792C60-A564-6401-3782-66177D7F3080}"/>
              </a:ext>
            </a:extLst>
          </p:cNvPr>
          <p:cNvSpPr/>
          <p:nvPr/>
        </p:nvSpPr>
        <p:spPr>
          <a:xfrm>
            <a:off x="3210884" y="2651171"/>
            <a:ext cx="986016" cy="986014"/>
          </a:xfrm>
          <a:prstGeom prst="rect">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cs typeface="+mj-cs"/>
              </a:rPr>
              <a:t>03 </a:t>
            </a:r>
          </a:p>
        </p:txBody>
      </p:sp>
      <p:grpSp>
        <p:nvGrpSpPr>
          <p:cNvPr id="19" name="Group 225">
            <a:extLst>
              <a:ext uri="{FF2B5EF4-FFF2-40B4-BE49-F238E27FC236}">
                <a16:creationId xmlns:a16="http://schemas.microsoft.com/office/drawing/2014/main" id="{71331F2E-C928-DA67-FC38-745EC6D0A980}"/>
              </a:ext>
            </a:extLst>
          </p:cNvPr>
          <p:cNvGrpSpPr/>
          <p:nvPr/>
        </p:nvGrpSpPr>
        <p:grpSpPr>
          <a:xfrm>
            <a:off x="4853140" y="2726538"/>
            <a:ext cx="835479" cy="835479"/>
            <a:chOff x="864537" y="1822859"/>
            <a:chExt cx="971309" cy="971307"/>
          </a:xfrm>
        </p:grpSpPr>
        <p:sp>
          <p:nvSpPr>
            <p:cNvPr id="21" name="Oval 20">
              <a:extLst>
                <a:ext uri="{FF2B5EF4-FFF2-40B4-BE49-F238E27FC236}">
                  <a16:creationId xmlns:a16="http://schemas.microsoft.com/office/drawing/2014/main" id="{2AB9B988-332A-E7B2-43C1-1D194E4BAD02}"/>
                </a:ext>
              </a:extLst>
            </p:cNvPr>
            <p:cNvSpPr/>
            <p:nvPr/>
          </p:nvSpPr>
          <p:spPr>
            <a:xfrm>
              <a:off x="932451" y="1890773"/>
              <a:ext cx="835480" cy="83547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2" name="Oval 21">
              <a:extLst>
                <a:ext uri="{FF2B5EF4-FFF2-40B4-BE49-F238E27FC236}">
                  <a16:creationId xmlns:a16="http://schemas.microsoft.com/office/drawing/2014/main" id="{79A32215-9918-FE9C-1105-01E37670FBA0}"/>
                </a:ext>
              </a:extLst>
            </p:cNvPr>
            <p:cNvSpPr/>
            <p:nvPr/>
          </p:nvSpPr>
          <p:spPr>
            <a:xfrm>
              <a:off x="864537" y="1822859"/>
              <a:ext cx="971309" cy="971307"/>
            </a:xfrm>
            <a:prstGeom prst="ellipse">
              <a:avLst/>
            </a:prstGeom>
            <a:noFill/>
            <a:ln w="1905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39" name="Oval 38">
            <a:extLst>
              <a:ext uri="{FF2B5EF4-FFF2-40B4-BE49-F238E27FC236}">
                <a16:creationId xmlns:a16="http://schemas.microsoft.com/office/drawing/2014/main" id="{C867D8F6-F166-17AF-9138-E0E6053CD85F}"/>
              </a:ext>
            </a:extLst>
          </p:cNvPr>
          <p:cNvSpPr/>
          <p:nvPr/>
        </p:nvSpPr>
        <p:spPr>
          <a:xfrm>
            <a:off x="4006400" y="2953678"/>
            <a:ext cx="381000" cy="381000"/>
          </a:xfrm>
          <a:prstGeom prst="ellipse">
            <a:avLst/>
          </a:prstGeom>
          <a:solidFill>
            <a:schemeClr val="bg1"/>
          </a:solid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1ED3A0B2-0C37-3A9E-68C2-6F5CFB76F7F9}"/>
              </a:ext>
            </a:extLst>
          </p:cNvPr>
          <p:cNvCxnSpPr/>
          <p:nvPr/>
        </p:nvCxnSpPr>
        <p:spPr>
          <a:xfrm rot="10800000" flipH="1">
            <a:off x="4206628" y="3141776"/>
            <a:ext cx="605353" cy="2"/>
          </a:xfrm>
          <a:prstGeom prst="line">
            <a:avLst/>
          </a:prstGeom>
          <a:ln w="19050">
            <a:solidFill>
              <a:schemeClr val="accent3"/>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pic>
        <p:nvPicPr>
          <p:cNvPr id="5" name="Graphic 4" descr="Database outline">
            <a:extLst>
              <a:ext uri="{FF2B5EF4-FFF2-40B4-BE49-F238E27FC236}">
                <a16:creationId xmlns:a16="http://schemas.microsoft.com/office/drawing/2014/main" id="{60D8DCAB-1C74-3ED5-5B54-CF715F8CFCC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952161" y="2816216"/>
            <a:ext cx="651119" cy="651119"/>
          </a:xfrm>
          <a:prstGeom prst="rect">
            <a:avLst/>
          </a:prstGeom>
        </p:spPr>
      </p:pic>
      <p:grpSp>
        <p:nvGrpSpPr>
          <p:cNvPr id="11" name="Group 30">
            <a:extLst>
              <a:ext uri="{FF2B5EF4-FFF2-40B4-BE49-F238E27FC236}">
                <a16:creationId xmlns:a16="http://schemas.microsoft.com/office/drawing/2014/main" id="{8BD0C0CF-8F2D-CBC1-E78A-A697F7A0D83A}"/>
              </a:ext>
            </a:extLst>
          </p:cNvPr>
          <p:cNvGrpSpPr/>
          <p:nvPr/>
        </p:nvGrpSpPr>
        <p:grpSpPr>
          <a:xfrm>
            <a:off x="5809800" y="2741350"/>
            <a:ext cx="2209799" cy="800850"/>
            <a:chOff x="1270277" y="1233504"/>
            <a:chExt cx="3048000" cy="800850"/>
          </a:xfrm>
        </p:grpSpPr>
        <p:sp>
          <p:nvSpPr>
            <p:cNvPr id="12" name="Text Placeholder 3">
              <a:extLst>
                <a:ext uri="{FF2B5EF4-FFF2-40B4-BE49-F238E27FC236}">
                  <a16:creationId xmlns:a16="http://schemas.microsoft.com/office/drawing/2014/main" id="{F66ABAA7-00A7-02C1-3877-CAAC5A67526D}"/>
                </a:ext>
              </a:extLst>
            </p:cNvPr>
            <p:cNvSpPr txBox="1">
              <a:spLocks/>
            </p:cNvSpPr>
            <p:nvPr/>
          </p:nvSpPr>
          <p:spPr>
            <a:xfrm>
              <a:off x="1270277" y="1233504"/>
              <a:ext cx="446631"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i="0" u="none" strike="noStrike" kern="1200" cap="none" spc="0" normalizeH="0" baseline="0" noProof="0">
                  <a:ln>
                    <a:noFill/>
                  </a:ln>
                  <a:solidFill>
                    <a:schemeClr val="accent3"/>
                  </a:solidFill>
                  <a:effectLst/>
                  <a:uLnTx/>
                  <a:uFillTx/>
                  <a:latin typeface="+mn-lt"/>
                  <a:ea typeface="+mn-ea"/>
                  <a:cs typeface="+mn-cs"/>
                </a:rPr>
                <a:t>Data</a:t>
              </a:r>
            </a:p>
          </p:txBody>
        </p:sp>
        <p:sp>
          <p:nvSpPr>
            <p:cNvPr id="14" name="Text Placeholder 3">
              <a:extLst>
                <a:ext uri="{FF2B5EF4-FFF2-40B4-BE49-F238E27FC236}">
                  <a16:creationId xmlns:a16="http://schemas.microsoft.com/office/drawing/2014/main" id="{C7B7E668-19DC-059B-4740-4AD3B3527146}"/>
                </a:ext>
              </a:extLst>
            </p:cNvPr>
            <p:cNvSpPr txBox="1">
              <a:spLocks/>
            </p:cNvSpPr>
            <p:nvPr/>
          </p:nvSpPr>
          <p:spPr>
            <a:xfrm>
              <a:off x="1270277" y="1418801"/>
              <a:ext cx="3048000" cy="615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spcBef>
                  <a:spcPct val="20000"/>
                </a:spcBef>
                <a:defRPr/>
              </a:pPr>
              <a:r>
                <a:rPr lang="en-US" sz="1000" kern="1200">
                  <a:solidFill>
                    <a:schemeClr val="accent4"/>
                  </a:solidFill>
                  <a:latin typeface="+mn-lt"/>
                  <a:ea typeface="+mn-ea"/>
                  <a:cs typeface="+mn-cs"/>
                </a:rPr>
                <a:t>Crafted by web-scraping with API’s, focusing on geospatial and customer-centric attributes for Meijer and its competitors</a:t>
              </a:r>
            </a:p>
          </p:txBody>
        </p:sp>
      </p:grpSp>
      <p:sp>
        <p:nvSpPr>
          <p:cNvPr id="15" name="TextBox 14">
            <a:extLst>
              <a:ext uri="{FF2B5EF4-FFF2-40B4-BE49-F238E27FC236}">
                <a16:creationId xmlns:a16="http://schemas.microsoft.com/office/drawing/2014/main" id="{936476FD-FA3D-4B42-FD53-82FDFBF9C567}"/>
              </a:ext>
            </a:extLst>
          </p:cNvPr>
          <p:cNvSpPr txBox="1"/>
          <p:nvPr/>
        </p:nvSpPr>
        <p:spPr>
          <a:xfrm>
            <a:off x="8736429" y="77751"/>
            <a:ext cx="263214" cy="261610"/>
          </a:xfrm>
          <a:prstGeom prst="rect">
            <a:avLst/>
          </a:prstGeom>
          <a:noFill/>
        </p:spPr>
        <p:txBody>
          <a:bodyPr wrap="none" rtlCol="0">
            <a:spAutoFit/>
          </a:bodyPr>
          <a:lstStyle/>
          <a:p>
            <a:fld id="{1D03D236-619A-8544-8962-F3540FB24A9C}" type="slidenum">
              <a:rPr lang="en-US" sz="1100" smtClean="0">
                <a:solidFill>
                  <a:schemeClr val="tx1">
                    <a:lumMod val="50000"/>
                    <a:lumOff val="50000"/>
                  </a:schemeClr>
                </a:solidFill>
              </a:rPr>
              <a:t>3</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2994728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p:cTn id="17" dur="500" fill="hold"/>
                                        <p:tgtEl>
                                          <p:spTgt spid="38"/>
                                        </p:tgtEl>
                                        <p:attrNameLst>
                                          <p:attrName>ppt_w</p:attrName>
                                        </p:attrNameLst>
                                      </p:cBhvr>
                                      <p:tavLst>
                                        <p:tav tm="0">
                                          <p:val>
                                            <p:fltVal val="0"/>
                                          </p:val>
                                        </p:tav>
                                        <p:tav tm="100000">
                                          <p:val>
                                            <p:strVal val="#ppt_w"/>
                                          </p:val>
                                        </p:tav>
                                      </p:tavLst>
                                    </p:anim>
                                    <p:anim calcmode="lin" valueType="num">
                                      <p:cBhvr>
                                        <p:cTn id="18" dur="500" fill="hold"/>
                                        <p:tgtEl>
                                          <p:spTgt spid="38"/>
                                        </p:tgtEl>
                                        <p:attrNameLst>
                                          <p:attrName>ppt_h</p:attrName>
                                        </p:attrNameLst>
                                      </p:cBhvr>
                                      <p:tavLst>
                                        <p:tav tm="0">
                                          <p:val>
                                            <p:fltVal val="0"/>
                                          </p:val>
                                        </p:tav>
                                        <p:tav tm="100000">
                                          <p:val>
                                            <p:strVal val="#ppt_h"/>
                                          </p:val>
                                        </p:tav>
                                      </p:tavLst>
                                    </p:anim>
                                    <p:animEffect transition="in" filter="fade">
                                      <p:cBhvr>
                                        <p:cTn id="19" dur="500"/>
                                        <p:tgtEl>
                                          <p:spTgt spid="38"/>
                                        </p:tgtEl>
                                      </p:cBhvr>
                                    </p:animEffect>
                                  </p:childTnLst>
                                </p:cTn>
                              </p:par>
                              <p:par>
                                <p:cTn id="20" presetID="53" presetClass="entr" presetSubtype="16" fill="hold" nodeType="withEffect">
                                  <p:stCondLst>
                                    <p:cond delay="0"/>
                                  </p:stCondLst>
                                  <p:childTnLst>
                                    <p:set>
                                      <p:cBhvr>
                                        <p:cTn id="21" dur="1" fill="hold">
                                          <p:stCondLst>
                                            <p:cond delay="0"/>
                                          </p:stCondLst>
                                        </p:cTn>
                                        <p:tgtEl>
                                          <p:spTgt spid="42"/>
                                        </p:tgtEl>
                                        <p:attrNameLst>
                                          <p:attrName>style.visibility</p:attrName>
                                        </p:attrNameLst>
                                      </p:cBhvr>
                                      <p:to>
                                        <p:strVal val="visible"/>
                                      </p:to>
                                    </p:set>
                                    <p:anim calcmode="lin" valueType="num">
                                      <p:cBhvr>
                                        <p:cTn id="22" dur="500" fill="hold"/>
                                        <p:tgtEl>
                                          <p:spTgt spid="42"/>
                                        </p:tgtEl>
                                        <p:attrNameLst>
                                          <p:attrName>ppt_w</p:attrName>
                                        </p:attrNameLst>
                                      </p:cBhvr>
                                      <p:tavLst>
                                        <p:tav tm="0">
                                          <p:val>
                                            <p:fltVal val="0"/>
                                          </p:val>
                                        </p:tav>
                                        <p:tav tm="100000">
                                          <p:val>
                                            <p:strVal val="#ppt_w"/>
                                          </p:val>
                                        </p:tav>
                                      </p:tavLst>
                                    </p:anim>
                                    <p:anim calcmode="lin" valueType="num">
                                      <p:cBhvr>
                                        <p:cTn id="23" dur="500" fill="hold"/>
                                        <p:tgtEl>
                                          <p:spTgt spid="42"/>
                                        </p:tgtEl>
                                        <p:attrNameLst>
                                          <p:attrName>ppt_h</p:attrName>
                                        </p:attrNameLst>
                                      </p:cBhvr>
                                      <p:tavLst>
                                        <p:tav tm="0">
                                          <p:val>
                                            <p:fltVal val="0"/>
                                          </p:val>
                                        </p:tav>
                                        <p:tav tm="100000">
                                          <p:val>
                                            <p:strVal val="#ppt_h"/>
                                          </p:val>
                                        </p:tav>
                                      </p:tavLst>
                                    </p:anim>
                                    <p:animEffect transition="in" filter="fade">
                                      <p:cBhvr>
                                        <p:cTn id="24" dur="500"/>
                                        <p:tgtEl>
                                          <p:spTgt spid="42"/>
                                        </p:tgtEl>
                                      </p:cBhvr>
                                    </p:animEffect>
                                  </p:childTnLst>
                                </p:cTn>
                              </p:par>
                              <p:par>
                                <p:cTn id="25" presetID="53" presetClass="entr" presetSubtype="16" fill="hold" nodeType="withEffect">
                                  <p:stCondLst>
                                    <p:cond delay="0"/>
                                  </p:stCondLst>
                                  <p:childTnLst>
                                    <p:set>
                                      <p:cBhvr>
                                        <p:cTn id="26" dur="1" fill="hold">
                                          <p:stCondLst>
                                            <p:cond delay="0"/>
                                          </p:stCondLst>
                                        </p:cTn>
                                        <p:tgtEl>
                                          <p:spTgt spid="1028"/>
                                        </p:tgtEl>
                                        <p:attrNameLst>
                                          <p:attrName>style.visibility</p:attrName>
                                        </p:attrNameLst>
                                      </p:cBhvr>
                                      <p:to>
                                        <p:strVal val="visible"/>
                                      </p:to>
                                    </p:set>
                                    <p:anim calcmode="lin" valueType="num">
                                      <p:cBhvr>
                                        <p:cTn id="27" dur="500" fill="hold"/>
                                        <p:tgtEl>
                                          <p:spTgt spid="1028"/>
                                        </p:tgtEl>
                                        <p:attrNameLst>
                                          <p:attrName>ppt_w</p:attrName>
                                        </p:attrNameLst>
                                      </p:cBhvr>
                                      <p:tavLst>
                                        <p:tav tm="0">
                                          <p:val>
                                            <p:fltVal val="0"/>
                                          </p:val>
                                        </p:tav>
                                        <p:tav tm="100000">
                                          <p:val>
                                            <p:strVal val="#ppt_w"/>
                                          </p:val>
                                        </p:tav>
                                      </p:tavLst>
                                    </p:anim>
                                    <p:anim calcmode="lin" valueType="num">
                                      <p:cBhvr>
                                        <p:cTn id="28" dur="500" fill="hold"/>
                                        <p:tgtEl>
                                          <p:spTgt spid="1028"/>
                                        </p:tgtEl>
                                        <p:attrNameLst>
                                          <p:attrName>ppt_h</p:attrName>
                                        </p:attrNameLst>
                                      </p:cBhvr>
                                      <p:tavLst>
                                        <p:tav tm="0">
                                          <p:val>
                                            <p:fltVal val="0"/>
                                          </p:val>
                                        </p:tav>
                                        <p:tav tm="100000">
                                          <p:val>
                                            <p:strVal val="#ppt_h"/>
                                          </p:val>
                                        </p:tav>
                                      </p:tavLst>
                                    </p:anim>
                                    <p:animEffect transition="in" filter="fade">
                                      <p:cBhvr>
                                        <p:cTn id="29" dur="500"/>
                                        <p:tgtEl>
                                          <p:spTgt spid="1028"/>
                                        </p:tgtEl>
                                      </p:cBhvr>
                                    </p:animEffect>
                                  </p:childTnLst>
                                </p:cTn>
                              </p:par>
                              <p:par>
                                <p:cTn id="30" presetID="53" presetClass="entr" presetSubtype="16"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p:cTn id="39" dur="500" fill="hold"/>
                                        <p:tgtEl>
                                          <p:spTgt spid="13"/>
                                        </p:tgtEl>
                                        <p:attrNameLst>
                                          <p:attrName>ppt_w</p:attrName>
                                        </p:attrNameLst>
                                      </p:cBhvr>
                                      <p:tavLst>
                                        <p:tav tm="0">
                                          <p:val>
                                            <p:fltVal val="0"/>
                                          </p:val>
                                        </p:tav>
                                        <p:tav tm="100000">
                                          <p:val>
                                            <p:strVal val="#ppt_w"/>
                                          </p:val>
                                        </p:tav>
                                      </p:tavLst>
                                    </p:anim>
                                    <p:anim calcmode="lin" valueType="num">
                                      <p:cBhvr>
                                        <p:cTn id="40" dur="500" fill="hold"/>
                                        <p:tgtEl>
                                          <p:spTgt spid="13"/>
                                        </p:tgtEl>
                                        <p:attrNameLst>
                                          <p:attrName>ppt_h</p:attrName>
                                        </p:attrNameLst>
                                      </p:cBhvr>
                                      <p:tavLst>
                                        <p:tav tm="0">
                                          <p:val>
                                            <p:fltVal val="0"/>
                                          </p:val>
                                        </p:tav>
                                        <p:tav tm="100000">
                                          <p:val>
                                            <p:strVal val="#ppt_h"/>
                                          </p:val>
                                        </p:tav>
                                      </p:tavLst>
                                    </p:anim>
                                    <p:animEffect transition="in" filter="fade">
                                      <p:cBhvr>
                                        <p:cTn id="41" dur="500"/>
                                        <p:tgtEl>
                                          <p:spTgt spid="13"/>
                                        </p:tgtEl>
                                      </p:cBhvr>
                                    </p:animEffect>
                                  </p:childTnLst>
                                </p:cTn>
                              </p:par>
                              <p:par>
                                <p:cTn id="42" presetID="53" presetClass="entr" presetSubtype="16" fill="hold" nodeType="withEffect">
                                  <p:stCondLst>
                                    <p:cond delay="0"/>
                                  </p:stCondLst>
                                  <p:childTnLst>
                                    <p:set>
                                      <p:cBhvr>
                                        <p:cTn id="43" dur="1" fill="hold">
                                          <p:stCondLst>
                                            <p:cond delay="0"/>
                                          </p:stCondLst>
                                        </p:cTn>
                                        <p:tgtEl>
                                          <p:spTgt spid="34"/>
                                        </p:tgtEl>
                                        <p:attrNameLst>
                                          <p:attrName>style.visibility</p:attrName>
                                        </p:attrNameLst>
                                      </p:cBhvr>
                                      <p:to>
                                        <p:strVal val="visible"/>
                                      </p:to>
                                    </p:set>
                                    <p:anim calcmode="lin" valueType="num">
                                      <p:cBhvr>
                                        <p:cTn id="44" dur="500" fill="hold"/>
                                        <p:tgtEl>
                                          <p:spTgt spid="34"/>
                                        </p:tgtEl>
                                        <p:attrNameLst>
                                          <p:attrName>ppt_w</p:attrName>
                                        </p:attrNameLst>
                                      </p:cBhvr>
                                      <p:tavLst>
                                        <p:tav tm="0">
                                          <p:val>
                                            <p:fltVal val="0"/>
                                          </p:val>
                                        </p:tav>
                                        <p:tav tm="100000">
                                          <p:val>
                                            <p:strVal val="#ppt_w"/>
                                          </p:val>
                                        </p:tav>
                                      </p:tavLst>
                                    </p:anim>
                                    <p:anim calcmode="lin" valueType="num">
                                      <p:cBhvr>
                                        <p:cTn id="45" dur="500" fill="hold"/>
                                        <p:tgtEl>
                                          <p:spTgt spid="34"/>
                                        </p:tgtEl>
                                        <p:attrNameLst>
                                          <p:attrName>ppt_h</p:attrName>
                                        </p:attrNameLst>
                                      </p:cBhvr>
                                      <p:tavLst>
                                        <p:tav tm="0">
                                          <p:val>
                                            <p:fltVal val="0"/>
                                          </p:val>
                                        </p:tav>
                                        <p:tav tm="100000">
                                          <p:val>
                                            <p:strVal val="#ppt_h"/>
                                          </p:val>
                                        </p:tav>
                                      </p:tavLst>
                                    </p:anim>
                                    <p:animEffect transition="in" filter="fade">
                                      <p:cBhvr>
                                        <p:cTn id="46" dur="500"/>
                                        <p:tgtEl>
                                          <p:spTgt spid="34"/>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anim calcmode="lin" valueType="num">
                                      <p:cBhvr>
                                        <p:cTn id="49" dur="500" fill="hold"/>
                                        <p:tgtEl>
                                          <p:spTgt spid="40"/>
                                        </p:tgtEl>
                                        <p:attrNameLst>
                                          <p:attrName>ppt_w</p:attrName>
                                        </p:attrNameLst>
                                      </p:cBhvr>
                                      <p:tavLst>
                                        <p:tav tm="0">
                                          <p:val>
                                            <p:fltVal val="0"/>
                                          </p:val>
                                        </p:tav>
                                        <p:tav tm="100000">
                                          <p:val>
                                            <p:strVal val="#ppt_w"/>
                                          </p:val>
                                        </p:tav>
                                      </p:tavLst>
                                    </p:anim>
                                    <p:anim calcmode="lin" valueType="num">
                                      <p:cBhvr>
                                        <p:cTn id="50" dur="500" fill="hold"/>
                                        <p:tgtEl>
                                          <p:spTgt spid="40"/>
                                        </p:tgtEl>
                                        <p:attrNameLst>
                                          <p:attrName>ppt_h</p:attrName>
                                        </p:attrNameLst>
                                      </p:cBhvr>
                                      <p:tavLst>
                                        <p:tav tm="0">
                                          <p:val>
                                            <p:fltVal val="0"/>
                                          </p:val>
                                        </p:tav>
                                        <p:tav tm="100000">
                                          <p:val>
                                            <p:strVal val="#ppt_h"/>
                                          </p:val>
                                        </p:tav>
                                      </p:tavLst>
                                    </p:anim>
                                    <p:animEffect transition="in" filter="fade">
                                      <p:cBhvr>
                                        <p:cTn id="51" dur="500"/>
                                        <p:tgtEl>
                                          <p:spTgt spid="40"/>
                                        </p:tgtEl>
                                      </p:cBhvr>
                                    </p:animEffect>
                                  </p:childTnLst>
                                </p:cTn>
                              </p:par>
                              <p:par>
                                <p:cTn id="52" presetID="53" presetClass="entr" presetSubtype="16" fill="hold" nodeType="withEffect">
                                  <p:stCondLst>
                                    <p:cond delay="0"/>
                                  </p:stCondLst>
                                  <p:childTnLst>
                                    <p:set>
                                      <p:cBhvr>
                                        <p:cTn id="53" dur="1" fill="hold">
                                          <p:stCondLst>
                                            <p:cond delay="0"/>
                                          </p:stCondLst>
                                        </p:cTn>
                                        <p:tgtEl>
                                          <p:spTgt spid="43"/>
                                        </p:tgtEl>
                                        <p:attrNameLst>
                                          <p:attrName>style.visibility</p:attrName>
                                        </p:attrNameLst>
                                      </p:cBhvr>
                                      <p:to>
                                        <p:strVal val="visible"/>
                                      </p:to>
                                    </p:set>
                                    <p:anim calcmode="lin" valueType="num">
                                      <p:cBhvr>
                                        <p:cTn id="54" dur="500" fill="hold"/>
                                        <p:tgtEl>
                                          <p:spTgt spid="43"/>
                                        </p:tgtEl>
                                        <p:attrNameLst>
                                          <p:attrName>ppt_w</p:attrName>
                                        </p:attrNameLst>
                                      </p:cBhvr>
                                      <p:tavLst>
                                        <p:tav tm="0">
                                          <p:val>
                                            <p:fltVal val="0"/>
                                          </p:val>
                                        </p:tav>
                                        <p:tav tm="100000">
                                          <p:val>
                                            <p:strVal val="#ppt_w"/>
                                          </p:val>
                                        </p:tav>
                                      </p:tavLst>
                                    </p:anim>
                                    <p:anim calcmode="lin" valueType="num">
                                      <p:cBhvr>
                                        <p:cTn id="55" dur="500" fill="hold"/>
                                        <p:tgtEl>
                                          <p:spTgt spid="43"/>
                                        </p:tgtEl>
                                        <p:attrNameLst>
                                          <p:attrName>ppt_h</p:attrName>
                                        </p:attrNameLst>
                                      </p:cBhvr>
                                      <p:tavLst>
                                        <p:tav tm="0">
                                          <p:val>
                                            <p:fltVal val="0"/>
                                          </p:val>
                                        </p:tav>
                                        <p:tav tm="100000">
                                          <p:val>
                                            <p:strVal val="#ppt_h"/>
                                          </p:val>
                                        </p:tav>
                                      </p:tavLst>
                                    </p:anim>
                                    <p:animEffect transition="in" filter="fade">
                                      <p:cBhvr>
                                        <p:cTn id="56" dur="500"/>
                                        <p:tgtEl>
                                          <p:spTgt spid="43"/>
                                        </p:tgtEl>
                                      </p:cBhvr>
                                    </p:animEffect>
                                  </p:childTnLst>
                                </p:cTn>
                              </p:par>
                              <p:par>
                                <p:cTn id="57" presetID="53" presetClass="entr" presetSubtype="16" fill="hold" nodeType="withEffect">
                                  <p:stCondLst>
                                    <p:cond delay="0"/>
                                  </p:stCondLst>
                                  <p:childTnLst>
                                    <p:set>
                                      <p:cBhvr>
                                        <p:cTn id="58" dur="1" fill="hold">
                                          <p:stCondLst>
                                            <p:cond delay="0"/>
                                          </p:stCondLst>
                                        </p:cTn>
                                        <p:tgtEl>
                                          <p:spTgt spid="50"/>
                                        </p:tgtEl>
                                        <p:attrNameLst>
                                          <p:attrName>style.visibility</p:attrName>
                                        </p:attrNameLst>
                                      </p:cBhvr>
                                      <p:to>
                                        <p:strVal val="visible"/>
                                      </p:to>
                                    </p:set>
                                    <p:anim calcmode="lin" valueType="num">
                                      <p:cBhvr>
                                        <p:cTn id="59" dur="500" fill="hold"/>
                                        <p:tgtEl>
                                          <p:spTgt spid="50"/>
                                        </p:tgtEl>
                                        <p:attrNameLst>
                                          <p:attrName>ppt_w</p:attrName>
                                        </p:attrNameLst>
                                      </p:cBhvr>
                                      <p:tavLst>
                                        <p:tav tm="0">
                                          <p:val>
                                            <p:fltVal val="0"/>
                                          </p:val>
                                        </p:tav>
                                        <p:tav tm="100000">
                                          <p:val>
                                            <p:strVal val="#ppt_w"/>
                                          </p:val>
                                        </p:tav>
                                      </p:tavLst>
                                    </p:anim>
                                    <p:anim calcmode="lin" valueType="num">
                                      <p:cBhvr>
                                        <p:cTn id="60" dur="500" fill="hold"/>
                                        <p:tgtEl>
                                          <p:spTgt spid="50"/>
                                        </p:tgtEl>
                                        <p:attrNameLst>
                                          <p:attrName>ppt_h</p:attrName>
                                        </p:attrNameLst>
                                      </p:cBhvr>
                                      <p:tavLst>
                                        <p:tav tm="0">
                                          <p:val>
                                            <p:fltVal val="0"/>
                                          </p:val>
                                        </p:tav>
                                        <p:tav tm="100000">
                                          <p:val>
                                            <p:strVal val="#ppt_h"/>
                                          </p:val>
                                        </p:tav>
                                      </p:tavLst>
                                    </p:anim>
                                    <p:animEffect transition="in" filter="fade">
                                      <p:cBhvr>
                                        <p:cTn id="61" dur="500"/>
                                        <p:tgtEl>
                                          <p:spTgt spid="50"/>
                                        </p:tgtEl>
                                      </p:cBhvr>
                                    </p:animEffect>
                                  </p:childTnLst>
                                </p:cTn>
                              </p:par>
                              <p:par>
                                <p:cTn id="62" presetID="53" presetClass="entr" presetSubtype="16" fill="hold" nodeType="withEffect">
                                  <p:stCondLst>
                                    <p:cond delay="0"/>
                                  </p:stCondLst>
                                  <p:childTnLst>
                                    <p:set>
                                      <p:cBhvr>
                                        <p:cTn id="63" dur="1" fill="hold">
                                          <p:stCondLst>
                                            <p:cond delay="0"/>
                                          </p:stCondLst>
                                        </p:cTn>
                                        <p:tgtEl>
                                          <p:spTgt spid="3"/>
                                        </p:tgtEl>
                                        <p:attrNameLst>
                                          <p:attrName>style.visibility</p:attrName>
                                        </p:attrNameLst>
                                      </p:cBhvr>
                                      <p:to>
                                        <p:strVal val="visible"/>
                                      </p:to>
                                    </p:set>
                                    <p:anim calcmode="lin" valueType="num">
                                      <p:cBhvr>
                                        <p:cTn id="64" dur="500" fill="hold"/>
                                        <p:tgtEl>
                                          <p:spTgt spid="3"/>
                                        </p:tgtEl>
                                        <p:attrNameLst>
                                          <p:attrName>ppt_w</p:attrName>
                                        </p:attrNameLst>
                                      </p:cBhvr>
                                      <p:tavLst>
                                        <p:tav tm="0">
                                          <p:val>
                                            <p:fltVal val="0"/>
                                          </p:val>
                                        </p:tav>
                                        <p:tav tm="100000">
                                          <p:val>
                                            <p:strVal val="#ppt_w"/>
                                          </p:val>
                                        </p:tav>
                                      </p:tavLst>
                                    </p:anim>
                                    <p:anim calcmode="lin" valueType="num">
                                      <p:cBhvr>
                                        <p:cTn id="65" dur="500" fill="hold"/>
                                        <p:tgtEl>
                                          <p:spTgt spid="3"/>
                                        </p:tgtEl>
                                        <p:attrNameLst>
                                          <p:attrName>ppt_h</p:attrName>
                                        </p:attrNameLst>
                                      </p:cBhvr>
                                      <p:tavLst>
                                        <p:tav tm="0">
                                          <p:val>
                                            <p:fltVal val="0"/>
                                          </p:val>
                                        </p:tav>
                                        <p:tav tm="100000">
                                          <p:val>
                                            <p:strVal val="#ppt_h"/>
                                          </p:val>
                                        </p:tav>
                                      </p:tavLst>
                                    </p:anim>
                                    <p:animEffect transition="in" filter="fade">
                                      <p:cBhvr>
                                        <p:cTn id="66" dur="500"/>
                                        <p:tgtEl>
                                          <p:spTgt spid="3"/>
                                        </p:tgtEl>
                                      </p:cBhvr>
                                    </p:animEffect>
                                  </p:childTnLst>
                                </p:cTn>
                              </p:par>
                            </p:childTnLst>
                          </p:cTn>
                        </p:par>
                      </p:childTnLst>
                    </p:cTn>
                  </p:par>
                  <p:par>
                    <p:cTn id="67" fill="hold">
                      <p:stCondLst>
                        <p:cond delay="indefinite"/>
                      </p:stCondLst>
                      <p:childTnLst>
                        <p:par>
                          <p:cTn id="68" fill="hold">
                            <p:stCondLst>
                              <p:cond delay="0"/>
                            </p:stCondLst>
                            <p:childTnLst>
                              <p:par>
                                <p:cTn id="69" presetID="53" presetClass="entr" presetSubtype="16" fill="hold" grpId="0" nodeType="clickEffect">
                                  <p:stCondLst>
                                    <p:cond delay="0"/>
                                  </p:stCondLst>
                                  <p:childTnLst>
                                    <p:set>
                                      <p:cBhvr>
                                        <p:cTn id="70" dur="1" fill="hold">
                                          <p:stCondLst>
                                            <p:cond delay="0"/>
                                          </p:stCondLst>
                                        </p:cTn>
                                        <p:tgtEl>
                                          <p:spTgt spid="10"/>
                                        </p:tgtEl>
                                        <p:attrNameLst>
                                          <p:attrName>style.visibility</p:attrName>
                                        </p:attrNameLst>
                                      </p:cBhvr>
                                      <p:to>
                                        <p:strVal val="visible"/>
                                      </p:to>
                                    </p:set>
                                    <p:anim calcmode="lin" valueType="num">
                                      <p:cBhvr>
                                        <p:cTn id="71" dur="500" fill="hold"/>
                                        <p:tgtEl>
                                          <p:spTgt spid="10"/>
                                        </p:tgtEl>
                                        <p:attrNameLst>
                                          <p:attrName>ppt_w</p:attrName>
                                        </p:attrNameLst>
                                      </p:cBhvr>
                                      <p:tavLst>
                                        <p:tav tm="0">
                                          <p:val>
                                            <p:fltVal val="0"/>
                                          </p:val>
                                        </p:tav>
                                        <p:tav tm="100000">
                                          <p:val>
                                            <p:strVal val="#ppt_w"/>
                                          </p:val>
                                        </p:tav>
                                      </p:tavLst>
                                    </p:anim>
                                    <p:anim calcmode="lin" valueType="num">
                                      <p:cBhvr>
                                        <p:cTn id="72" dur="500" fill="hold"/>
                                        <p:tgtEl>
                                          <p:spTgt spid="10"/>
                                        </p:tgtEl>
                                        <p:attrNameLst>
                                          <p:attrName>ppt_h</p:attrName>
                                        </p:attrNameLst>
                                      </p:cBhvr>
                                      <p:tavLst>
                                        <p:tav tm="0">
                                          <p:val>
                                            <p:fltVal val="0"/>
                                          </p:val>
                                        </p:tav>
                                        <p:tav tm="100000">
                                          <p:val>
                                            <p:strVal val="#ppt_h"/>
                                          </p:val>
                                        </p:tav>
                                      </p:tavLst>
                                    </p:anim>
                                    <p:animEffect transition="in" filter="fade">
                                      <p:cBhvr>
                                        <p:cTn id="73" dur="500"/>
                                        <p:tgtEl>
                                          <p:spTgt spid="10"/>
                                        </p:tgtEl>
                                      </p:cBhvr>
                                    </p:animEffect>
                                  </p:childTnLst>
                                </p:cTn>
                              </p:par>
                              <p:par>
                                <p:cTn id="74" presetID="53" presetClass="entr" presetSubtype="16"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 calcmode="lin" valueType="num">
                                      <p:cBhvr>
                                        <p:cTn id="76" dur="500" fill="hold"/>
                                        <p:tgtEl>
                                          <p:spTgt spid="19"/>
                                        </p:tgtEl>
                                        <p:attrNameLst>
                                          <p:attrName>ppt_w</p:attrName>
                                        </p:attrNameLst>
                                      </p:cBhvr>
                                      <p:tavLst>
                                        <p:tav tm="0">
                                          <p:val>
                                            <p:fltVal val="0"/>
                                          </p:val>
                                        </p:tav>
                                        <p:tav tm="100000">
                                          <p:val>
                                            <p:strVal val="#ppt_w"/>
                                          </p:val>
                                        </p:tav>
                                      </p:tavLst>
                                    </p:anim>
                                    <p:anim calcmode="lin" valueType="num">
                                      <p:cBhvr>
                                        <p:cTn id="77" dur="500" fill="hold"/>
                                        <p:tgtEl>
                                          <p:spTgt spid="19"/>
                                        </p:tgtEl>
                                        <p:attrNameLst>
                                          <p:attrName>ppt_h</p:attrName>
                                        </p:attrNameLst>
                                      </p:cBhvr>
                                      <p:tavLst>
                                        <p:tav tm="0">
                                          <p:val>
                                            <p:fltVal val="0"/>
                                          </p:val>
                                        </p:tav>
                                        <p:tav tm="100000">
                                          <p:val>
                                            <p:strVal val="#ppt_h"/>
                                          </p:val>
                                        </p:tav>
                                      </p:tavLst>
                                    </p:anim>
                                    <p:animEffect transition="in" filter="fade">
                                      <p:cBhvr>
                                        <p:cTn id="78" dur="500"/>
                                        <p:tgtEl>
                                          <p:spTgt spid="19"/>
                                        </p:tgtEl>
                                      </p:cBhvr>
                                    </p:animEffect>
                                  </p:childTnLst>
                                </p:cTn>
                              </p:par>
                              <p:par>
                                <p:cTn id="79" presetID="53" presetClass="entr" presetSubtype="16" fill="hold" grpId="0" nodeType="withEffect">
                                  <p:stCondLst>
                                    <p:cond delay="0"/>
                                  </p:stCondLst>
                                  <p:childTnLst>
                                    <p:set>
                                      <p:cBhvr>
                                        <p:cTn id="80" dur="1" fill="hold">
                                          <p:stCondLst>
                                            <p:cond delay="0"/>
                                          </p:stCondLst>
                                        </p:cTn>
                                        <p:tgtEl>
                                          <p:spTgt spid="39"/>
                                        </p:tgtEl>
                                        <p:attrNameLst>
                                          <p:attrName>style.visibility</p:attrName>
                                        </p:attrNameLst>
                                      </p:cBhvr>
                                      <p:to>
                                        <p:strVal val="visible"/>
                                      </p:to>
                                    </p:set>
                                    <p:anim calcmode="lin" valueType="num">
                                      <p:cBhvr>
                                        <p:cTn id="81" dur="500" fill="hold"/>
                                        <p:tgtEl>
                                          <p:spTgt spid="39"/>
                                        </p:tgtEl>
                                        <p:attrNameLst>
                                          <p:attrName>ppt_w</p:attrName>
                                        </p:attrNameLst>
                                      </p:cBhvr>
                                      <p:tavLst>
                                        <p:tav tm="0">
                                          <p:val>
                                            <p:fltVal val="0"/>
                                          </p:val>
                                        </p:tav>
                                        <p:tav tm="100000">
                                          <p:val>
                                            <p:strVal val="#ppt_w"/>
                                          </p:val>
                                        </p:tav>
                                      </p:tavLst>
                                    </p:anim>
                                    <p:anim calcmode="lin" valueType="num">
                                      <p:cBhvr>
                                        <p:cTn id="82" dur="500" fill="hold"/>
                                        <p:tgtEl>
                                          <p:spTgt spid="39"/>
                                        </p:tgtEl>
                                        <p:attrNameLst>
                                          <p:attrName>ppt_h</p:attrName>
                                        </p:attrNameLst>
                                      </p:cBhvr>
                                      <p:tavLst>
                                        <p:tav tm="0">
                                          <p:val>
                                            <p:fltVal val="0"/>
                                          </p:val>
                                        </p:tav>
                                        <p:tav tm="100000">
                                          <p:val>
                                            <p:strVal val="#ppt_h"/>
                                          </p:val>
                                        </p:tav>
                                      </p:tavLst>
                                    </p:anim>
                                    <p:animEffect transition="in" filter="fade">
                                      <p:cBhvr>
                                        <p:cTn id="83" dur="500"/>
                                        <p:tgtEl>
                                          <p:spTgt spid="39"/>
                                        </p:tgtEl>
                                      </p:cBhvr>
                                    </p:animEffect>
                                  </p:childTnLst>
                                </p:cTn>
                              </p:par>
                              <p:par>
                                <p:cTn id="84" presetID="53" presetClass="entr" presetSubtype="16" fill="hold" nodeType="withEffect">
                                  <p:stCondLst>
                                    <p:cond delay="0"/>
                                  </p:stCondLst>
                                  <p:childTnLst>
                                    <p:set>
                                      <p:cBhvr>
                                        <p:cTn id="85" dur="1" fill="hold">
                                          <p:stCondLst>
                                            <p:cond delay="0"/>
                                          </p:stCondLst>
                                        </p:cTn>
                                        <p:tgtEl>
                                          <p:spTgt spid="44"/>
                                        </p:tgtEl>
                                        <p:attrNameLst>
                                          <p:attrName>style.visibility</p:attrName>
                                        </p:attrNameLst>
                                      </p:cBhvr>
                                      <p:to>
                                        <p:strVal val="visible"/>
                                      </p:to>
                                    </p:set>
                                    <p:anim calcmode="lin" valueType="num">
                                      <p:cBhvr>
                                        <p:cTn id="86" dur="500" fill="hold"/>
                                        <p:tgtEl>
                                          <p:spTgt spid="44"/>
                                        </p:tgtEl>
                                        <p:attrNameLst>
                                          <p:attrName>ppt_w</p:attrName>
                                        </p:attrNameLst>
                                      </p:cBhvr>
                                      <p:tavLst>
                                        <p:tav tm="0">
                                          <p:val>
                                            <p:fltVal val="0"/>
                                          </p:val>
                                        </p:tav>
                                        <p:tav tm="100000">
                                          <p:val>
                                            <p:strVal val="#ppt_w"/>
                                          </p:val>
                                        </p:tav>
                                      </p:tavLst>
                                    </p:anim>
                                    <p:anim calcmode="lin" valueType="num">
                                      <p:cBhvr>
                                        <p:cTn id="87" dur="500" fill="hold"/>
                                        <p:tgtEl>
                                          <p:spTgt spid="44"/>
                                        </p:tgtEl>
                                        <p:attrNameLst>
                                          <p:attrName>ppt_h</p:attrName>
                                        </p:attrNameLst>
                                      </p:cBhvr>
                                      <p:tavLst>
                                        <p:tav tm="0">
                                          <p:val>
                                            <p:fltVal val="0"/>
                                          </p:val>
                                        </p:tav>
                                        <p:tav tm="100000">
                                          <p:val>
                                            <p:strVal val="#ppt_h"/>
                                          </p:val>
                                        </p:tav>
                                      </p:tavLst>
                                    </p:anim>
                                    <p:animEffect transition="in" filter="fade">
                                      <p:cBhvr>
                                        <p:cTn id="88" dur="500"/>
                                        <p:tgtEl>
                                          <p:spTgt spid="44"/>
                                        </p:tgtEl>
                                      </p:cBhvr>
                                    </p:animEffect>
                                  </p:childTnLst>
                                </p:cTn>
                              </p:par>
                              <p:par>
                                <p:cTn id="89" presetID="53" presetClass="entr" presetSubtype="16" fill="hold" nodeType="withEffect">
                                  <p:stCondLst>
                                    <p:cond delay="0"/>
                                  </p:stCondLst>
                                  <p:childTnLst>
                                    <p:set>
                                      <p:cBhvr>
                                        <p:cTn id="90" dur="1" fill="hold">
                                          <p:stCondLst>
                                            <p:cond delay="0"/>
                                          </p:stCondLst>
                                        </p:cTn>
                                        <p:tgtEl>
                                          <p:spTgt spid="5"/>
                                        </p:tgtEl>
                                        <p:attrNameLst>
                                          <p:attrName>style.visibility</p:attrName>
                                        </p:attrNameLst>
                                      </p:cBhvr>
                                      <p:to>
                                        <p:strVal val="visible"/>
                                      </p:to>
                                    </p:set>
                                    <p:anim calcmode="lin" valueType="num">
                                      <p:cBhvr>
                                        <p:cTn id="91" dur="500" fill="hold"/>
                                        <p:tgtEl>
                                          <p:spTgt spid="5"/>
                                        </p:tgtEl>
                                        <p:attrNameLst>
                                          <p:attrName>ppt_w</p:attrName>
                                        </p:attrNameLst>
                                      </p:cBhvr>
                                      <p:tavLst>
                                        <p:tav tm="0">
                                          <p:val>
                                            <p:fltVal val="0"/>
                                          </p:val>
                                        </p:tav>
                                        <p:tav tm="100000">
                                          <p:val>
                                            <p:strVal val="#ppt_w"/>
                                          </p:val>
                                        </p:tav>
                                      </p:tavLst>
                                    </p:anim>
                                    <p:anim calcmode="lin" valueType="num">
                                      <p:cBhvr>
                                        <p:cTn id="92" dur="500" fill="hold"/>
                                        <p:tgtEl>
                                          <p:spTgt spid="5"/>
                                        </p:tgtEl>
                                        <p:attrNameLst>
                                          <p:attrName>ppt_h</p:attrName>
                                        </p:attrNameLst>
                                      </p:cBhvr>
                                      <p:tavLst>
                                        <p:tav tm="0">
                                          <p:val>
                                            <p:fltVal val="0"/>
                                          </p:val>
                                        </p:tav>
                                        <p:tav tm="100000">
                                          <p:val>
                                            <p:strVal val="#ppt_h"/>
                                          </p:val>
                                        </p:tav>
                                      </p:tavLst>
                                    </p:anim>
                                    <p:animEffect transition="in" filter="fade">
                                      <p:cBhvr>
                                        <p:cTn id="93" dur="500"/>
                                        <p:tgtEl>
                                          <p:spTgt spid="5"/>
                                        </p:tgtEl>
                                      </p:cBhvr>
                                    </p:animEffect>
                                  </p:childTnLst>
                                </p:cTn>
                              </p:par>
                              <p:par>
                                <p:cTn id="94" presetID="53" presetClass="entr" presetSubtype="16" fill="hold" nodeType="withEffect">
                                  <p:stCondLst>
                                    <p:cond delay="0"/>
                                  </p:stCondLst>
                                  <p:childTnLst>
                                    <p:set>
                                      <p:cBhvr>
                                        <p:cTn id="95" dur="1" fill="hold">
                                          <p:stCondLst>
                                            <p:cond delay="0"/>
                                          </p:stCondLst>
                                        </p:cTn>
                                        <p:tgtEl>
                                          <p:spTgt spid="11"/>
                                        </p:tgtEl>
                                        <p:attrNameLst>
                                          <p:attrName>style.visibility</p:attrName>
                                        </p:attrNameLst>
                                      </p:cBhvr>
                                      <p:to>
                                        <p:strVal val="visible"/>
                                      </p:to>
                                    </p:set>
                                    <p:anim calcmode="lin" valueType="num">
                                      <p:cBhvr>
                                        <p:cTn id="96" dur="500" fill="hold"/>
                                        <p:tgtEl>
                                          <p:spTgt spid="11"/>
                                        </p:tgtEl>
                                        <p:attrNameLst>
                                          <p:attrName>ppt_w</p:attrName>
                                        </p:attrNameLst>
                                      </p:cBhvr>
                                      <p:tavLst>
                                        <p:tav tm="0">
                                          <p:val>
                                            <p:fltVal val="0"/>
                                          </p:val>
                                        </p:tav>
                                        <p:tav tm="100000">
                                          <p:val>
                                            <p:strVal val="#ppt_w"/>
                                          </p:val>
                                        </p:tav>
                                      </p:tavLst>
                                    </p:anim>
                                    <p:anim calcmode="lin" valueType="num">
                                      <p:cBhvr>
                                        <p:cTn id="97" dur="500" fill="hold"/>
                                        <p:tgtEl>
                                          <p:spTgt spid="11"/>
                                        </p:tgtEl>
                                        <p:attrNameLst>
                                          <p:attrName>ppt_h</p:attrName>
                                        </p:attrNameLst>
                                      </p:cBhvr>
                                      <p:tavLst>
                                        <p:tav tm="0">
                                          <p:val>
                                            <p:fltVal val="0"/>
                                          </p:val>
                                        </p:tav>
                                        <p:tav tm="100000">
                                          <p:val>
                                            <p:strVal val="#ppt_h"/>
                                          </p:val>
                                        </p:tav>
                                      </p:tavLst>
                                    </p:anim>
                                    <p:animEffect transition="in" filter="fade">
                                      <p:cBhvr>
                                        <p:cTn id="98" dur="500"/>
                                        <p:tgtEl>
                                          <p:spTgt spid="11"/>
                                        </p:tgtEl>
                                      </p:cBhvr>
                                    </p:animEffect>
                                  </p:childTnLst>
                                </p:cTn>
                              </p:par>
                            </p:childTnLst>
                          </p:cTn>
                        </p:par>
                      </p:childTnLst>
                    </p:cTn>
                  </p:par>
                  <p:par>
                    <p:cTn id="99" fill="hold">
                      <p:stCondLst>
                        <p:cond delay="indefinite"/>
                      </p:stCondLst>
                      <p:childTnLst>
                        <p:par>
                          <p:cTn id="100" fill="hold">
                            <p:stCondLst>
                              <p:cond delay="0"/>
                            </p:stCondLst>
                            <p:childTnLst>
                              <p:par>
                                <p:cTn id="101" presetID="53" presetClass="entr" presetSubtype="16" fill="hold" grpId="0" nodeType="clickEffect">
                                  <p:stCondLst>
                                    <p:cond delay="0"/>
                                  </p:stCondLst>
                                  <p:childTnLst>
                                    <p:set>
                                      <p:cBhvr>
                                        <p:cTn id="102" dur="1" fill="hold">
                                          <p:stCondLst>
                                            <p:cond delay="0"/>
                                          </p:stCondLst>
                                        </p:cTn>
                                        <p:tgtEl>
                                          <p:spTgt spid="8"/>
                                        </p:tgtEl>
                                        <p:attrNameLst>
                                          <p:attrName>style.visibility</p:attrName>
                                        </p:attrNameLst>
                                      </p:cBhvr>
                                      <p:to>
                                        <p:strVal val="visible"/>
                                      </p:to>
                                    </p:set>
                                    <p:anim calcmode="lin" valueType="num">
                                      <p:cBhvr>
                                        <p:cTn id="103" dur="500" fill="hold"/>
                                        <p:tgtEl>
                                          <p:spTgt spid="8"/>
                                        </p:tgtEl>
                                        <p:attrNameLst>
                                          <p:attrName>ppt_w</p:attrName>
                                        </p:attrNameLst>
                                      </p:cBhvr>
                                      <p:tavLst>
                                        <p:tav tm="0">
                                          <p:val>
                                            <p:fltVal val="0"/>
                                          </p:val>
                                        </p:tav>
                                        <p:tav tm="100000">
                                          <p:val>
                                            <p:strVal val="#ppt_w"/>
                                          </p:val>
                                        </p:tav>
                                      </p:tavLst>
                                    </p:anim>
                                    <p:anim calcmode="lin" valueType="num">
                                      <p:cBhvr>
                                        <p:cTn id="104" dur="500" fill="hold"/>
                                        <p:tgtEl>
                                          <p:spTgt spid="8"/>
                                        </p:tgtEl>
                                        <p:attrNameLst>
                                          <p:attrName>ppt_h</p:attrName>
                                        </p:attrNameLst>
                                      </p:cBhvr>
                                      <p:tavLst>
                                        <p:tav tm="0">
                                          <p:val>
                                            <p:fltVal val="0"/>
                                          </p:val>
                                        </p:tav>
                                        <p:tav tm="100000">
                                          <p:val>
                                            <p:strVal val="#ppt_h"/>
                                          </p:val>
                                        </p:tav>
                                      </p:tavLst>
                                    </p:anim>
                                    <p:animEffect transition="in" filter="fade">
                                      <p:cBhvr>
                                        <p:cTn id="105" dur="500"/>
                                        <p:tgtEl>
                                          <p:spTgt spid="8"/>
                                        </p:tgtEl>
                                      </p:cBhvr>
                                    </p:animEffect>
                                  </p:childTnLst>
                                </p:cTn>
                              </p:par>
                              <p:par>
                                <p:cTn id="106" presetID="53" presetClass="entr" presetSubtype="16" fill="hold" nodeType="withEffect">
                                  <p:stCondLst>
                                    <p:cond delay="0"/>
                                  </p:stCondLst>
                                  <p:childTnLst>
                                    <p:set>
                                      <p:cBhvr>
                                        <p:cTn id="107" dur="1" fill="hold">
                                          <p:stCondLst>
                                            <p:cond delay="0"/>
                                          </p:stCondLst>
                                        </p:cTn>
                                        <p:tgtEl>
                                          <p:spTgt spid="29"/>
                                        </p:tgtEl>
                                        <p:attrNameLst>
                                          <p:attrName>style.visibility</p:attrName>
                                        </p:attrNameLst>
                                      </p:cBhvr>
                                      <p:to>
                                        <p:strVal val="visible"/>
                                      </p:to>
                                    </p:set>
                                    <p:anim calcmode="lin" valueType="num">
                                      <p:cBhvr>
                                        <p:cTn id="108" dur="500" fill="hold"/>
                                        <p:tgtEl>
                                          <p:spTgt spid="29"/>
                                        </p:tgtEl>
                                        <p:attrNameLst>
                                          <p:attrName>ppt_w</p:attrName>
                                        </p:attrNameLst>
                                      </p:cBhvr>
                                      <p:tavLst>
                                        <p:tav tm="0">
                                          <p:val>
                                            <p:fltVal val="0"/>
                                          </p:val>
                                        </p:tav>
                                        <p:tav tm="100000">
                                          <p:val>
                                            <p:strVal val="#ppt_w"/>
                                          </p:val>
                                        </p:tav>
                                      </p:tavLst>
                                    </p:anim>
                                    <p:anim calcmode="lin" valueType="num">
                                      <p:cBhvr>
                                        <p:cTn id="109" dur="500" fill="hold"/>
                                        <p:tgtEl>
                                          <p:spTgt spid="29"/>
                                        </p:tgtEl>
                                        <p:attrNameLst>
                                          <p:attrName>ppt_h</p:attrName>
                                        </p:attrNameLst>
                                      </p:cBhvr>
                                      <p:tavLst>
                                        <p:tav tm="0">
                                          <p:val>
                                            <p:fltVal val="0"/>
                                          </p:val>
                                        </p:tav>
                                        <p:tav tm="100000">
                                          <p:val>
                                            <p:strVal val="#ppt_h"/>
                                          </p:val>
                                        </p:tav>
                                      </p:tavLst>
                                    </p:anim>
                                    <p:animEffect transition="in" filter="fade">
                                      <p:cBhvr>
                                        <p:cTn id="110" dur="500"/>
                                        <p:tgtEl>
                                          <p:spTgt spid="29"/>
                                        </p:tgtEl>
                                      </p:cBhvr>
                                    </p:animEffect>
                                  </p:childTnLst>
                                </p:cTn>
                              </p:par>
                              <p:par>
                                <p:cTn id="111" presetID="53" presetClass="entr" presetSubtype="16" fill="hold" grpId="0" nodeType="withEffect">
                                  <p:stCondLst>
                                    <p:cond delay="0"/>
                                  </p:stCondLst>
                                  <p:childTnLst>
                                    <p:set>
                                      <p:cBhvr>
                                        <p:cTn id="112" dur="1" fill="hold">
                                          <p:stCondLst>
                                            <p:cond delay="0"/>
                                          </p:stCondLst>
                                        </p:cTn>
                                        <p:tgtEl>
                                          <p:spTgt spid="41"/>
                                        </p:tgtEl>
                                        <p:attrNameLst>
                                          <p:attrName>style.visibility</p:attrName>
                                        </p:attrNameLst>
                                      </p:cBhvr>
                                      <p:to>
                                        <p:strVal val="visible"/>
                                      </p:to>
                                    </p:set>
                                    <p:anim calcmode="lin" valueType="num">
                                      <p:cBhvr>
                                        <p:cTn id="113" dur="500" fill="hold"/>
                                        <p:tgtEl>
                                          <p:spTgt spid="41"/>
                                        </p:tgtEl>
                                        <p:attrNameLst>
                                          <p:attrName>ppt_w</p:attrName>
                                        </p:attrNameLst>
                                      </p:cBhvr>
                                      <p:tavLst>
                                        <p:tav tm="0">
                                          <p:val>
                                            <p:fltVal val="0"/>
                                          </p:val>
                                        </p:tav>
                                        <p:tav tm="100000">
                                          <p:val>
                                            <p:strVal val="#ppt_w"/>
                                          </p:val>
                                        </p:tav>
                                      </p:tavLst>
                                    </p:anim>
                                    <p:anim calcmode="lin" valueType="num">
                                      <p:cBhvr>
                                        <p:cTn id="114" dur="500" fill="hold"/>
                                        <p:tgtEl>
                                          <p:spTgt spid="41"/>
                                        </p:tgtEl>
                                        <p:attrNameLst>
                                          <p:attrName>ppt_h</p:attrName>
                                        </p:attrNameLst>
                                      </p:cBhvr>
                                      <p:tavLst>
                                        <p:tav tm="0">
                                          <p:val>
                                            <p:fltVal val="0"/>
                                          </p:val>
                                        </p:tav>
                                        <p:tav tm="100000">
                                          <p:val>
                                            <p:strVal val="#ppt_h"/>
                                          </p:val>
                                        </p:tav>
                                      </p:tavLst>
                                    </p:anim>
                                    <p:animEffect transition="in" filter="fade">
                                      <p:cBhvr>
                                        <p:cTn id="115" dur="500"/>
                                        <p:tgtEl>
                                          <p:spTgt spid="41"/>
                                        </p:tgtEl>
                                      </p:cBhvr>
                                    </p:animEffect>
                                  </p:childTnLst>
                                </p:cTn>
                              </p:par>
                              <p:par>
                                <p:cTn id="116" presetID="53" presetClass="entr" presetSubtype="16" fill="hold" nodeType="withEffect">
                                  <p:stCondLst>
                                    <p:cond delay="0"/>
                                  </p:stCondLst>
                                  <p:childTnLst>
                                    <p:set>
                                      <p:cBhvr>
                                        <p:cTn id="117" dur="1" fill="hold">
                                          <p:stCondLst>
                                            <p:cond delay="0"/>
                                          </p:stCondLst>
                                        </p:cTn>
                                        <p:tgtEl>
                                          <p:spTgt spid="45"/>
                                        </p:tgtEl>
                                        <p:attrNameLst>
                                          <p:attrName>style.visibility</p:attrName>
                                        </p:attrNameLst>
                                      </p:cBhvr>
                                      <p:to>
                                        <p:strVal val="visible"/>
                                      </p:to>
                                    </p:set>
                                    <p:anim calcmode="lin" valueType="num">
                                      <p:cBhvr>
                                        <p:cTn id="118" dur="500" fill="hold"/>
                                        <p:tgtEl>
                                          <p:spTgt spid="45"/>
                                        </p:tgtEl>
                                        <p:attrNameLst>
                                          <p:attrName>ppt_w</p:attrName>
                                        </p:attrNameLst>
                                      </p:cBhvr>
                                      <p:tavLst>
                                        <p:tav tm="0">
                                          <p:val>
                                            <p:fltVal val="0"/>
                                          </p:val>
                                        </p:tav>
                                        <p:tav tm="100000">
                                          <p:val>
                                            <p:strVal val="#ppt_w"/>
                                          </p:val>
                                        </p:tav>
                                      </p:tavLst>
                                    </p:anim>
                                    <p:anim calcmode="lin" valueType="num">
                                      <p:cBhvr>
                                        <p:cTn id="119" dur="500" fill="hold"/>
                                        <p:tgtEl>
                                          <p:spTgt spid="45"/>
                                        </p:tgtEl>
                                        <p:attrNameLst>
                                          <p:attrName>ppt_h</p:attrName>
                                        </p:attrNameLst>
                                      </p:cBhvr>
                                      <p:tavLst>
                                        <p:tav tm="0">
                                          <p:val>
                                            <p:fltVal val="0"/>
                                          </p:val>
                                        </p:tav>
                                        <p:tav tm="100000">
                                          <p:val>
                                            <p:strVal val="#ppt_h"/>
                                          </p:val>
                                        </p:tav>
                                      </p:tavLst>
                                    </p:anim>
                                    <p:animEffect transition="in" filter="fade">
                                      <p:cBhvr>
                                        <p:cTn id="120" dur="500"/>
                                        <p:tgtEl>
                                          <p:spTgt spid="45"/>
                                        </p:tgtEl>
                                      </p:cBhvr>
                                    </p:animEffect>
                                  </p:childTnLst>
                                </p:cTn>
                              </p:par>
                              <p:par>
                                <p:cTn id="121" presetID="53" presetClass="entr" presetSubtype="16" fill="hold" nodeType="withEffect">
                                  <p:stCondLst>
                                    <p:cond delay="0"/>
                                  </p:stCondLst>
                                  <p:childTnLst>
                                    <p:set>
                                      <p:cBhvr>
                                        <p:cTn id="122" dur="1" fill="hold">
                                          <p:stCondLst>
                                            <p:cond delay="0"/>
                                          </p:stCondLst>
                                        </p:cTn>
                                        <p:tgtEl>
                                          <p:spTgt spid="56"/>
                                        </p:tgtEl>
                                        <p:attrNameLst>
                                          <p:attrName>style.visibility</p:attrName>
                                        </p:attrNameLst>
                                      </p:cBhvr>
                                      <p:to>
                                        <p:strVal val="visible"/>
                                      </p:to>
                                    </p:set>
                                    <p:anim calcmode="lin" valueType="num">
                                      <p:cBhvr>
                                        <p:cTn id="123" dur="500" fill="hold"/>
                                        <p:tgtEl>
                                          <p:spTgt spid="56"/>
                                        </p:tgtEl>
                                        <p:attrNameLst>
                                          <p:attrName>ppt_w</p:attrName>
                                        </p:attrNameLst>
                                      </p:cBhvr>
                                      <p:tavLst>
                                        <p:tav tm="0">
                                          <p:val>
                                            <p:fltVal val="0"/>
                                          </p:val>
                                        </p:tav>
                                        <p:tav tm="100000">
                                          <p:val>
                                            <p:strVal val="#ppt_w"/>
                                          </p:val>
                                        </p:tav>
                                      </p:tavLst>
                                    </p:anim>
                                    <p:anim calcmode="lin" valueType="num">
                                      <p:cBhvr>
                                        <p:cTn id="124" dur="500" fill="hold"/>
                                        <p:tgtEl>
                                          <p:spTgt spid="56"/>
                                        </p:tgtEl>
                                        <p:attrNameLst>
                                          <p:attrName>ppt_h</p:attrName>
                                        </p:attrNameLst>
                                      </p:cBhvr>
                                      <p:tavLst>
                                        <p:tav tm="0">
                                          <p:val>
                                            <p:fltVal val="0"/>
                                          </p:val>
                                        </p:tav>
                                        <p:tav tm="100000">
                                          <p:val>
                                            <p:strVal val="#ppt_h"/>
                                          </p:val>
                                        </p:tav>
                                      </p:tavLst>
                                    </p:anim>
                                    <p:animEffect transition="in" filter="fade">
                                      <p:cBhvr>
                                        <p:cTn id="125" dur="500"/>
                                        <p:tgtEl>
                                          <p:spTgt spid="56"/>
                                        </p:tgtEl>
                                      </p:cBhvr>
                                    </p:animEffect>
                                  </p:childTnLst>
                                </p:cTn>
                              </p:par>
                              <p:par>
                                <p:cTn id="126" presetID="53" presetClass="entr" presetSubtype="16" fill="hold" nodeType="withEffect">
                                  <p:stCondLst>
                                    <p:cond delay="0"/>
                                  </p:stCondLst>
                                  <p:childTnLst>
                                    <p:set>
                                      <p:cBhvr>
                                        <p:cTn id="127" dur="1" fill="hold">
                                          <p:stCondLst>
                                            <p:cond delay="0"/>
                                          </p:stCondLst>
                                        </p:cTn>
                                        <p:tgtEl>
                                          <p:spTgt spid="1036"/>
                                        </p:tgtEl>
                                        <p:attrNameLst>
                                          <p:attrName>style.visibility</p:attrName>
                                        </p:attrNameLst>
                                      </p:cBhvr>
                                      <p:to>
                                        <p:strVal val="visible"/>
                                      </p:to>
                                    </p:set>
                                    <p:anim calcmode="lin" valueType="num">
                                      <p:cBhvr>
                                        <p:cTn id="128" dur="500" fill="hold"/>
                                        <p:tgtEl>
                                          <p:spTgt spid="1036"/>
                                        </p:tgtEl>
                                        <p:attrNameLst>
                                          <p:attrName>ppt_w</p:attrName>
                                        </p:attrNameLst>
                                      </p:cBhvr>
                                      <p:tavLst>
                                        <p:tav tm="0">
                                          <p:val>
                                            <p:fltVal val="0"/>
                                          </p:val>
                                        </p:tav>
                                        <p:tav tm="100000">
                                          <p:val>
                                            <p:strVal val="#ppt_w"/>
                                          </p:val>
                                        </p:tav>
                                      </p:tavLst>
                                    </p:anim>
                                    <p:anim calcmode="lin" valueType="num">
                                      <p:cBhvr>
                                        <p:cTn id="129" dur="500" fill="hold"/>
                                        <p:tgtEl>
                                          <p:spTgt spid="1036"/>
                                        </p:tgtEl>
                                        <p:attrNameLst>
                                          <p:attrName>ppt_h</p:attrName>
                                        </p:attrNameLst>
                                      </p:cBhvr>
                                      <p:tavLst>
                                        <p:tav tm="0">
                                          <p:val>
                                            <p:fltVal val="0"/>
                                          </p:val>
                                        </p:tav>
                                        <p:tav tm="100000">
                                          <p:val>
                                            <p:strVal val="#ppt_h"/>
                                          </p:val>
                                        </p:tav>
                                      </p:tavLst>
                                    </p:anim>
                                    <p:animEffect transition="in" filter="fade">
                                      <p:cBhvr>
                                        <p:cTn id="130" dur="500"/>
                                        <p:tgtEl>
                                          <p:spTgt spid="1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0" grpId="0" animBg="1"/>
      <p:bldP spid="8" grpId="0" animBg="1"/>
      <p:bldP spid="41" grpId="0" animBg="1"/>
      <p:bldP spid="9" grpId="0" animBg="1"/>
      <p:bldP spid="38" grpId="0" animBg="1"/>
      <p:bldP spid="10" grpId="0" animBg="1"/>
      <p:bldP spid="3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pic>
        <p:nvPicPr>
          <p:cNvPr id="7" name="Picture 6">
            <a:extLst>
              <a:ext uri="{FF2B5EF4-FFF2-40B4-BE49-F238E27FC236}">
                <a16:creationId xmlns:a16="http://schemas.microsoft.com/office/drawing/2014/main" id="{0AD49CF5-142F-4DEE-FDDF-22FC2EEB91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003" y="4713951"/>
            <a:ext cx="2987329" cy="316933"/>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B3125113-6D5F-FA04-A52A-7C9DB77D4A45}"/>
              </a:ext>
            </a:extLst>
          </p:cNvPr>
          <p:cNvCxnSpPr>
            <a:cxnSpLocks/>
          </p:cNvCxnSpPr>
          <p:nvPr/>
        </p:nvCxnSpPr>
        <p:spPr>
          <a:xfrm>
            <a:off x="3075978" y="0"/>
            <a:ext cx="0" cy="5143500"/>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6" name="Sev01">
            <a:extLst>
              <a:ext uri="{FF2B5EF4-FFF2-40B4-BE49-F238E27FC236}">
                <a16:creationId xmlns:a16="http://schemas.microsoft.com/office/drawing/2014/main" id="{70B06F1B-97E3-0600-7E1B-534A08E7B594}"/>
              </a:ext>
            </a:extLst>
          </p:cNvPr>
          <p:cNvSpPr/>
          <p:nvPr/>
        </p:nvSpPr>
        <p:spPr>
          <a:xfrm>
            <a:off x="3210884" y="362439"/>
            <a:ext cx="986016" cy="986014"/>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05</a:t>
            </a:r>
          </a:p>
        </p:txBody>
      </p:sp>
      <p:grpSp>
        <p:nvGrpSpPr>
          <p:cNvPr id="61" name="Group 225">
            <a:extLst>
              <a:ext uri="{FF2B5EF4-FFF2-40B4-BE49-F238E27FC236}">
                <a16:creationId xmlns:a16="http://schemas.microsoft.com/office/drawing/2014/main" id="{04580861-092D-529E-05CE-BEAD044011F3}"/>
              </a:ext>
            </a:extLst>
          </p:cNvPr>
          <p:cNvGrpSpPr/>
          <p:nvPr/>
        </p:nvGrpSpPr>
        <p:grpSpPr>
          <a:xfrm>
            <a:off x="4853140" y="441976"/>
            <a:ext cx="835479" cy="835479"/>
            <a:chOff x="864537" y="1822859"/>
            <a:chExt cx="971309" cy="971307"/>
          </a:xfrm>
        </p:grpSpPr>
        <p:sp>
          <p:nvSpPr>
            <p:cNvPr id="63" name="Oval 62">
              <a:extLst>
                <a:ext uri="{FF2B5EF4-FFF2-40B4-BE49-F238E27FC236}">
                  <a16:creationId xmlns:a16="http://schemas.microsoft.com/office/drawing/2014/main" id="{0A1D9746-2D2F-7637-F6E8-E223713EA069}"/>
                </a:ext>
              </a:extLst>
            </p:cNvPr>
            <p:cNvSpPr/>
            <p:nvPr/>
          </p:nvSpPr>
          <p:spPr>
            <a:xfrm>
              <a:off x="932451" y="1890773"/>
              <a:ext cx="835480" cy="8354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48" name="Oval 2047">
              <a:extLst>
                <a:ext uri="{FF2B5EF4-FFF2-40B4-BE49-F238E27FC236}">
                  <a16:creationId xmlns:a16="http://schemas.microsoft.com/office/drawing/2014/main" id="{92E372D2-805C-8180-48AB-CD8BFCAC5AAB}"/>
                </a:ext>
              </a:extLst>
            </p:cNvPr>
            <p:cNvSpPr/>
            <p:nvPr/>
          </p:nvSpPr>
          <p:spPr>
            <a:xfrm>
              <a:off x="864537" y="1822859"/>
              <a:ext cx="971309" cy="971307"/>
            </a:xfrm>
            <a:prstGeom prst="ellipse">
              <a:avLst/>
            </a:pr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2060" name="Oval 2059">
            <a:extLst>
              <a:ext uri="{FF2B5EF4-FFF2-40B4-BE49-F238E27FC236}">
                <a16:creationId xmlns:a16="http://schemas.microsoft.com/office/drawing/2014/main" id="{DFC0D1D1-86A9-2207-222F-CE94C00726FE}"/>
              </a:ext>
            </a:extLst>
          </p:cNvPr>
          <p:cNvSpPr/>
          <p:nvPr/>
        </p:nvSpPr>
        <p:spPr>
          <a:xfrm>
            <a:off x="4006400" y="664946"/>
            <a:ext cx="381000" cy="381000"/>
          </a:xfrm>
          <a:prstGeom prst="ellipse">
            <a:avLst/>
          </a:prstGeom>
          <a:solidFill>
            <a:schemeClr val="bg1"/>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64" name="Straight Connector 22">
            <a:extLst>
              <a:ext uri="{FF2B5EF4-FFF2-40B4-BE49-F238E27FC236}">
                <a16:creationId xmlns:a16="http://schemas.microsoft.com/office/drawing/2014/main" id="{4A2DB1C4-967C-F599-BBD9-3523C4E4E8E5}"/>
              </a:ext>
            </a:extLst>
          </p:cNvPr>
          <p:cNvCxnSpPr/>
          <p:nvPr/>
        </p:nvCxnSpPr>
        <p:spPr>
          <a:xfrm rot="10800000" flipH="1">
            <a:off x="4206628" y="854454"/>
            <a:ext cx="605353" cy="2"/>
          </a:xfrm>
          <a:prstGeom prst="line">
            <a:avLst/>
          </a:prstGeom>
          <a:ln w="19050">
            <a:solidFill>
              <a:schemeClr val="accent1"/>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nvGrpSpPr>
          <p:cNvPr id="2068" name="Group 30">
            <a:extLst>
              <a:ext uri="{FF2B5EF4-FFF2-40B4-BE49-F238E27FC236}">
                <a16:creationId xmlns:a16="http://schemas.microsoft.com/office/drawing/2014/main" id="{87832193-D973-5D03-8A85-97BD1002756B}"/>
              </a:ext>
            </a:extLst>
          </p:cNvPr>
          <p:cNvGrpSpPr/>
          <p:nvPr/>
        </p:nvGrpSpPr>
        <p:grpSpPr>
          <a:xfrm>
            <a:off x="5809800" y="569004"/>
            <a:ext cx="2209800" cy="646962"/>
            <a:chOff x="1270277" y="1233504"/>
            <a:chExt cx="3048000" cy="646962"/>
          </a:xfrm>
        </p:grpSpPr>
        <p:sp>
          <p:nvSpPr>
            <p:cNvPr id="2069" name="Text Placeholder 3">
              <a:extLst>
                <a:ext uri="{FF2B5EF4-FFF2-40B4-BE49-F238E27FC236}">
                  <a16:creationId xmlns:a16="http://schemas.microsoft.com/office/drawing/2014/main" id="{72118B20-72AD-ACC3-FCDC-DC0D8C3001F3}"/>
                </a:ext>
              </a:extLst>
            </p:cNvPr>
            <p:cNvSpPr txBox="1">
              <a:spLocks/>
            </p:cNvSpPr>
            <p:nvPr/>
          </p:nvSpPr>
          <p:spPr>
            <a:xfrm>
              <a:off x="1270277" y="1233504"/>
              <a:ext cx="1857272"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i="0" u="none" strike="noStrike" kern="1200" cap="none" spc="0" normalizeH="0" baseline="0" noProof="0">
                  <a:ln>
                    <a:noFill/>
                  </a:ln>
                  <a:solidFill>
                    <a:schemeClr val="accent1"/>
                  </a:solidFill>
                  <a:effectLst/>
                  <a:uLnTx/>
                  <a:uFillTx/>
                  <a:latin typeface="+mn-lt"/>
                  <a:ea typeface="+mn-ea"/>
                  <a:cs typeface="+mn-cs"/>
                </a:rPr>
                <a:t>Data Preprocessing</a:t>
              </a:r>
            </a:p>
          </p:txBody>
        </p:sp>
        <p:sp>
          <p:nvSpPr>
            <p:cNvPr id="2070" name="Text Placeholder 3">
              <a:extLst>
                <a:ext uri="{FF2B5EF4-FFF2-40B4-BE49-F238E27FC236}">
                  <a16:creationId xmlns:a16="http://schemas.microsoft.com/office/drawing/2014/main" id="{0A4D6C6B-B305-A3C5-FF46-E65E859AF7B7}"/>
                </a:ext>
              </a:extLst>
            </p:cNvPr>
            <p:cNvSpPr txBox="1">
              <a:spLocks/>
            </p:cNvSpPr>
            <p:nvPr/>
          </p:nvSpPr>
          <p:spPr>
            <a:xfrm>
              <a:off x="1270277" y="1418801"/>
              <a:ext cx="3048000" cy="46166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spcBef>
                  <a:spcPct val="20000"/>
                </a:spcBef>
                <a:defRPr/>
              </a:pPr>
              <a:r>
                <a:rPr lang="en-US" sz="1000">
                  <a:solidFill>
                    <a:schemeClr val="accent4"/>
                  </a:solidFill>
                  <a:latin typeface="+mn-lt"/>
                  <a:cs typeface="+mj-cs"/>
                </a:rPr>
                <a:t>Involves cleansing, structuring and refining the dataset to enhance the quality and reliability of the data</a:t>
              </a:r>
            </a:p>
          </p:txBody>
        </p:sp>
      </p:grpSp>
      <p:pic>
        <p:nvPicPr>
          <p:cNvPr id="13" name="Graphic 12" descr="Gears with solid fill">
            <a:extLst>
              <a:ext uri="{FF2B5EF4-FFF2-40B4-BE49-F238E27FC236}">
                <a16:creationId xmlns:a16="http://schemas.microsoft.com/office/drawing/2014/main" id="{26261BD1-DD4C-AD40-A28C-BCC8F58385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49258" y="533595"/>
            <a:ext cx="656925" cy="656925"/>
          </a:xfrm>
          <a:prstGeom prst="rect">
            <a:avLst/>
          </a:prstGeom>
        </p:spPr>
      </p:pic>
      <p:sp>
        <p:nvSpPr>
          <p:cNvPr id="12" name="Sev02">
            <a:extLst>
              <a:ext uri="{FF2B5EF4-FFF2-40B4-BE49-F238E27FC236}">
                <a16:creationId xmlns:a16="http://schemas.microsoft.com/office/drawing/2014/main" id="{E7C0BD4E-6698-79DD-AE1F-0B6D46D169D7}"/>
              </a:ext>
            </a:extLst>
          </p:cNvPr>
          <p:cNvSpPr/>
          <p:nvPr/>
        </p:nvSpPr>
        <p:spPr>
          <a:xfrm>
            <a:off x="3210884" y="1505107"/>
            <a:ext cx="986016" cy="986014"/>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06</a:t>
            </a:r>
          </a:p>
        </p:txBody>
      </p:sp>
      <p:grpSp>
        <p:nvGrpSpPr>
          <p:cNvPr id="2056" name="Group 225">
            <a:extLst>
              <a:ext uri="{FF2B5EF4-FFF2-40B4-BE49-F238E27FC236}">
                <a16:creationId xmlns:a16="http://schemas.microsoft.com/office/drawing/2014/main" id="{C87C7C5C-40B2-F844-8410-39CF04217488}"/>
              </a:ext>
            </a:extLst>
          </p:cNvPr>
          <p:cNvGrpSpPr/>
          <p:nvPr/>
        </p:nvGrpSpPr>
        <p:grpSpPr>
          <a:xfrm>
            <a:off x="4853141" y="1584256"/>
            <a:ext cx="835479" cy="835479"/>
            <a:chOff x="864537" y="1822860"/>
            <a:chExt cx="971308" cy="971308"/>
          </a:xfrm>
        </p:grpSpPr>
        <p:sp>
          <p:nvSpPr>
            <p:cNvPr id="2058" name="Oval 2057">
              <a:extLst>
                <a:ext uri="{FF2B5EF4-FFF2-40B4-BE49-F238E27FC236}">
                  <a16:creationId xmlns:a16="http://schemas.microsoft.com/office/drawing/2014/main" id="{813D7019-939E-F865-FABE-A03689F739D2}"/>
                </a:ext>
              </a:extLst>
            </p:cNvPr>
            <p:cNvSpPr/>
            <p:nvPr/>
          </p:nvSpPr>
          <p:spPr>
            <a:xfrm>
              <a:off x="932451" y="1890773"/>
              <a:ext cx="835480" cy="8354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59" name="Oval 2058">
              <a:extLst>
                <a:ext uri="{FF2B5EF4-FFF2-40B4-BE49-F238E27FC236}">
                  <a16:creationId xmlns:a16="http://schemas.microsoft.com/office/drawing/2014/main" id="{E321622A-E077-816A-1BFC-42A23760737D}"/>
                </a:ext>
              </a:extLst>
            </p:cNvPr>
            <p:cNvSpPr/>
            <p:nvPr/>
          </p:nvSpPr>
          <p:spPr>
            <a:xfrm>
              <a:off x="864537" y="1822859"/>
              <a:ext cx="971309" cy="971307"/>
            </a:xfrm>
            <a:prstGeom prst="ellipse">
              <a:avLst/>
            </a:prstGeom>
            <a:no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2062" name="Oval 2061">
            <a:extLst>
              <a:ext uri="{FF2B5EF4-FFF2-40B4-BE49-F238E27FC236}">
                <a16:creationId xmlns:a16="http://schemas.microsoft.com/office/drawing/2014/main" id="{E19DABF4-4B25-12F9-758D-9F4637E92908}"/>
              </a:ext>
            </a:extLst>
          </p:cNvPr>
          <p:cNvSpPr/>
          <p:nvPr/>
        </p:nvSpPr>
        <p:spPr>
          <a:xfrm>
            <a:off x="4006400" y="1809312"/>
            <a:ext cx="381000" cy="381000"/>
          </a:xfrm>
          <a:prstGeom prst="ellipse">
            <a:avLst/>
          </a:prstGeom>
          <a:solidFill>
            <a:schemeClr val="bg1"/>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65" name="Straight Connector 2064">
            <a:extLst>
              <a:ext uri="{FF2B5EF4-FFF2-40B4-BE49-F238E27FC236}">
                <a16:creationId xmlns:a16="http://schemas.microsoft.com/office/drawing/2014/main" id="{5CCFFE7A-9B6E-1AD4-9DDA-444D0AAAA96E}"/>
              </a:ext>
            </a:extLst>
          </p:cNvPr>
          <p:cNvCxnSpPr/>
          <p:nvPr/>
        </p:nvCxnSpPr>
        <p:spPr>
          <a:xfrm rot="10800000" flipH="1">
            <a:off x="4206628" y="1998115"/>
            <a:ext cx="605353" cy="2"/>
          </a:xfrm>
          <a:prstGeom prst="line">
            <a:avLst/>
          </a:prstGeom>
          <a:ln w="19050">
            <a:solidFill>
              <a:schemeClr val="accent2"/>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nvGrpSpPr>
          <p:cNvPr id="2071" name="Group 30">
            <a:extLst>
              <a:ext uri="{FF2B5EF4-FFF2-40B4-BE49-F238E27FC236}">
                <a16:creationId xmlns:a16="http://schemas.microsoft.com/office/drawing/2014/main" id="{EE02BF33-C52F-91AE-6803-811FCB3FC988}"/>
              </a:ext>
            </a:extLst>
          </p:cNvPr>
          <p:cNvGrpSpPr/>
          <p:nvPr/>
        </p:nvGrpSpPr>
        <p:grpSpPr>
          <a:xfrm>
            <a:off x="5809800" y="1699343"/>
            <a:ext cx="2209800" cy="646962"/>
            <a:chOff x="1270277" y="1233504"/>
            <a:chExt cx="3048000" cy="646962"/>
          </a:xfrm>
        </p:grpSpPr>
        <p:sp>
          <p:nvSpPr>
            <p:cNvPr id="2072" name="Text Placeholder 3">
              <a:extLst>
                <a:ext uri="{FF2B5EF4-FFF2-40B4-BE49-F238E27FC236}">
                  <a16:creationId xmlns:a16="http://schemas.microsoft.com/office/drawing/2014/main" id="{24AED30C-EC01-B6A5-8888-CB87FD08643A}"/>
                </a:ext>
              </a:extLst>
            </p:cNvPr>
            <p:cNvSpPr txBox="1">
              <a:spLocks/>
            </p:cNvSpPr>
            <p:nvPr/>
          </p:nvSpPr>
          <p:spPr>
            <a:xfrm>
              <a:off x="1270277" y="1233504"/>
              <a:ext cx="1384110"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i="0" u="none" strike="noStrike" kern="1200" cap="none" spc="0" normalizeH="0" baseline="0" noProof="0">
                  <a:ln>
                    <a:noFill/>
                  </a:ln>
                  <a:solidFill>
                    <a:schemeClr val="accent2"/>
                  </a:solidFill>
                  <a:effectLst/>
                  <a:uLnTx/>
                  <a:uFillTx/>
                  <a:latin typeface="+mn-lt"/>
                  <a:ea typeface="+mn-ea"/>
                  <a:cs typeface="+mn-cs"/>
                </a:rPr>
                <a:t>Model Building</a:t>
              </a:r>
            </a:p>
          </p:txBody>
        </p:sp>
        <p:sp>
          <p:nvSpPr>
            <p:cNvPr id="2073" name="Text Placeholder 3">
              <a:extLst>
                <a:ext uri="{FF2B5EF4-FFF2-40B4-BE49-F238E27FC236}">
                  <a16:creationId xmlns:a16="http://schemas.microsoft.com/office/drawing/2014/main" id="{931F6304-8F5F-E5A3-CA80-3798F38B40C8}"/>
                </a:ext>
              </a:extLst>
            </p:cNvPr>
            <p:cNvSpPr txBox="1">
              <a:spLocks/>
            </p:cNvSpPr>
            <p:nvPr/>
          </p:nvSpPr>
          <p:spPr>
            <a:xfrm>
              <a:off x="1270277" y="1418801"/>
              <a:ext cx="3048000" cy="46166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r>
                <a:rPr lang="en-US" sz="1000">
                  <a:solidFill>
                    <a:schemeClr val="accent4"/>
                  </a:solidFill>
                  <a:latin typeface="+mn-lt"/>
                  <a:cs typeface="+mj-cs"/>
                </a:rPr>
                <a:t>Entails constructing a robust, data-driven predictive model on key location-based factors </a:t>
              </a:r>
            </a:p>
          </p:txBody>
        </p:sp>
      </p:grpSp>
      <p:pic>
        <p:nvPicPr>
          <p:cNvPr id="18" name="Picture 17">
            <a:extLst>
              <a:ext uri="{FF2B5EF4-FFF2-40B4-BE49-F238E27FC236}">
                <a16:creationId xmlns:a16="http://schemas.microsoft.com/office/drawing/2014/main" id="{C5649978-033A-AC4E-FCA6-93BFFB98AD37}"/>
              </a:ext>
            </a:extLst>
          </p:cNvPr>
          <p:cNvPicPr>
            <a:picLocks noChangeAspect="1"/>
          </p:cNvPicPr>
          <p:nvPr/>
        </p:nvPicPr>
        <p:blipFill>
          <a:blip r:embed="rId6" cstate="print">
            <a:lum bright="70000" contrast="-70000"/>
            <a:extLst>
              <a:ext uri="{BEBA8EAE-BF5A-486C-A8C5-ECC9F3942E4B}">
                <a14:imgProps xmlns:a14="http://schemas.microsoft.com/office/drawing/2010/main">
                  <a14:imgLayer r:embed="rId7">
                    <a14:imgEffect>
                      <a14:artisticPaintBrush/>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071976" y="1750766"/>
            <a:ext cx="391624" cy="484840"/>
          </a:xfrm>
          <a:prstGeom prst="rect">
            <a:avLst/>
          </a:prstGeom>
        </p:spPr>
      </p:pic>
      <p:sp>
        <p:nvSpPr>
          <p:cNvPr id="11" name="Sev03">
            <a:extLst>
              <a:ext uri="{FF2B5EF4-FFF2-40B4-BE49-F238E27FC236}">
                <a16:creationId xmlns:a16="http://schemas.microsoft.com/office/drawing/2014/main" id="{0570F552-B9E8-7692-681B-FB42F11CBA10}"/>
              </a:ext>
            </a:extLst>
          </p:cNvPr>
          <p:cNvSpPr/>
          <p:nvPr/>
        </p:nvSpPr>
        <p:spPr>
          <a:xfrm>
            <a:off x="3210884" y="2651171"/>
            <a:ext cx="986016" cy="986014"/>
          </a:xfrm>
          <a:prstGeom prst="rect">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cs typeface="+mj-cs"/>
              </a:rPr>
              <a:t>07</a:t>
            </a:r>
          </a:p>
        </p:txBody>
      </p:sp>
      <p:grpSp>
        <p:nvGrpSpPr>
          <p:cNvPr id="15" name="Group 225">
            <a:extLst>
              <a:ext uri="{FF2B5EF4-FFF2-40B4-BE49-F238E27FC236}">
                <a16:creationId xmlns:a16="http://schemas.microsoft.com/office/drawing/2014/main" id="{F1D29C26-ACFD-C4CA-4232-52570F24CE0E}"/>
              </a:ext>
            </a:extLst>
          </p:cNvPr>
          <p:cNvGrpSpPr/>
          <p:nvPr/>
        </p:nvGrpSpPr>
        <p:grpSpPr>
          <a:xfrm>
            <a:off x="4853140" y="2726538"/>
            <a:ext cx="835479" cy="835479"/>
            <a:chOff x="864537" y="1822859"/>
            <a:chExt cx="971309" cy="971307"/>
          </a:xfrm>
        </p:grpSpPr>
        <p:sp>
          <p:nvSpPr>
            <p:cNvPr id="17" name="Oval 16">
              <a:extLst>
                <a:ext uri="{FF2B5EF4-FFF2-40B4-BE49-F238E27FC236}">
                  <a16:creationId xmlns:a16="http://schemas.microsoft.com/office/drawing/2014/main" id="{7C0E7B09-E1F5-51BC-876D-5960D3C603D7}"/>
                </a:ext>
              </a:extLst>
            </p:cNvPr>
            <p:cNvSpPr/>
            <p:nvPr/>
          </p:nvSpPr>
          <p:spPr>
            <a:xfrm>
              <a:off x="932451" y="1890773"/>
              <a:ext cx="835480" cy="83547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9" name="Oval 58">
              <a:extLst>
                <a:ext uri="{FF2B5EF4-FFF2-40B4-BE49-F238E27FC236}">
                  <a16:creationId xmlns:a16="http://schemas.microsoft.com/office/drawing/2014/main" id="{6904288C-6B26-C3E4-15B0-3470D54DE0AF}"/>
                </a:ext>
              </a:extLst>
            </p:cNvPr>
            <p:cNvSpPr/>
            <p:nvPr/>
          </p:nvSpPr>
          <p:spPr>
            <a:xfrm>
              <a:off x="864537" y="1822859"/>
              <a:ext cx="971309" cy="971307"/>
            </a:xfrm>
            <a:prstGeom prst="ellipse">
              <a:avLst/>
            </a:prstGeom>
            <a:noFill/>
            <a:ln w="1905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2061" name="Oval 2060">
            <a:extLst>
              <a:ext uri="{FF2B5EF4-FFF2-40B4-BE49-F238E27FC236}">
                <a16:creationId xmlns:a16="http://schemas.microsoft.com/office/drawing/2014/main" id="{4CF29531-48FC-C7E7-FF5D-E8FE9F006040}"/>
              </a:ext>
            </a:extLst>
          </p:cNvPr>
          <p:cNvSpPr/>
          <p:nvPr/>
        </p:nvSpPr>
        <p:spPr>
          <a:xfrm>
            <a:off x="4006400" y="2953678"/>
            <a:ext cx="381000" cy="381000"/>
          </a:xfrm>
          <a:prstGeom prst="ellipse">
            <a:avLst/>
          </a:prstGeom>
          <a:solidFill>
            <a:schemeClr val="bg1"/>
          </a:solid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66" name="Straight Connector 2065">
            <a:extLst>
              <a:ext uri="{FF2B5EF4-FFF2-40B4-BE49-F238E27FC236}">
                <a16:creationId xmlns:a16="http://schemas.microsoft.com/office/drawing/2014/main" id="{8A446A60-9E65-C1FA-CEDE-BCB4C84057E7}"/>
              </a:ext>
            </a:extLst>
          </p:cNvPr>
          <p:cNvCxnSpPr/>
          <p:nvPr/>
        </p:nvCxnSpPr>
        <p:spPr>
          <a:xfrm rot="10800000" flipH="1">
            <a:off x="4206628" y="3141776"/>
            <a:ext cx="605353" cy="2"/>
          </a:xfrm>
          <a:prstGeom prst="line">
            <a:avLst/>
          </a:prstGeom>
          <a:ln w="19050">
            <a:solidFill>
              <a:schemeClr val="accent3"/>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nvGrpSpPr>
          <p:cNvPr id="2074" name="Group 30">
            <a:extLst>
              <a:ext uri="{FF2B5EF4-FFF2-40B4-BE49-F238E27FC236}">
                <a16:creationId xmlns:a16="http://schemas.microsoft.com/office/drawing/2014/main" id="{CA76A3AB-BAB0-1435-8C95-516528D55B4A}"/>
              </a:ext>
            </a:extLst>
          </p:cNvPr>
          <p:cNvGrpSpPr/>
          <p:nvPr/>
        </p:nvGrpSpPr>
        <p:grpSpPr>
          <a:xfrm>
            <a:off x="5809800" y="2829682"/>
            <a:ext cx="2209800" cy="800850"/>
            <a:chOff x="1270277" y="1233504"/>
            <a:chExt cx="3048000" cy="800850"/>
          </a:xfrm>
        </p:grpSpPr>
        <p:sp>
          <p:nvSpPr>
            <p:cNvPr id="2075" name="Text Placeholder 3">
              <a:extLst>
                <a:ext uri="{FF2B5EF4-FFF2-40B4-BE49-F238E27FC236}">
                  <a16:creationId xmlns:a16="http://schemas.microsoft.com/office/drawing/2014/main" id="{EF2E611F-18E6-18D8-27D2-4EA026623540}"/>
                </a:ext>
              </a:extLst>
            </p:cNvPr>
            <p:cNvSpPr txBox="1">
              <a:spLocks/>
            </p:cNvSpPr>
            <p:nvPr/>
          </p:nvSpPr>
          <p:spPr>
            <a:xfrm>
              <a:off x="1270277" y="1233504"/>
              <a:ext cx="2317168"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i="0" u="none" strike="noStrike" kern="1200" cap="none" spc="0" normalizeH="0" baseline="0" noProof="0">
                  <a:ln>
                    <a:noFill/>
                  </a:ln>
                  <a:solidFill>
                    <a:schemeClr val="accent3"/>
                  </a:solidFill>
                  <a:effectLst/>
                  <a:uLnTx/>
                  <a:uFillTx/>
                  <a:latin typeface="+mn-lt"/>
                  <a:ea typeface="+mn-ea"/>
                  <a:cs typeface="+mn-cs"/>
                </a:rPr>
                <a:t>Deployment &amp; Life Cycle</a:t>
              </a:r>
            </a:p>
          </p:txBody>
        </p:sp>
        <p:sp>
          <p:nvSpPr>
            <p:cNvPr id="2076" name="Text Placeholder 3">
              <a:extLst>
                <a:ext uri="{FF2B5EF4-FFF2-40B4-BE49-F238E27FC236}">
                  <a16:creationId xmlns:a16="http://schemas.microsoft.com/office/drawing/2014/main" id="{47DDCE9F-D80D-F597-F67C-7BBDEC0989A7}"/>
                </a:ext>
              </a:extLst>
            </p:cNvPr>
            <p:cNvSpPr txBox="1">
              <a:spLocks/>
            </p:cNvSpPr>
            <p:nvPr/>
          </p:nvSpPr>
          <p:spPr>
            <a:xfrm>
              <a:off x="1270277" y="1418801"/>
              <a:ext cx="3048000" cy="6155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r>
                <a:rPr lang="en-US" sz="1000">
                  <a:solidFill>
                    <a:schemeClr val="accent4"/>
                  </a:solidFill>
                  <a:latin typeface="+mn-lt"/>
                  <a:cs typeface="+mj-cs"/>
                </a:rPr>
                <a:t>Implemented and managed the model through a dashboard, ensuring ongoing accuracy and adaptability to market changes</a:t>
              </a:r>
            </a:p>
          </p:txBody>
        </p:sp>
      </p:grpSp>
      <p:pic>
        <p:nvPicPr>
          <p:cNvPr id="22" name="Picture 108" descr="Image result for Automate icon">
            <a:extLst>
              <a:ext uri="{FF2B5EF4-FFF2-40B4-BE49-F238E27FC236}">
                <a16:creationId xmlns:a16="http://schemas.microsoft.com/office/drawing/2014/main" id="{C63BD184-AFEA-2032-13E3-B7CA14F0D0C4}"/>
              </a:ext>
            </a:extLst>
          </p:cNvPr>
          <p:cNvPicPr>
            <a:picLocks noChangeAspect="1" noChangeArrowheads="1"/>
          </p:cNvPicPr>
          <p:nvPr/>
        </p:nvPicPr>
        <p:blipFill>
          <a:blip r:embed="rId8" cstate="hqprint">
            <a:duotone>
              <a:schemeClr val="bg2">
                <a:shade val="45000"/>
                <a:satMod val="135000"/>
              </a:schemeClr>
              <a:prstClr val="white"/>
            </a:duotone>
            <a:extLst>
              <a:ext uri="{BEBA8EAE-BF5A-486C-A8C5-ECC9F3942E4B}">
                <a14:imgProps xmlns:a14="http://schemas.microsoft.com/office/drawing/2010/main">
                  <a14:imgLayer r:embed="rId9">
                    <a14:imgEffect>
                      <a14:artisticPhotocopy/>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4970858" y="2876529"/>
            <a:ext cx="497005" cy="53549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ijer – Logo, brand and logotype">
            <a:extLst>
              <a:ext uri="{FF2B5EF4-FFF2-40B4-BE49-F238E27FC236}">
                <a16:creationId xmlns:a16="http://schemas.microsoft.com/office/drawing/2014/main" id="{A1C07633-0465-2DB5-F486-9750FBDA00B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59262" y="4708239"/>
            <a:ext cx="913196" cy="357510"/>
          </a:xfrm>
          <a:prstGeom prst="rect">
            <a:avLst/>
          </a:prstGeom>
          <a:noFill/>
          <a:extLst>
            <a:ext uri="{909E8E84-426E-40DD-AFC4-6F175D3DCCD1}">
              <a14:hiddenFill xmlns:a14="http://schemas.microsoft.com/office/drawing/2010/main">
                <a:solidFill>
                  <a:srgbClr val="FFFFFF"/>
                </a:solidFill>
              </a14:hiddenFill>
            </a:ext>
          </a:extLst>
        </p:spPr>
      </p:pic>
      <p:sp>
        <p:nvSpPr>
          <p:cNvPr id="5" name="Sev04">
            <a:extLst>
              <a:ext uri="{FF2B5EF4-FFF2-40B4-BE49-F238E27FC236}">
                <a16:creationId xmlns:a16="http://schemas.microsoft.com/office/drawing/2014/main" id="{9CE1FC33-C7F0-946E-196B-8566E7344777}"/>
              </a:ext>
            </a:extLst>
          </p:cNvPr>
          <p:cNvSpPr/>
          <p:nvPr/>
        </p:nvSpPr>
        <p:spPr>
          <a:xfrm>
            <a:off x="3210884" y="3795536"/>
            <a:ext cx="986016" cy="986014"/>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08</a:t>
            </a:r>
          </a:p>
        </p:txBody>
      </p:sp>
      <p:grpSp>
        <p:nvGrpSpPr>
          <p:cNvPr id="2050" name="Group 225">
            <a:extLst>
              <a:ext uri="{FF2B5EF4-FFF2-40B4-BE49-F238E27FC236}">
                <a16:creationId xmlns:a16="http://schemas.microsoft.com/office/drawing/2014/main" id="{089CB42A-704E-FC6F-5154-7EFC63495327}"/>
              </a:ext>
            </a:extLst>
          </p:cNvPr>
          <p:cNvGrpSpPr/>
          <p:nvPr/>
        </p:nvGrpSpPr>
        <p:grpSpPr>
          <a:xfrm>
            <a:off x="4853140" y="3868820"/>
            <a:ext cx="835479" cy="835479"/>
            <a:chOff x="864537" y="1822859"/>
            <a:chExt cx="971309" cy="971307"/>
          </a:xfrm>
        </p:grpSpPr>
        <p:sp>
          <p:nvSpPr>
            <p:cNvPr id="2052" name="Oval 2051">
              <a:extLst>
                <a:ext uri="{FF2B5EF4-FFF2-40B4-BE49-F238E27FC236}">
                  <a16:creationId xmlns:a16="http://schemas.microsoft.com/office/drawing/2014/main" id="{67F67395-C90F-C470-3E30-AEC75A52B063}"/>
                </a:ext>
              </a:extLst>
            </p:cNvPr>
            <p:cNvSpPr/>
            <p:nvPr/>
          </p:nvSpPr>
          <p:spPr>
            <a:xfrm>
              <a:off x="932451" y="1890772"/>
              <a:ext cx="835480" cy="83547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53" name="Oval 2052">
              <a:extLst>
                <a:ext uri="{FF2B5EF4-FFF2-40B4-BE49-F238E27FC236}">
                  <a16:creationId xmlns:a16="http://schemas.microsoft.com/office/drawing/2014/main" id="{24097E2C-036E-EBFE-59B1-7BFF5EDF9B93}"/>
                </a:ext>
              </a:extLst>
            </p:cNvPr>
            <p:cNvSpPr/>
            <p:nvPr/>
          </p:nvSpPr>
          <p:spPr>
            <a:xfrm>
              <a:off x="864537" y="1822859"/>
              <a:ext cx="971309" cy="971307"/>
            </a:xfrm>
            <a:prstGeom prst="ellipse">
              <a:avLst/>
            </a:prstGeom>
            <a:noFill/>
            <a:ln w="1905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2063" name="Oval 2062">
            <a:extLst>
              <a:ext uri="{FF2B5EF4-FFF2-40B4-BE49-F238E27FC236}">
                <a16:creationId xmlns:a16="http://schemas.microsoft.com/office/drawing/2014/main" id="{3E744460-A205-71CB-2DB4-9CFE8334D4B2}"/>
              </a:ext>
            </a:extLst>
          </p:cNvPr>
          <p:cNvSpPr/>
          <p:nvPr/>
        </p:nvSpPr>
        <p:spPr>
          <a:xfrm>
            <a:off x="4006400" y="4098043"/>
            <a:ext cx="381000" cy="381000"/>
          </a:xfrm>
          <a:prstGeom prst="ellipse">
            <a:avLst/>
          </a:prstGeom>
          <a:solidFill>
            <a:schemeClr val="bg1"/>
          </a:solidFill>
          <a:ln w="762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67" name="Straight Connector 2066">
            <a:extLst>
              <a:ext uri="{FF2B5EF4-FFF2-40B4-BE49-F238E27FC236}">
                <a16:creationId xmlns:a16="http://schemas.microsoft.com/office/drawing/2014/main" id="{1D994BC7-59FE-F918-EA46-4D0E92583779}"/>
              </a:ext>
            </a:extLst>
          </p:cNvPr>
          <p:cNvCxnSpPr/>
          <p:nvPr/>
        </p:nvCxnSpPr>
        <p:spPr>
          <a:xfrm rot="10800000" flipH="1">
            <a:off x="4206628" y="4285438"/>
            <a:ext cx="605353" cy="2"/>
          </a:xfrm>
          <a:prstGeom prst="line">
            <a:avLst/>
          </a:prstGeom>
          <a:ln w="19050">
            <a:solidFill>
              <a:schemeClr val="accent4"/>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nvGrpSpPr>
          <p:cNvPr id="2077" name="Group 30">
            <a:extLst>
              <a:ext uri="{FF2B5EF4-FFF2-40B4-BE49-F238E27FC236}">
                <a16:creationId xmlns:a16="http://schemas.microsoft.com/office/drawing/2014/main" id="{9BDC635B-705A-1676-23D5-B3F59C137A86}"/>
              </a:ext>
            </a:extLst>
          </p:cNvPr>
          <p:cNvGrpSpPr/>
          <p:nvPr/>
        </p:nvGrpSpPr>
        <p:grpSpPr>
          <a:xfrm>
            <a:off x="5809800" y="3960021"/>
            <a:ext cx="2209800" cy="646962"/>
            <a:chOff x="1270277" y="1233504"/>
            <a:chExt cx="3048000" cy="646962"/>
          </a:xfrm>
        </p:grpSpPr>
        <p:sp>
          <p:nvSpPr>
            <p:cNvPr id="2078" name="Text Placeholder 3">
              <a:extLst>
                <a:ext uri="{FF2B5EF4-FFF2-40B4-BE49-F238E27FC236}">
                  <a16:creationId xmlns:a16="http://schemas.microsoft.com/office/drawing/2014/main" id="{073E8D35-1C6E-213B-DD5C-7A4F970CC4FC}"/>
                </a:ext>
              </a:extLst>
            </p:cNvPr>
            <p:cNvSpPr txBox="1">
              <a:spLocks/>
            </p:cNvSpPr>
            <p:nvPr/>
          </p:nvSpPr>
          <p:spPr>
            <a:xfrm>
              <a:off x="1270277" y="1233504"/>
              <a:ext cx="2542694"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00" i="0" u="none" strike="noStrike" kern="1200" cap="none" spc="0" normalizeH="0" baseline="0" noProof="0">
                  <a:ln>
                    <a:noFill/>
                  </a:ln>
                  <a:solidFill>
                    <a:schemeClr val="accent4"/>
                  </a:solidFill>
                  <a:effectLst/>
                  <a:uLnTx/>
                  <a:uFillTx/>
                  <a:latin typeface="+mn-lt"/>
                  <a:ea typeface="+mn-ea"/>
                  <a:cs typeface="+mn-cs"/>
                </a:rPr>
                <a:t>Limitations &amp; Future Scope</a:t>
              </a:r>
            </a:p>
          </p:txBody>
        </p:sp>
        <p:sp>
          <p:nvSpPr>
            <p:cNvPr id="2079" name="Text Placeholder 3">
              <a:extLst>
                <a:ext uri="{FF2B5EF4-FFF2-40B4-BE49-F238E27FC236}">
                  <a16:creationId xmlns:a16="http://schemas.microsoft.com/office/drawing/2014/main" id="{9077982F-93A6-323C-C34B-7B230CDD50E1}"/>
                </a:ext>
              </a:extLst>
            </p:cNvPr>
            <p:cNvSpPr txBox="1">
              <a:spLocks/>
            </p:cNvSpPr>
            <p:nvPr/>
          </p:nvSpPr>
          <p:spPr>
            <a:xfrm>
              <a:off x="1270277" y="1418801"/>
              <a:ext cx="3048000" cy="46166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r>
                <a:rPr lang="en-US" sz="1000">
                  <a:solidFill>
                    <a:schemeClr val="accent4"/>
                  </a:solidFill>
                  <a:latin typeface="+mn-lt"/>
                  <a:cs typeface="+mj-cs"/>
                </a:rPr>
                <a:t>Address current limitations and expand the model's capabilities for broader, future applications</a:t>
              </a:r>
            </a:p>
          </p:txBody>
        </p:sp>
      </p:grpSp>
      <p:pic>
        <p:nvPicPr>
          <p:cNvPr id="24" name="Graphic 23" descr="Artificial Intelligence outline">
            <a:extLst>
              <a:ext uri="{FF2B5EF4-FFF2-40B4-BE49-F238E27FC236}">
                <a16:creationId xmlns:a16="http://schemas.microsoft.com/office/drawing/2014/main" id="{62711344-D0CE-6DD8-E567-E2FA1D68DD5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970858" y="3966390"/>
            <a:ext cx="622426" cy="622426"/>
          </a:xfrm>
          <a:prstGeom prst="rect">
            <a:avLst/>
          </a:prstGeom>
        </p:spPr>
      </p:pic>
      <p:sp>
        <p:nvSpPr>
          <p:cNvPr id="4" name="TextBox 3">
            <a:extLst>
              <a:ext uri="{FF2B5EF4-FFF2-40B4-BE49-F238E27FC236}">
                <a16:creationId xmlns:a16="http://schemas.microsoft.com/office/drawing/2014/main" id="{F055C872-2931-226C-28DE-48DEFE8E96E4}"/>
              </a:ext>
            </a:extLst>
          </p:cNvPr>
          <p:cNvSpPr txBox="1"/>
          <p:nvPr/>
        </p:nvSpPr>
        <p:spPr>
          <a:xfrm>
            <a:off x="404881" y="2248584"/>
            <a:ext cx="2465219" cy="707886"/>
          </a:xfrm>
          <a:prstGeom prst="rect">
            <a:avLst/>
          </a:prstGeom>
          <a:noFill/>
          <a:ln w="12700">
            <a:noFill/>
            <a:prstDash val="solid"/>
          </a:ln>
        </p:spPr>
        <p:txBody>
          <a:bodyPr wrap="square" rtlCol="0">
            <a:spAutoFit/>
          </a:bodyPr>
          <a:lstStyle/>
          <a:p>
            <a:pPr algn="ctr"/>
            <a:r>
              <a:rPr lang="en-US" sz="4000">
                <a:latin typeface="Fira Sans Extra Condensed" panose="020B0503050000020004" pitchFamily="34" charset="0"/>
              </a:rPr>
              <a:t>AGENDA</a:t>
            </a:r>
          </a:p>
        </p:txBody>
      </p:sp>
      <p:sp>
        <p:nvSpPr>
          <p:cNvPr id="2" name="TextBox 1">
            <a:extLst>
              <a:ext uri="{FF2B5EF4-FFF2-40B4-BE49-F238E27FC236}">
                <a16:creationId xmlns:a16="http://schemas.microsoft.com/office/drawing/2014/main" id="{5A301C47-DAFB-25C6-7BA2-E11575D2EE0A}"/>
              </a:ext>
            </a:extLst>
          </p:cNvPr>
          <p:cNvSpPr txBox="1"/>
          <p:nvPr/>
        </p:nvSpPr>
        <p:spPr>
          <a:xfrm>
            <a:off x="8736429" y="77751"/>
            <a:ext cx="263214" cy="261610"/>
          </a:xfrm>
          <a:prstGeom prst="rect">
            <a:avLst/>
          </a:prstGeom>
          <a:noFill/>
        </p:spPr>
        <p:txBody>
          <a:bodyPr wrap="none" rtlCol="0">
            <a:spAutoFit/>
          </a:bodyPr>
          <a:lstStyle/>
          <a:p>
            <a:fld id="{1D03D236-619A-8544-8962-F3540FB24A9C}" type="slidenum">
              <a:rPr lang="en-US" sz="1100" smtClean="0">
                <a:solidFill>
                  <a:schemeClr val="tx1">
                    <a:lumMod val="50000"/>
                    <a:lumOff val="50000"/>
                  </a:schemeClr>
                </a:solidFill>
              </a:rPr>
              <a:t>4</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34630865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nodeType="withEffect">
                                  <p:stCondLst>
                                    <p:cond delay="0"/>
                                  </p:stCondLst>
                                  <p:childTnLst>
                                    <p:set>
                                      <p:cBhvr>
                                        <p:cTn id="11" dur="1" fill="hold">
                                          <p:stCondLst>
                                            <p:cond delay="0"/>
                                          </p:stCondLst>
                                        </p:cTn>
                                        <p:tgtEl>
                                          <p:spTgt spid="61"/>
                                        </p:tgtEl>
                                        <p:attrNameLst>
                                          <p:attrName>style.visibility</p:attrName>
                                        </p:attrNameLst>
                                      </p:cBhvr>
                                      <p:to>
                                        <p:strVal val="visible"/>
                                      </p:to>
                                    </p:set>
                                    <p:anim calcmode="lin" valueType="num">
                                      <p:cBhvr>
                                        <p:cTn id="12" dur="500" fill="hold"/>
                                        <p:tgtEl>
                                          <p:spTgt spid="61"/>
                                        </p:tgtEl>
                                        <p:attrNameLst>
                                          <p:attrName>ppt_w</p:attrName>
                                        </p:attrNameLst>
                                      </p:cBhvr>
                                      <p:tavLst>
                                        <p:tav tm="0">
                                          <p:val>
                                            <p:fltVal val="0"/>
                                          </p:val>
                                        </p:tav>
                                        <p:tav tm="100000">
                                          <p:val>
                                            <p:strVal val="#ppt_w"/>
                                          </p:val>
                                        </p:tav>
                                      </p:tavLst>
                                    </p:anim>
                                    <p:anim calcmode="lin" valueType="num">
                                      <p:cBhvr>
                                        <p:cTn id="13" dur="500" fill="hold"/>
                                        <p:tgtEl>
                                          <p:spTgt spid="61"/>
                                        </p:tgtEl>
                                        <p:attrNameLst>
                                          <p:attrName>ppt_h</p:attrName>
                                        </p:attrNameLst>
                                      </p:cBhvr>
                                      <p:tavLst>
                                        <p:tav tm="0">
                                          <p:val>
                                            <p:fltVal val="0"/>
                                          </p:val>
                                        </p:tav>
                                        <p:tav tm="100000">
                                          <p:val>
                                            <p:strVal val="#ppt_h"/>
                                          </p:val>
                                        </p:tav>
                                      </p:tavLst>
                                    </p:anim>
                                    <p:animEffect transition="in" filter="fade">
                                      <p:cBhvr>
                                        <p:cTn id="14" dur="500"/>
                                        <p:tgtEl>
                                          <p:spTgt spid="61"/>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060"/>
                                        </p:tgtEl>
                                        <p:attrNameLst>
                                          <p:attrName>style.visibility</p:attrName>
                                        </p:attrNameLst>
                                      </p:cBhvr>
                                      <p:to>
                                        <p:strVal val="visible"/>
                                      </p:to>
                                    </p:set>
                                    <p:anim calcmode="lin" valueType="num">
                                      <p:cBhvr>
                                        <p:cTn id="17" dur="500" fill="hold"/>
                                        <p:tgtEl>
                                          <p:spTgt spid="2060"/>
                                        </p:tgtEl>
                                        <p:attrNameLst>
                                          <p:attrName>ppt_w</p:attrName>
                                        </p:attrNameLst>
                                      </p:cBhvr>
                                      <p:tavLst>
                                        <p:tav tm="0">
                                          <p:val>
                                            <p:fltVal val="0"/>
                                          </p:val>
                                        </p:tav>
                                        <p:tav tm="100000">
                                          <p:val>
                                            <p:strVal val="#ppt_w"/>
                                          </p:val>
                                        </p:tav>
                                      </p:tavLst>
                                    </p:anim>
                                    <p:anim calcmode="lin" valueType="num">
                                      <p:cBhvr>
                                        <p:cTn id="18" dur="500" fill="hold"/>
                                        <p:tgtEl>
                                          <p:spTgt spid="2060"/>
                                        </p:tgtEl>
                                        <p:attrNameLst>
                                          <p:attrName>ppt_h</p:attrName>
                                        </p:attrNameLst>
                                      </p:cBhvr>
                                      <p:tavLst>
                                        <p:tav tm="0">
                                          <p:val>
                                            <p:fltVal val="0"/>
                                          </p:val>
                                        </p:tav>
                                        <p:tav tm="100000">
                                          <p:val>
                                            <p:strVal val="#ppt_h"/>
                                          </p:val>
                                        </p:tav>
                                      </p:tavLst>
                                    </p:anim>
                                    <p:animEffect transition="in" filter="fade">
                                      <p:cBhvr>
                                        <p:cTn id="19" dur="500"/>
                                        <p:tgtEl>
                                          <p:spTgt spid="2060"/>
                                        </p:tgtEl>
                                      </p:cBhvr>
                                    </p:animEffect>
                                  </p:childTnLst>
                                </p:cTn>
                              </p:par>
                              <p:par>
                                <p:cTn id="20" presetID="53" presetClass="entr" presetSubtype="16" fill="hold" nodeType="withEffect">
                                  <p:stCondLst>
                                    <p:cond delay="0"/>
                                  </p:stCondLst>
                                  <p:childTnLst>
                                    <p:set>
                                      <p:cBhvr>
                                        <p:cTn id="21" dur="1" fill="hold">
                                          <p:stCondLst>
                                            <p:cond delay="0"/>
                                          </p:stCondLst>
                                        </p:cTn>
                                        <p:tgtEl>
                                          <p:spTgt spid="2064"/>
                                        </p:tgtEl>
                                        <p:attrNameLst>
                                          <p:attrName>style.visibility</p:attrName>
                                        </p:attrNameLst>
                                      </p:cBhvr>
                                      <p:to>
                                        <p:strVal val="visible"/>
                                      </p:to>
                                    </p:set>
                                    <p:anim calcmode="lin" valueType="num">
                                      <p:cBhvr>
                                        <p:cTn id="22" dur="500" fill="hold"/>
                                        <p:tgtEl>
                                          <p:spTgt spid="2064"/>
                                        </p:tgtEl>
                                        <p:attrNameLst>
                                          <p:attrName>ppt_w</p:attrName>
                                        </p:attrNameLst>
                                      </p:cBhvr>
                                      <p:tavLst>
                                        <p:tav tm="0">
                                          <p:val>
                                            <p:fltVal val="0"/>
                                          </p:val>
                                        </p:tav>
                                        <p:tav tm="100000">
                                          <p:val>
                                            <p:strVal val="#ppt_w"/>
                                          </p:val>
                                        </p:tav>
                                      </p:tavLst>
                                    </p:anim>
                                    <p:anim calcmode="lin" valueType="num">
                                      <p:cBhvr>
                                        <p:cTn id="23" dur="500" fill="hold"/>
                                        <p:tgtEl>
                                          <p:spTgt spid="2064"/>
                                        </p:tgtEl>
                                        <p:attrNameLst>
                                          <p:attrName>ppt_h</p:attrName>
                                        </p:attrNameLst>
                                      </p:cBhvr>
                                      <p:tavLst>
                                        <p:tav tm="0">
                                          <p:val>
                                            <p:fltVal val="0"/>
                                          </p:val>
                                        </p:tav>
                                        <p:tav tm="100000">
                                          <p:val>
                                            <p:strVal val="#ppt_h"/>
                                          </p:val>
                                        </p:tav>
                                      </p:tavLst>
                                    </p:anim>
                                    <p:animEffect transition="in" filter="fade">
                                      <p:cBhvr>
                                        <p:cTn id="24" dur="500"/>
                                        <p:tgtEl>
                                          <p:spTgt spid="2064"/>
                                        </p:tgtEl>
                                      </p:cBhvr>
                                    </p:animEffect>
                                  </p:childTnLst>
                                </p:cTn>
                              </p:par>
                              <p:par>
                                <p:cTn id="25" presetID="53" presetClass="entr" presetSubtype="16" fill="hold" nodeType="withEffect">
                                  <p:stCondLst>
                                    <p:cond delay="0"/>
                                  </p:stCondLst>
                                  <p:childTnLst>
                                    <p:set>
                                      <p:cBhvr>
                                        <p:cTn id="26" dur="1" fill="hold">
                                          <p:stCondLst>
                                            <p:cond delay="0"/>
                                          </p:stCondLst>
                                        </p:cTn>
                                        <p:tgtEl>
                                          <p:spTgt spid="2068"/>
                                        </p:tgtEl>
                                        <p:attrNameLst>
                                          <p:attrName>style.visibility</p:attrName>
                                        </p:attrNameLst>
                                      </p:cBhvr>
                                      <p:to>
                                        <p:strVal val="visible"/>
                                      </p:to>
                                    </p:set>
                                    <p:anim calcmode="lin" valueType="num">
                                      <p:cBhvr>
                                        <p:cTn id="27" dur="500" fill="hold"/>
                                        <p:tgtEl>
                                          <p:spTgt spid="2068"/>
                                        </p:tgtEl>
                                        <p:attrNameLst>
                                          <p:attrName>ppt_w</p:attrName>
                                        </p:attrNameLst>
                                      </p:cBhvr>
                                      <p:tavLst>
                                        <p:tav tm="0">
                                          <p:val>
                                            <p:fltVal val="0"/>
                                          </p:val>
                                        </p:tav>
                                        <p:tav tm="100000">
                                          <p:val>
                                            <p:strVal val="#ppt_w"/>
                                          </p:val>
                                        </p:tav>
                                      </p:tavLst>
                                    </p:anim>
                                    <p:anim calcmode="lin" valueType="num">
                                      <p:cBhvr>
                                        <p:cTn id="28" dur="500" fill="hold"/>
                                        <p:tgtEl>
                                          <p:spTgt spid="2068"/>
                                        </p:tgtEl>
                                        <p:attrNameLst>
                                          <p:attrName>ppt_h</p:attrName>
                                        </p:attrNameLst>
                                      </p:cBhvr>
                                      <p:tavLst>
                                        <p:tav tm="0">
                                          <p:val>
                                            <p:fltVal val="0"/>
                                          </p:val>
                                        </p:tav>
                                        <p:tav tm="100000">
                                          <p:val>
                                            <p:strVal val="#ppt_h"/>
                                          </p:val>
                                        </p:tav>
                                      </p:tavLst>
                                    </p:anim>
                                    <p:animEffect transition="in" filter="fade">
                                      <p:cBhvr>
                                        <p:cTn id="29" dur="500"/>
                                        <p:tgtEl>
                                          <p:spTgt spid="2068"/>
                                        </p:tgtEl>
                                      </p:cBhvr>
                                    </p:animEffect>
                                  </p:childTnLst>
                                </p:cTn>
                              </p:par>
                              <p:par>
                                <p:cTn id="30" presetID="53" presetClass="entr" presetSubtype="16"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ppt_w</p:attrName>
                                        </p:attrNameLst>
                                      </p:cBhvr>
                                      <p:tavLst>
                                        <p:tav tm="0">
                                          <p:val>
                                            <p:fltVal val="0"/>
                                          </p:val>
                                        </p:tav>
                                        <p:tav tm="100000">
                                          <p:val>
                                            <p:strVal val="#ppt_w"/>
                                          </p:val>
                                        </p:tav>
                                      </p:tavLst>
                                    </p:anim>
                                    <p:anim calcmode="lin" valueType="num">
                                      <p:cBhvr>
                                        <p:cTn id="40" dur="500" fill="hold"/>
                                        <p:tgtEl>
                                          <p:spTgt spid="12"/>
                                        </p:tgtEl>
                                        <p:attrNameLst>
                                          <p:attrName>ppt_h</p:attrName>
                                        </p:attrNameLst>
                                      </p:cBhvr>
                                      <p:tavLst>
                                        <p:tav tm="0">
                                          <p:val>
                                            <p:fltVal val="0"/>
                                          </p:val>
                                        </p:tav>
                                        <p:tav tm="100000">
                                          <p:val>
                                            <p:strVal val="#ppt_h"/>
                                          </p:val>
                                        </p:tav>
                                      </p:tavLst>
                                    </p:anim>
                                    <p:animEffect transition="in" filter="fade">
                                      <p:cBhvr>
                                        <p:cTn id="41" dur="500"/>
                                        <p:tgtEl>
                                          <p:spTgt spid="12"/>
                                        </p:tgtEl>
                                      </p:cBhvr>
                                    </p:animEffect>
                                  </p:childTnLst>
                                </p:cTn>
                              </p:par>
                              <p:par>
                                <p:cTn id="42" presetID="53" presetClass="entr" presetSubtype="16" fill="hold" nodeType="withEffect">
                                  <p:stCondLst>
                                    <p:cond delay="0"/>
                                  </p:stCondLst>
                                  <p:childTnLst>
                                    <p:set>
                                      <p:cBhvr>
                                        <p:cTn id="43" dur="1" fill="hold">
                                          <p:stCondLst>
                                            <p:cond delay="0"/>
                                          </p:stCondLst>
                                        </p:cTn>
                                        <p:tgtEl>
                                          <p:spTgt spid="2056"/>
                                        </p:tgtEl>
                                        <p:attrNameLst>
                                          <p:attrName>style.visibility</p:attrName>
                                        </p:attrNameLst>
                                      </p:cBhvr>
                                      <p:to>
                                        <p:strVal val="visible"/>
                                      </p:to>
                                    </p:set>
                                    <p:anim calcmode="lin" valueType="num">
                                      <p:cBhvr>
                                        <p:cTn id="44" dur="500" fill="hold"/>
                                        <p:tgtEl>
                                          <p:spTgt spid="2056"/>
                                        </p:tgtEl>
                                        <p:attrNameLst>
                                          <p:attrName>ppt_w</p:attrName>
                                        </p:attrNameLst>
                                      </p:cBhvr>
                                      <p:tavLst>
                                        <p:tav tm="0">
                                          <p:val>
                                            <p:fltVal val="0"/>
                                          </p:val>
                                        </p:tav>
                                        <p:tav tm="100000">
                                          <p:val>
                                            <p:strVal val="#ppt_w"/>
                                          </p:val>
                                        </p:tav>
                                      </p:tavLst>
                                    </p:anim>
                                    <p:anim calcmode="lin" valueType="num">
                                      <p:cBhvr>
                                        <p:cTn id="45" dur="500" fill="hold"/>
                                        <p:tgtEl>
                                          <p:spTgt spid="2056"/>
                                        </p:tgtEl>
                                        <p:attrNameLst>
                                          <p:attrName>ppt_h</p:attrName>
                                        </p:attrNameLst>
                                      </p:cBhvr>
                                      <p:tavLst>
                                        <p:tav tm="0">
                                          <p:val>
                                            <p:fltVal val="0"/>
                                          </p:val>
                                        </p:tav>
                                        <p:tav tm="100000">
                                          <p:val>
                                            <p:strVal val="#ppt_h"/>
                                          </p:val>
                                        </p:tav>
                                      </p:tavLst>
                                    </p:anim>
                                    <p:animEffect transition="in" filter="fade">
                                      <p:cBhvr>
                                        <p:cTn id="46" dur="500"/>
                                        <p:tgtEl>
                                          <p:spTgt spid="2056"/>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2062"/>
                                        </p:tgtEl>
                                        <p:attrNameLst>
                                          <p:attrName>style.visibility</p:attrName>
                                        </p:attrNameLst>
                                      </p:cBhvr>
                                      <p:to>
                                        <p:strVal val="visible"/>
                                      </p:to>
                                    </p:set>
                                    <p:anim calcmode="lin" valueType="num">
                                      <p:cBhvr>
                                        <p:cTn id="49" dur="500" fill="hold"/>
                                        <p:tgtEl>
                                          <p:spTgt spid="2062"/>
                                        </p:tgtEl>
                                        <p:attrNameLst>
                                          <p:attrName>ppt_w</p:attrName>
                                        </p:attrNameLst>
                                      </p:cBhvr>
                                      <p:tavLst>
                                        <p:tav tm="0">
                                          <p:val>
                                            <p:fltVal val="0"/>
                                          </p:val>
                                        </p:tav>
                                        <p:tav tm="100000">
                                          <p:val>
                                            <p:strVal val="#ppt_w"/>
                                          </p:val>
                                        </p:tav>
                                      </p:tavLst>
                                    </p:anim>
                                    <p:anim calcmode="lin" valueType="num">
                                      <p:cBhvr>
                                        <p:cTn id="50" dur="500" fill="hold"/>
                                        <p:tgtEl>
                                          <p:spTgt spid="2062"/>
                                        </p:tgtEl>
                                        <p:attrNameLst>
                                          <p:attrName>ppt_h</p:attrName>
                                        </p:attrNameLst>
                                      </p:cBhvr>
                                      <p:tavLst>
                                        <p:tav tm="0">
                                          <p:val>
                                            <p:fltVal val="0"/>
                                          </p:val>
                                        </p:tav>
                                        <p:tav tm="100000">
                                          <p:val>
                                            <p:strVal val="#ppt_h"/>
                                          </p:val>
                                        </p:tav>
                                      </p:tavLst>
                                    </p:anim>
                                    <p:animEffect transition="in" filter="fade">
                                      <p:cBhvr>
                                        <p:cTn id="51" dur="500"/>
                                        <p:tgtEl>
                                          <p:spTgt spid="2062"/>
                                        </p:tgtEl>
                                      </p:cBhvr>
                                    </p:animEffect>
                                  </p:childTnLst>
                                </p:cTn>
                              </p:par>
                              <p:par>
                                <p:cTn id="52" presetID="53" presetClass="entr" presetSubtype="16" fill="hold" nodeType="withEffect">
                                  <p:stCondLst>
                                    <p:cond delay="0"/>
                                  </p:stCondLst>
                                  <p:childTnLst>
                                    <p:set>
                                      <p:cBhvr>
                                        <p:cTn id="53" dur="1" fill="hold">
                                          <p:stCondLst>
                                            <p:cond delay="0"/>
                                          </p:stCondLst>
                                        </p:cTn>
                                        <p:tgtEl>
                                          <p:spTgt spid="2065"/>
                                        </p:tgtEl>
                                        <p:attrNameLst>
                                          <p:attrName>style.visibility</p:attrName>
                                        </p:attrNameLst>
                                      </p:cBhvr>
                                      <p:to>
                                        <p:strVal val="visible"/>
                                      </p:to>
                                    </p:set>
                                    <p:anim calcmode="lin" valueType="num">
                                      <p:cBhvr>
                                        <p:cTn id="54" dur="500" fill="hold"/>
                                        <p:tgtEl>
                                          <p:spTgt spid="2065"/>
                                        </p:tgtEl>
                                        <p:attrNameLst>
                                          <p:attrName>ppt_w</p:attrName>
                                        </p:attrNameLst>
                                      </p:cBhvr>
                                      <p:tavLst>
                                        <p:tav tm="0">
                                          <p:val>
                                            <p:fltVal val="0"/>
                                          </p:val>
                                        </p:tav>
                                        <p:tav tm="100000">
                                          <p:val>
                                            <p:strVal val="#ppt_w"/>
                                          </p:val>
                                        </p:tav>
                                      </p:tavLst>
                                    </p:anim>
                                    <p:anim calcmode="lin" valueType="num">
                                      <p:cBhvr>
                                        <p:cTn id="55" dur="500" fill="hold"/>
                                        <p:tgtEl>
                                          <p:spTgt spid="2065"/>
                                        </p:tgtEl>
                                        <p:attrNameLst>
                                          <p:attrName>ppt_h</p:attrName>
                                        </p:attrNameLst>
                                      </p:cBhvr>
                                      <p:tavLst>
                                        <p:tav tm="0">
                                          <p:val>
                                            <p:fltVal val="0"/>
                                          </p:val>
                                        </p:tav>
                                        <p:tav tm="100000">
                                          <p:val>
                                            <p:strVal val="#ppt_h"/>
                                          </p:val>
                                        </p:tav>
                                      </p:tavLst>
                                    </p:anim>
                                    <p:animEffect transition="in" filter="fade">
                                      <p:cBhvr>
                                        <p:cTn id="56" dur="500"/>
                                        <p:tgtEl>
                                          <p:spTgt spid="2065"/>
                                        </p:tgtEl>
                                      </p:cBhvr>
                                    </p:animEffect>
                                  </p:childTnLst>
                                </p:cTn>
                              </p:par>
                              <p:par>
                                <p:cTn id="57" presetID="53" presetClass="entr" presetSubtype="16" fill="hold" nodeType="withEffect">
                                  <p:stCondLst>
                                    <p:cond delay="0"/>
                                  </p:stCondLst>
                                  <p:childTnLst>
                                    <p:set>
                                      <p:cBhvr>
                                        <p:cTn id="58" dur="1" fill="hold">
                                          <p:stCondLst>
                                            <p:cond delay="0"/>
                                          </p:stCondLst>
                                        </p:cTn>
                                        <p:tgtEl>
                                          <p:spTgt spid="2071"/>
                                        </p:tgtEl>
                                        <p:attrNameLst>
                                          <p:attrName>style.visibility</p:attrName>
                                        </p:attrNameLst>
                                      </p:cBhvr>
                                      <p:to>
                                        <p:strVal val="visible"/>
                                      </p:to>
                                    </p:set>
                                    <p:anim calcmode="lin" valueType="num">
                                      <p:cBhvr>
                                        <p:cTn id="59" dur="500" fill="hold"/>
                                        <p:tgtEl>
                                          <p:spTgt spid="2071"/>
                                        </p:tgtEl>
                                        <p:attrNameLst>
                                          <p:attrName>ppt_w</p:attrName>
                                        </p:attrNameLst>
                                      </p:cBhvr>
                                      <p:tavLst>
                                        <p:tav tm="0">
                                          <p:val>
                                            <p:fltVal val="0"/>
                                          </p:val>
                                        </p:tav>
                                        <p:tav tm="100000">
                                          <p:val>
                                            <p:strVal val="#ppt_w"/>
                                          </p:val>
                                        </p:tav>
                                      </p:tavLst>
                                    </p:anim>
                                    <p:anim calcmode="lin" valueType="num">
                                      <p:cBhvr>
                                        <p:cTn id="60" dur="500" fill="hold"/>
                                        <p:tgtEl>
                                          <p:spTgt spid="2071"/>
                                        </p:tgtEl>
                                        <p:attrNameLst>
                                          <p:attrName>ppt_h</p:attrName>
                                        </p:attrNameLst>
                                      </p:cBhvr>
                                      <p:tavLst>
                                        <p:tav tm="0">
                                          <p:val>
                                            <p:fltVal val="0"/>
                                          </p:val>
                                        </p:tav>
                                        <p:tav tm="100000">
                                          <p:val>
                                            <p:strVal val="#ppt_h"/>
                                          </p:val>
                                        </p:tav>
                                      </p:tavLst>
                                    </p:anim>
                                    <p:animEffect transition="in" filter="fade">
                                      <p:cBhvr>
                                        <p:cTn id="61" dur="500"/>
                                        <p:tgtEl>
                                          <p:spTgt spid="2071"/>
                                        </p:tgtEl>
                                      </p:cBhvr>
                                    </p:animEffect>
                                  </p:childTnLst>
                                </p:cTn>
                              </p:par>
                              <p:par>
                                <p:cTn id="62" presetID="53" presetClass="entr" presetSubtype="16" fill="hold" nodeType="withEffect">
                                  <p:stCondLst>
                                    <p:cond delay="0"/>
                                  </p:stCondLst>
                                  <p:childTnLst>
                                    <p:set>
                                      <p:cBhvr>
                                        <p:cTn id="63" dur="1" fill="hold">
                                          <p:stCondLst>
                                            <p:cond delay="0"/>
                                          </p:stCondLst>
                                        </p:cTn>
                                        <p:tgtEl>
                                          <p:spTgt spid="18"/>
                                        </p:tgtEl>
                                        <p:attrNameLst>
                                          <p:attrName>style.visibility</p:attrName>
                                        </p:attrNameLst>
                                      </p:cBhvr>
                                      <p:to>
                                        <p:strVal val="visible"/>
                                      </p:to>
                                    </p:set>
                                    <p:anim calcmode="lin" valueType="num">
                                      <p:cBhvr>
                                        <p:cTn id="64" dur="500" fill="hold"/>
                                        <p:tgtEl>
                                          <p:spTgt spid="18"/>
                                        </p:tgtEl>
                                        <p:attrNameLst>
                                          <p:attrName>ppt_w</p:attrName>
                                        </p:attrNameLst>
                                      </p:cBhvr>
                                      <p:tavLst>
                                        <p:tav tm="0">
                                          <p:val>
                                            <p:fltVal val="0"/>
                                          </p:val>
                                        </p:tav>
                                        <p:tav tm="100000">
                                          <p:val>
                                            <p:strVal val="#ppt_w"/>
                                          </p:val>
                                        </p:tav>
                                      </p:tavLst>
                                    </p:anim>
                                    <p:anim calcmode="lin" valueType="num">
                                      <p:cBhvr>
                                        <p:cTn id="65" dur="500" fill="hold"/>
                                        <p:tgtEl>
                                          <p:spTgt spid="18"/>
                                        </p:tgtEl>
                                        <p:attrNameLst>
                                          <p:attrName>ppt_h</p:attrName>
                                        </p:attrNameLst>
                                      </p:cBhvr>
                                      <p:tavLst>
                                        <p:tav tm="0">
                                          <p:val>
                                            <p:fltVal val="0"/>
                                          </p:val>
                                        </p:tav>
                                        <p:tav tm="100000">
                                          <p:val>
                                            <p:strVal val="#ppt_h"/>
                                          </p:val>
                                        </p:tav>
                                      </p:tavLst>
                                    </p:anim>
                                    <p:animEffect transition="in" filter="fade">
                                      <p:cBhvr>
                                        <p:cTn id="66" dur="500"/>
                                        <p:tgtEl>
                                          <p:spTgt spid="18"/>
                                        </p:tgtEl>
                                      </p:cBhvr>
                                    </p:animEffect>
                                  </p:childTnLst>
                                </p:cTn>
                              </p:par>
                            </p:childTnLst>
                          </p:cTn>
                        </p:par>
                      </p:childTnLst>
                    </p:cTn>
                  </p:par>
                  <p:par>
                    <p:cTn id="67" fill="hold">
                      <p:stCondLst>
                        <p:cond delay="indefinite"/>
                      </p:stCondLst>
                      <p:childTnLst>
                        <p:par>
                          <p:cTn id="68" fill="hold">
                            <p:stCondLst>
                              <p:cond delay="0"/>
                            </p:stCondLst>
                            <p:childTnLst>
                              <p:par>
                                <p:cTn id="69" presetID="53" presetClass="entr" presetSubtype="16" fill="hold" grpId="0" nodeType="click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p:cTn id="71" dur="500" fill="hold"/>
                                        <p:tgtEl>
                                          <p:spTgt spid="11"/>
                                        </p:tgtEl>
                                        <p:attrNameLst>
                                          <p:attrName>ppt_w</p:attrName>
                                        </p:attrNameLst>
                                      </p:cBhvr>
                                      <p:tavLst>
                                        <p:tav tm="0">
                                          <p:val>
                                            <p:fltVal val="0"/>
                                          </p:val>
                                        </p:tav>
                                        <p:tav tm="100000">
                                          <p:val>
                                            <p:strVal val="#ppt_w"/>
                                          </p:val>
                                        </p:tav>
                                      </p:tavLst>
                                    </p:anim>
                                    <p:anim calcmode="lin" valueType="num">
                                      <p:cBhvr>
                                        <p:cTn id="72" dur="500" fill="hold"/>
                                        <p:tgtEl>
                                          <p:spTgt spid="11"/>
                                        </p:tgtEl>
                                        <p:attrNameLst>
                                          <p:attrName>ppt_h</p:attrName>
                                        </p:attrNameLst>
                                      </p:cBhvr>
                                      <p:tavLst>
                                        <p:tav tm="0">
                                          <p:val>
                                            <p:fltVal val="0"/>
                                          </p:val>
                                        </p:tav>
                                        <p:tav tm="100000">
                                          <p:val>
                                            <p:strVal val="#ppt_h"/>
                                          </p:val>
                                        </p:tav>
                                      </p:tavLst>
                                    </p:anim>
                                    <p:animEffect transition="in" filter="fade">
                                      <p:cBhvr>
                                        <p:cTn id="73" dur="500"/>
                                        <p:tgtEl>
                                          <p:spTgt spid="11"/>
                                        </p:tgtEl>
                                      </p:cBhvr>
                                    </p:animEffect>
                                  </p:childTnLst>
                                </p:cTn>
                              </p:par>
                              <p:par>
                                <p:cTn id="74" presetID="53" presetClass="entr" presetSubtype="16" fill="hold" nodeType="withEffect">
                                  <p:stCondLst>
                                    <p:cond delay="0"/>
                                  </p:stCondLst>
                                  <p:childTnLst>
                                    <p:set>
                                      <p:cBhvr>
                                        <p:cTn id="75" dur="1" fill="hold">
                                          <p:stCondLst>
                                            <p:cond delay="0"/>
                                          </p:stCondLst>
                                        </p:cTn>
                                        <p:tgtEl>
                                          <p:spTgt spid="15"/>
                                        </p:tgtEl>
                                        <p:attrNameLst>
                                          <p:attrName>style.visibility</p:attrName>
                                        </p:attrNameLst>
                                      </p:cBhvr>
                                      <p:to>
                                        <p:strVal val="visible"/>
                                      </p:to>
                                    </p:set>
                                    <p:anim calcmode="lin" valueType="num">
                                      <p:cBhvr>
                                        <p:cTn id="76" dur="500" fill="hold"/>
                                        <p:tgtEl>
                                          <p:spTgt spid="15"/>
                                        </p:tgtEl>
                                        <p:attrNameLst>
                                          <p:attrName>ppt_w</p:attrName>
                                        </p:attrNameLst>
                                      </p:cBhvr>
                                      <p:tavLst>
                                        <p:tav tm="0">
                                          <p:val>
                                            <p:fltVal val="0"/>
                                          </p:val>
                                        </p:tav>
                                        <p:tav tm="100000">
                                          <p:val>
                                            <p:strVal val="#ppt_w"/>
                                          </p:val>
                                        </p:tav>
                                      </p:tavLst>
                                    </p:anim>
                                    <p:anim calcmode="lin" valueType="num">
                                      <p:cBhvr>
                                        <p:cTn id="77" dur="500" fill="hold"/>
                                        <p:tgtEl>
                                          <p:spTgt spid="15"/>
                                        </p:tgtEl>
                                        <p:attrNameLst>
                                          <p:attrName>ppt_h</p:attrName>
                                        </p:attrNameLst>
                                      </p:cBhvr>
                                      <p:tavLst>
                                        <p:tav tm="0">
                                          <p:val>
                                            <p:fltVal val="0"/>
                                          </p:val>
                                        </p:tav>
                                        <p:tav tm="100000">
                                          <p:val>
                                            <p:strVal val="#ppt_h"/>
                                          </p:val>
                                        </p:tav>
                                      </p:tavLst>
                                    </p:anim>
                                    <p:animEffect transition="in" filter="fade">
                                      <p:cBhvr>
                                        <p:cTn id="78" dur="500"/>
                                        <p:tgtEl>
                                          <p:spTgt spid="15"/>
                                        </p:tgtEl>
                                      </p:cBhvr>
                                    </p:animEffect>
                                  </p:childTnLst>
                                </p:cTn>
                              </p:par>
                              <p:par>
                                <p:cTn id="79" presetID="53" presetClass="entr" presetSubtype="16" fill="hold" grpId="0" nodeType="withEffect">
                                  <p:stCondLst>
                                    <p:cond delay="0"/>
                                  </p:stCondLst>
                                  <p:childTnLst>
                                    <p:set>
                                      <p:cBhvr>
                                        <p:cTn id="80" dur="1" fill="hold">
                                          <p:stCondLst>
                                            <p:cond delay="0"/>
                                          </p:stCondLst>
                                        </p:cTn>
                                        <p:tgtEl>
                                          <p:spTgt spid="2061"/>
                                        </p:tgtEl>
                                        <p:attrNameLst>
                                          <p:attrName>style.visibility</p:attrName>
                                        </p:attrNameLst>
                                      </p:cBhvr>
                                      <p:to>
                                        <p:strVal val="visible"/>
                                      </p:to>
                                    </p:set>
                                    <p:anim calcmode="lin" valueType="num">
                                      <p:cBhvr>
                                        <p:cTn id="81" dur="500" fill="hold"/>
                                        <p:tgtEl>
                                          <p:spTgt spid="2061"/>
                                        </p:tgtEl>
                                        <p:attrNameLst>
                                          <p:attrName>ppt_w</p:attrName>
                                        </p:attrNameLst>
                                      </p:cBhvr>
                                      <p:tavLst>
                                        <p:tav tm="0">
                                          <p:val>
                                            <p:fltVal val="0"/>
                                          </p:val>
                                        </p:tav>
                                        <p:tav tm="100000">
                                          <p:val>
                                            <p:strVal val="#ppt_w"/>
                                          </p:val>
                                        </p:tav>
                                      </p:tavLst>
                                    </p:anim>
                                    <p:anim calcmode="lin" valueType="num">
                                      <p:cBhvr>
                                        <p:cTn id="82" dur="500" fill="hold"/>
                                        <p:tgtEl>
                                          <p:spTgt spid="2061"/>
                                        </p:tgtEl>
                                        <p:attrNameLst>
                                          <p:attrName>ppt_h</p:attrName>
                                        </p:attrNameLst>
                                      </p:cBhvr>
                                      <p:tavLst>
                                        <p:tav tm="0">
                                          <p:val>
                                            <p:fltVal val="0"/>
                                          </p:val>
                                        </p:tav>
                                        <p:tav tm="100000">
                                          <p:val>
                                            <p:strVal val="#ppt_h"/>
                                          </p:val>
                                        </p:tav>
                                      </p:tavLst>
                                    </p:anim>
                                    <p:animEffect transition="in" filter="fade">
                                      <p:cBhvr>
                                        <p:cTn id="83" dur="500"/>
                                        <p:tgtEl>
                                          <p:spTgt spid="2061"/>
                                        </p:tgtEl>
                                      </p:cBhvr>
                                    </p:animEffect>
                                  </p:childTnLst>
                                </p:cTn>
                              </p:par>
                              <p:par>
                                <p:cTn id="84" presetID="53" presetClass="entr" presetSubtype="16" fill="hold" nodeType="withEffect">
                                  <p:stCondLst>
                                    <p:cond delay="0"/>
                                  </p:stCondLst>
                                  <p:childTnLst>
                                    <p:set>
                                      <p:cBhvr>
                                        <p:cTn id="85" dur="1" fill="hold">
                                          <p:stCondLst>
                                            <p:cond delay="0"/>
                                          </p:stCondLst>
                                        </p:cTn>
                                        <p:tgtEl>
                                          <p:spTgt spid="2066"/>
                                        </p:tgtEl>
                                        <p:attrNameLst>
                                          <p:attrName>style.visibility</p:attrName>
                                        </p:attrNameLst>
                                      </p:cBhvr>
                                      <p:to>
                                        <p:strVal val="visible"/>
                                      </p:to>
                                    </p:set>
                                    <p:anim calcmode="lin" valueType="num">
                                      <p:cBhvr>
                                        <p:cTn id="86" dur="500" fill="hold"/>
                                        <p:tgtEl>
                                          <p:spTgt spid="2066"/>
                                        </p:tgtEl>
                                        <p:attrNameLst>
                                          <p:attrName>ppt_w</p:attrName>
                                        </p:attrNameLst>
                                      </p:cBhvr>
                                      <p:tavLst>
                                        <p:tav tm="0">
                                          <p:val>
                                            <p:fltVal val="0"/>
                                          </p:val>
                                        </p:tav>
                                        <p:tav tm="100000">
                                          <p:val>
                                            <p:strVal val="#ppt_w"/>
                                          </p:val>
                                        </p:tav>
                                      </p:tavLst>
                                    </p:anim>
                                    <p:anim calcmode="lin" valueType="num">
                                      <p:cBhvr>
                                        <p:cTn id="87" dur="500" fill="hold"/>
                                        <p:tgtEl>
                                          <p:spTgt spid="2066"/>
                                        </p:tgtEl>
                                        <p:attrNameLst>
                                          <p:attrName>ppt_h</p:attrName>
                                        </p:attrNameLst>
                                      </p:cBhvr>
                                      <p:tavLst>
                                        <p:tav tm="0">
                                          <p:val>
                                            <p:fltVal val="0"/>
                                          </p:val>
                                        </p:tav>
                                        <p:tav tm="100000">
                                          <p:val>
                                            <p:strVal val="#ppt_h"/>
                                          </p:val>
                                        </p:tav>
                                      </p:tavLst>
                                    </p:anim>
                                    <p:animEffect transition="in" filter="fade">
                                      <p:cBhvr>
                                        <p:cTn id="88" dur="500"/>
                                        <p:tgtEl>
                                          <p:spTgt spid="2066"/>
                                        </p:tgtEl>
                                      </p:cBhvr>
                                    </p:animEffect>
                                  </p:childTnLst>
                                </p:cTn>
                              </p:par>
                              <p:par>
                                <p:cTn id="89" presetID="53" presetClass="entr" presetSubtype="16" fill="hold" nodeType="withEffect">
                                  <p:stCondLst>
                                    <p:cond delay="0"/>
                                  </p:stCondLst>
                                  <p:childTnLst>
                                    <p:set>
                                      <p:cBhvr>
                                        <p:cTn id="90" dur="1" fill="hold">
                                          <p:stCondLst>
                                            <p:cond delay="0"/>
                                          </p:stCondLst>
                                        </p:cTn>
                                        <p:tgtEl>
                                          <p:spTgt spid="2074"/>
                                        </p:tgtEl>
                                        <p:attrNameLst>
                                          <p:attrName>style.visibility</p:attrName>
                                        </p:attrNameLst>
                                      </p:cBhvr>
                                      <p:to>
                                        <p:strVal val="visible"/>
                                      </p:to>
                                    </p:set>
                                    <p:anim calcmode="lin" valueType="num">
                                      <p:cBhvr>
                                        <p:cTn id="91" dur="500" fill="hold"/>
                                        <p:tgtEl>
                                          <p:spTgt spid="2074"/>
                                        </p:tgtEl>
                                        <p:attrNameLst>
                                          <p:attrName>ppt_w</p:attrName>
                                        </p:attrNameLst>
                                      </p:cBhvr>
                                      <p:tavLst>
                                        <p:tav tm="0">
                                          <p:val>
                                            <p:fltVal val="0"/>
                                          </p:val>
                                        </p:tav>
                                        <p:tav tm="100000">
                                          <p:val>
                                            <p:strVal val="#ppt_w"/>
                                          </p:val>
                                        </p:tav>
                                      </p:tavLst>
                                    </p:anim>
                                    <p:anim calcmode="lin" valueType="num">
                                      <p:cBhvr>
                                        <p:cTn id="92" dur="500" fill="hold"/>
                                        <p:tgtEl>
                                          <p:spTgt spid="2074"/>
                                        </p:tgtEl>
                                        <p:attrNameLst>
                                          <p:attrName>ppt_h</p:attrName>
                                        </p:attrNameLst>
                                      </p:cBhvr>
                                      <p:tavLst>
                                        <p:tav tm="0">
                                          <p:val>
                                            <p:fltVal val="0"/>
                                          </p:val>
                                        </p:tav>
                                        <p:tav tm="100000">
                                          <p:val>
                                            <p:strVal val="#ppt_h"/>
                                          </p:val>
                                        </p:tav>
                                      </p:tavLst>
                                    </p:anim>
                                    <p:animEffect transition="in" filter="fade">
                                      <p:cBhvr>
                                        <p:cTn id="93" dur="500"/>
                                        <p:tgtEl>
                                          <p:spTgt spid="2074"/>
                                        </p:tgtEl>
                                      </p:cBhvr>
                                    </p:animEffect>
                                  </p:childTnLst>
                                </p:cTn>
                              </p:par>
                              <p:par>
                                <p:cTn id="94" presetID="53" presetClass="entr" presetSubtype="16" fill="hold" nodeType="withEffect">
                                  <p:stCondLst>
                                    <p:cond delay="0"/>
                                  </p:stCondLst>
                                  <p:childTnLst>
                                    <p:set>
                                      <p:cBhvr>
                                        <p:cTn id="95" dur="1" fill="hold">
                                          <p:stCondLst>
                                            <p:cond delay="0"/>
                                          </p:stCondLst>
                                        </p:cTn>
                                        <p:tgtEl>
                                          <p:spTgt spid="22"/>
                                        </p:tgtEl>
                                        <p:attrNameLst>
                                          <p:attrName>style.visibility</p:attrName>
                                        </p:attrNameLst>
                                      </p:cBhvr>
                                      <p:to>
                                        <p:strVal val="visible"/>
                                      </p:to>
                                    </p:set>
                                    <p:anim calcmode="lin" valueType="num">
                                      <p:cBhvr>
                                        <p:cTn id="96" dur="500" fill="hold"/>
                                        <p:tgtEl>
                                          <p:spTgt spid="22"/>
                                        </p:tgtEl>
                                        <p:attrNameLst>
                                          <p:attrName>ppt_w</p:attrName>
                                        </p:attrNameLst>
                                      </p:cBhvr>
                                      <p:tavLst>
                                        <p:tav tm="0">
                                          <p:val>
                                            <p:fltVal val="0"/>
                                          </p:val>
                                        </p:tav>
                                        <p:tav tm="100000">
                                          <p:val>
                                            <p:strVal val="#ppt_w"/>
                                          </p:val>
                                        </p:tav>
                                      </p:tavLst>
                                    </p:anim>
                                    <p:anim calcmode="lin" valueType="num">
                                      <p:cBhvr>
                                        <p:cTn id="97" dur="500" fill="hold"/>
                                        <p:tgtEl>
                                          <p:spTgt spid="22"/>
                                        </p:tgtEl>
                                        <p:attrNameLst>
                                          <p:attrName>ppt_h</p:attrName>
                                        </p:attrNameLst>
                                      </p:cBhvr>
                                      <p:tavLst>
                                        <p:tav tm="0">
                                          <p:val>
                                            <p:fltVal val="0"/>
                                          </p:val>
                                        </p:tav>
                                        <p:tav tm="100000">
                                          <p:val>
                                            <p:strVal val="#ppt_h"/>
                                          </p:val>
                                        </p:tav>
                                      </p:tavLst>
                                    </p:anim>
                                    <p:animEffect transition="in" filter="fade">
                                      <p:cBhvr>
                                        <p:cTn id="98" dur="500"/>
                                        <p:tgtEl>
                                          <p:spTgt spid="22"/>
                                        </p:tgtEl>
                                      </p:cBhvr>
                                    </p:animEffect>
                                  </p:childTnLst>
                                </p:cTn>
                              </p:par>
                            </p:childTnLst>
                          </p:cTn>
                        </p:par>
                      </p:childTnLst>
                    </p:cTn>
                  </p:par>
                  <p:par>
                    <p:cTn id="99" fill="hold">
                      <p:stCondLst>
                        <p:cond delay="indefinite"/>
                      </p:stCondLst>
                      <p:childTnLst>
                        <p:par>
                          <p:cTn id="100" fill="hold">
                            <p:stCondLst>
                              <p:cond delay="0"/>
                            </p:stCondLst>
                            <p:childTnLst>
                              <p:par>
                                <p:cTn id="101" presetID="53" presetClass="entr" presetSubtype="16" fill="hold" grpId="0" nodeType="clickEffect">
                                  <p:stCondLst>
                                    <p:cond delay="0"/>
                                  </p:stCondLst>
                                  <p:childTnLst>
                                    <p:set>
                                      <p:cBhvr>
                                        <p:cTn id="102" dur="1" fill="hold">
                                          <p:stCondLst>
                                            <p:cond delay="0"/>
                                          </p:stCondLst>
                                        </p:cTn>
                                        <p:tgtEl>
                                          <p:spTgt spid="5"/>
                                        </p:tgtEl>
                                        <p:attrNameLst>
                                          <p:attrName>style.visibility</p:attrName>
                                        </p:attrNameLst>
                                      </p:cBhvr>
                                      <p:to>
                                        <p:strVal val="visible"/>
                                      </p:to>
                                    </p:set>
                                    <p:anim calcmode="lin" valueType="num">
                                      <p:cBhvr>
                                        <p:cTn id="103" dur="500" fill="hold"/>
                                        <p:tgtEl>
                                          <p:spTgt spid="5"/>
                                        </p:tgtEl>
                                        <p:attrNameLst>
                                          <p:attrName>ppt_w</p:attrName>
                                        </p:attrNameLst>
                                      </p:cBhvr>
                                      <p:tavLst>
                                        <p:tav tm="0">
                                          <p:val>
                                            <p:fltVal val="0"/>
                                          </p:val>
                                        </p:tav>
                                        <p:tav tm="100000">
                                          <p:val>
                                            <p:strVal val="#ppt_w"/>
                                          </p:val>
                                        </p:tav>
                                      </p:tavLst>
                                    </p:anim>
                                    <p:anim calcmode="lin" valueType="num">
                                      <p:cBhvr>
                                        <p:cTn id="104" dur="500" fill="hold"/>
                                        <p:tgtEl>
                                          <p:spTgt spid="5"/>
                                        </p:tgtEl>
                                        <p:attrNameLst>
                                          <p:attrName>ppt_h</p:attrName>
                                        </p:attrNameLst>
                                      </p:cBhvr>
                                      <p:tavLst>
                                        <p:tav tm="0">
                                          <p:val>
                                            <p:fltVal val="0"/>
                                          </p:val>
                                        </p:tav>
                                        <p:tav tm="100000">
                                          <p:val>
                                            <p:strVal val="#ppt_h"/>
                                          </p:val>
                                        </p:tav>
                                      </p:tavLst>
                                    </p:anim>
                                    <p:animEffect transition="in" filter="fade">
                                      <p:cBhvr>
                                        <p:cTn id="105" dur="500"/>
                                        <p:tgtEl>
                                          <p:spTgt spid="5"/>
                                        </p:tgtEl>
                                      </p:cBhvr>
                                    </p:animEffect>
                                  </p:childTnLst>
                                </p:cTn>
                              </p:par>
                              <p:par>
                                <p:cTn id="106" presetID="53" presetClass="entr" presetSubtype="16" fill="hold" nodeType="withEffect">
                                  <p:stCondLst>
                                    <p:cond delay="0"/>
                                  </p:stCondLst>
                                  <p:childTnLst>
                                    <p:set>
                                      <p:cBhvr>
                                        <p:cTn id="107" dur="1" fill="hold">
                                          <p:stCondLst>
                                            <p:cond delay="0"/>
                                          </p:stCondLst>
                                        </p:cTn>
                                        <p:tgtEl>
                                          <p:spTgt spid="2050"/>
                                        </p:tgtEl>
                                        <p:attrNameLst>
                                          <p:attrName>style.visibility</p:attrName>
                                        </p:attrNameLst>
                                      </p:cBhvr>
                                      <p:to>
                                        <p:strVal val="visible"/>
                                      </p:to>
                                    </p:set>
                                    <p:anim calcmode="lin" valueType="num">
                                      <p:cBhvr>
                                        <p:cTn id="108" dur="500" fill="hold"/>
                                        <p:tgtEl>
                                          <p:spTgt spid="2050"/>
                                        </p:tgtEl>
                                        <p:attrNameLst>
                                          <p:attrName>ppt_w</p:attrName>
                                        </p:attrNameLst>
                                      </p:cBhvr>
                                      <p:tavLst>
                                        <p:tav tm="0">
                                          <p:val>
                                            <p:fltVal val="0"/>
                                          </p:val>
                                        </p:tav>
                                        <p:tav tm="100000">
                                          <p:val>
                                            <p:strVal val="#ppt_w"/>
                                          </p:val>
                                        </p:tav>
                                      </p:tavLst>
                                    </p:anim>
                                    <p:anim calcmode="lin" valueType="num">
                                      <p:cBhvr>
                                        <p:cTn id="109" dur="500" fill="hold"/>
                                        <p:tgtEl>
                                          <p:spTgt spid="2050"/>
                                        </p:tgtEl>
                                        <p:attrNameLst>
                                          <p:attrName>ppt_h</p:attrName>
                                        </p:attrNameLst>
                                      </p:cBhvr>
                                      <p:tavLst>
                                        <p:tav tm="0">
                                          <p:val>
                                            <p:fltVal val="0"/>
                                          </p:val>
                                        </p:tav>
                                        <p:tav tm="100000">
                                          <p:val>
                                            <p:strVal val="#ppt_h"/>
                                          </p:val>
                                        </p:tav>
                                      </p:tavLst>
                                    </p:anim>
                                    <p:animEffect transition="in" filter="fade">
                                      <p:cBhvr>
                                        <p:cTn id="110" dur="500"/>
                                        <p:tgtEl>
                                          <p:spTgt spid="2050"/>
                                        </p:tgtEl>
                                      </p:cBhvr>
                                    </p:animEffect>
                                  </p:childTnLst>
                                </p:cTn>
                              </p:par>
                              <p:par>
                                <p:cTn id="111" presetID="53" presetClass="entr" presetSubtype="16" fill="hold" grpId="0" nodeType="withEffect">
                                  <p:stCondLst>
                                    <p:cond delay="0"/>
                                  </p:stCondLst>
                                  <p:childTnLst>
                                    <p:set>
                                      <p:cBhvr>
                                        <p:cTn id="112" dur="1" fill="hold">
                                          <p:stCondLst>
                                            <p:cond delay="0"/>
                                          </p:stCondLst>
                                        </p:cTn>
                                        <p:tgtEl>
                                          <p:spTgt spid="2063"/>
                                        </p:tgtEl>
                                        <p:attrNameLst>
                                          <p:attrName>style.visibility</p:attrName>
                                        </p:attrNameLst>
                                      </p:cBhvr>
                                      <p:to>
                                        <p:strVal val="visible"/>
                                      </p:to>
                                    </p:set>
                                    <p:anim calcmode="lin" valueType="num">
                                      <p:cBhvr>
                                        <p:cTn id="113" dur="500" fill="hold"/>
                                        <p:tgtEl>
                                          <p:spTgt spid="2063"/>
                                        </p:tgtEl>
                                        <p:attrNameLst>
                                          <p:attrName>ppt_w</p:attrName>
                                        </p:attrNameLst>
                                      </p:cBhvr>
                                      <p:tavLst>
                                        <p:tav tm="0">
                                          <p:val>
                                            <p:fltVal val="0"/>
                                          </p:val>
                                        </p:tav>
                                        <p:tav tm="100000">
                                          <p:val>
                                            <p:strVal val="#ppt_w"/>
                                          </p:val>
                                        </p:tav>
                                      </p:tavLst>
                                    </p:anim>
                                    <p:anim calcmode="lin" valueType="num">
                                      <p:cBhvr>
                                        <p:cTn id="114" dur="500" fill="hold"/>
                                        <p:tgtEl>
                                          <p:spTgt spid="2063"/>
                                        </p:tgtEl>
                                        <p:attrNameLst>
                                          <p:attrName>ppt_h</p:attrName>
                                        </p:attrNameLst>
                                      </p:cBhvr>
                                      <p:tavLst>
                                        <p:tav tm="0">
                                          <p:val>
                                            <p:fltVal val="0"/>
                                          </p:val>
                                        </p:tav>
                                        <p:tav tm="100000">
                                          <p:val>
                                            <p:strVal val="#ppt_h"/>
                                          </p:val>
                                        </p:tav>
                                      </p:tavLst>
                                    </p:anim>
                                    <p:animEffect transition="in" filter="fade">
                                      <p:cBhvr>
                                        <p:cTn id="115" dur="500"/>
                                        <p:tgtEl>
                                          <p:spTgt spid="2063"/>
                                        </p:tgtEl>
                                      </p:cBhvr>
                                    </p:animEffect>
                                  </p:childTnLst>
                                </p:cTn>
                              </p:par>
                              <p:par>
                                <p:cTn id="116" presetID="53" presetClass="entr" presetSubtype="16" fill="hold" nodeType="withEffect">
                                  <p:stCondLst>
                                    <p:cond delay="0"/>
                                  </p:stCondLst>
                                  <p:childTnLst>
                                    <p:set>
                                      <p:cBhvr>
                                        <p:cTn id="117" dur="1" fill="hold">
                                          <p:stCondLst>
                                            <p:cond delay="0"/>
                                          </p:stCondLst>
                                        </p:cTn>
                                        <p:tgtEl>
                                          <p:spTgt spid="2067"/>
                                        </p:tgtEl>
                                        <p:attrNameLst>
                                          <p:attrName>style.visibility</p:attrName>
                                        </p:attrNameLst>
                                      </p:cBhvr>
                                      <p:to>
                                        <p:strVal val="visible"/>
                                      </p:to>
                                    </p:set>
                                    <p:anim calcmode="lin" valueType="num">
                                      <p:cBhvr>
                                        <p:cTn id="118" dur="500" fill="hold"/>
                                        <p:tgtEl>
                                          <p:spTgt spid="2067"/>
                                        </p:tgtEl>
                                        <p:attrNameLst>
                                          <p:attrName>ppt_w</p:attrName>
                                        </p:attrNameLst>
                                      </p:cBhvr>
                                      <p:tavLst>
                                        <p:tav tm="0">
                                          <p:val>
                                            <p:fltVal val="0"/>
                                          </p:val>
                                        </p:tav>
                                        <p:tav tm="100000">
                                          <p:val>
                                            <p:strVal val="#ppt_w"/>
                                          </p:val>
                                        </p:tav>
                                      </p:tavLst>
                                    </p:anim>
                                    <p:anim calcmode="lin" valueType="num">
                                      <p:cBhvr>
                                        <p:cTn id="119" dur="500" fill="hold"/>
                                        <p:tgtEl>
                                          <p:spTgt spid="2067"/>
                                        </p:tgtEl>
                                        <p:attrNameLst>
                                          <p:attrName>ppt_h</p:attrName>
                                        </p:attrNameLst>
                                      </p:cBhvr>
                                      <p:tavLst>
                                        <p:tav tm="0">
                                          <p:val>
                                            <p:fltVal val="0"/>
                                          </p:val>
                                        </p:tav>
                                        <p:tav tm="100000">
                                          <p:val>
                                            <p:strVal val="#ppt_h"/>
                                          </p:val>
                                        </p:tav>
                                      </p:tavLst>
                                    </p:anim>
                                    <p:animEffect transition="in" filter="fade">
                                      <p:cBhvr>
                                        <p:cTn id="120" dur="500"/>
                                        <p:tgtEl>
                                          <p:spTgt spid="2067"/>
                                        </p:tgtEl>
                                      </p:cBhvr>
                                    </p:animEffect>
                                  </p:childTnLst>
                                </p:cTn>
                              </p:par>
                              <p:par>
                                <p:cTn id="121" presetID="53" presetClass="entr" presetSubtype="16" fill="hold" nodeType="withEffect">
                                  <p:stCondLst>
                                    <p:cond delay="0"/>
                                  </p:stCondLst>
                                  <p:childTnLst>
                                    <p:set>
                                      <p:cBhvr>
                                        <p:cTn id="122" dur="1" fill="hold">
                                          <p:stCondLst>
                                            <p:cond delay="0"/>
                                          </p:stCondLst>
                                        </p:cTn>
                                        <p:tgtEl>
                                          <p:spTgt spid="2077"/>
                                        </p:tgtEl>
                                        <p:attrNameLst>
                                          <p:attrName>style.visibility</p:attrName>
                                        </p:attrNameLst>
                                      </p:cBhvr>
                                      <p:to>
                                        <p:strVal val="visible"/>
                                      </p:to>
                                    </p:set>
                                    <p:anim calcmode="lin" valueType="num">
                                      <p:cBhvr>
                                        <p:cTn id="123" dur="500" fill="hold"/>
                                        <p:tgtEl>
                                          <p:spTgt spid="2077"/>
                                        </p:tgtEl>
                                        <p:attrNameLst>
                                          <p:attrName>ppt_w</p:attrName>
                                        </p:attrNameLst>
                                      </p:cBhvr>
                                      <p:tavLst>
                                        <p:tav tm="0">
                                          <p:val>
                                            <p:fltVal val="0"/>
                                          </p:val>
                                        </p:tav>
                                        <p:tav tm="100000">
                                          <p:val>
                                            <p:strVal val="#ppt_w"/>
                                          </p:val>
                                        </p:tav>
                                      </p:tavLst>
                                    </p:anim>
                                    <p:anim calcmode="lin" valueType="num">
                                      <p:cBhvr>
                                        <p:cTn id="124" dur="500" fill="hold"/>
                                        <p:tgtEl>
                                          <p:spTgt spid="2077"/>
                                        </p:tgtEl>
                                        <p:attrNameLst>
                                          <p:attrName>ppt_h</p:attrName>
                                        </p:attrNameLst>
                                      </p:cBhvr>
                                      <p:tavLst>
                                        <p:tav tm="0">
                                          <p:val>
                                            <p:fltVal val="0"/>
                                          </p:val>
                                        </p:tav>
                                        <p:tav tm="100000">
                                          <p:val>
                                            <p:strVal val="#ppt_h"/>
                                          </p:val>
                                        </p:tav>
                                      </p:tavLst>
                                    </p:anim>
                                    <p:animEffect transition="in" filter="fade">
                                      <p:cBhvr>
                                        <p:cTn id="125" dur="500"/>
                                        <p:tgtEl>
                                          <p:spTgt spid="2077"/>
                                        </p:tgtEl>
                                      </p:cBhvr>
                                    </p:animEffect>
                                  </p:childTnLst>
                                </p:cTn>
                              </p:par>
                              <p:par>
                                <p:cTn id="126" presetID="53" presetClass="entr" presetSubtype="16" fill="hold" nodeType="withEffect">
                                  <p:stCondLst>
                                    <p:cond delay="0"/>
                                  </p:stCondLst>
                                  <p:childTnLst>
                                    <p:set>
                                      <p:cBhvr>
                                        <p:cTn id="127" dur="1" fill="hold">
                                          <p:stCondLst>
                                            <p:cond delay="0"/>
                                          </p:stCondLst>
                                        </p:cTn>
                                        <p:tgtEl>
                                          <p:spTgt spid="24"/>
                                        </p:tgtEl>
                                        <p:attrNameLst>
                                          <p:attrName>style.visibility</p:attrName>
                                        </p:attrNameLst>
                                      </p:cBhvr>
                                      <p:to>
                                        <p:strVal val="visible"/>
                                      </p:to>
                                    </p:set>
                                    <p:anim calcmode="lin" valueType="num">
                                      <p:cBhvr>
                                        <p:cTn id="128" dur="500" fill="hold"/>
                                        <p:tgtEl>
                                          <p:spTgt spid="24"/>
                                        </p:tgtEl>
                                        <p:attrNameLst>
                                          <p:attrName>ppt_w</p:attrName>
                                        </p:attrNameLst>
                                      </p:cBhvr>
                                      <p:tavLst>
                                        <p:tav tm="0">
                                          <p:val>
                                            <p:fltVal val="0"/>
                                          </p:val>
                                        </p:tav>
                                        <p:tav tm="100000">
                                          <p:val>
                                            <p:strVal val="#ppt_w"/>
                                          </p:val>
                                        </p:tav>
                                      </p:tavLst>
                                    </p:anim>
                                    <p:anim calcmode="lin" valueType="num">
                                      <p:cBhvr>
                                        <p:cTn id="129" dur="500" fill="hold"/>
                                        <p:tgtEl>
                                          <p:spTgt spid="24"/>
                                        </p:tgtEl>
                                        <p:attrNameLst>
                                          <p:attrName>ppt_h</p:attrName>
                                        </p:attrNameLst>
                                      </p:cBhvr>
                                      <p:tavLst>
                                        <p:tav tm="0">
                                          <p:val>
                                            <p:fltVal val="0"/>
                                          </p:val>
                                        </p:tav>
                                        <p:tav tm="100000">
                                          <p:val>
                                            <p:strVal val="#ppt_h"/>
                                          </p:val>
                                        </p:tav>
                                      </p:tavLst>
                                    </p:anim>
                                    <p:animEffect transition="in" filter="fade">
                                      <p:cBhvr>
                                        <p:cTn id="1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060" grpId="0" animBg="1"/>
      <p:bldP spid="12" grpId="0" animBg="1"/>
      <p:bldP spid="2062" grpId="0" animBg="1"/>
      <p:bldP spid="11" grpId="0" animBg="1"/>
      <p:bldP spid="2061" grpId="0" animBg="1"/>
      <p:bldP spid="5" grpId="0" animBg="1"/>
      <p:bldP spid="206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8" name="Google Shape;48;p15"/>
          <p:cNvSpPr/>
          <p:nvPr/>
        </p:nvSpPr>
        <p:spPr>
          <a:xfrm flipH="1">
            <a:off x="9763072" y="3720733"/>
            <a:ext cx="78271" cy="104824"/>
          </a:xfrm>
          <a:custGeom>
            <a:avLst/>
            <a:gdLst/>
            <a:ahLst/>
            <a:cxnLst/>
            <a:rect l="l" t="t" r="r" b="b"/>
            <a:pathLst>
              <a:path w="1126" h="1508" extrusionOk="0">
                <a:moveTo>
                  <a:pt x="0" y="1"/>
                </a:moveTo>
                <a:lnTo>
                  <a:pt x="0" y="1"/>
                </a:lnTo>
                <a:cubicBezTo>
                  <a:pt x="362" y="503"/>
                  <a:pt x="744" y="1005"/>
                  <a:pt x="1126" y="1508"/>
                </a:cubicBezTo>
                <a:lnTo>
                  <a:pt x="1126" y="16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pic>
        <p:nvPicPr>
          <p:cNvPr id="2054" name="Picture 6" descr="Meijer – Logo, brand and logotype">
            <a:extLst>
              <a:ext uri="{FF2B5EF4-FFF2-40B4-BE49-F238E27FC236}">
                <a16:creationId xmlns:a16="http://schemas.microsoft.com/office/drawing/2014/main" id="{A1C07633-0465-2DB5-F486-9750FBDA00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9262" y="4708239"/>
            <a:ext cx="913196" cy="35751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AD49CF5-142F-4DEE-FDDF-22FC2EEB9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003" y="4713951"/>
            <a:ext cx="2987329" cy="316933"/>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4">
            <a:extLst>
              <a:ext uri="{FF2B5EF4-FFF2-40B4-BE49-F238E27FC236}">
                <a16:creationId xmlns:a16="http://schemas.microsoft.com/office/drawing/2014/main" id="{6FE2DC4A-607E-83F4-B137-3F9D55448004}"/>
              </a:ext>
            </a:extLst>
          </p:cNvPr>
          <p:cNvGrpSpPr/>
          <p:nvPr/>
        </p:nvGrpSpPr>
        <p:grpSpPr>
          <a:xfrm>
            <a:off x="654725" y="1401137"/>
            <a:ext cx="1785816" cy="3076402"/>
            <a:chOff x="654725" y="2419227"/>
            <a:chExt cx="1785816" cy="2216393"/>
          </a:xfrm>
        </p:grpSpPr>
        <p:sp>
          <p:nvSpPr>
            <p:cNvPr id="24" name="Rectangle 23">
              <a:extLst>
                <a:ext uri="{FF2B5EF4-FFF2-40B4-BE49-F238E27FC236}">
                  <a16:creationId xmlns:a16="http://schemas.microsoft.com/office/drawing/2014/main" id="{E8AF7B37-311F-6F5C-0EF6-931B0B5D0EE0}"/>
                </a:ext>
              </a:extLst>
            </p:cNvPr>
            <p:cNvSpPr/>
            <p:nvPr/>
          </p:nvSpPr>
          <p:spPr>
            <a:xfrm>
              <a:off x="654725" y="2978419"/>
              <a:ext cx="1785816" cy="14845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5" name="Round Same Side Corner Rectangle 1">
              <a:extLst>
                <a:ext uri="{FF2B5EF4-FFF2-40B4-BE49-F238E27FC236}">
                  <a16:creationId xmlns:a16="http://schemas.microsoft.com/office/drawing/2014/main" id="{1ABB4712-A5E2-5306-D867-79D4B3C40419}"/>
                </a:ext>
              </a:extLst>
            </p:cNvPr>
            <p:cNvSpPr/>
            <p:nvPr/>
          </p:nvSpPr>
          <p:spPr>
            <a:xfrm>
              <a:off x="654725" y="2419227"/>
              <a:ext cx="1785816" cy="581553"/>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Rectangle 25">
              <a:extLst>
                <a:ext uri="{FF2B5EF4-FFF2-40B4-BE49-F238E27FC236}">
                  <a16:creationId xmlns:a16="http://schemas.microsoft.com/office/drawing/2014/main" id="{5A64D41E-EF11-E010-80F9-38B212FC58A5}"/>
                </a:ext>
              </a:extLst>
            </p:cNvPr>
            <p:cNvSpPr/>
            <p:nvPr/>
          </p:nvSpPr>
          <p:spPr>
            <a:xfrm>
              <a:off x="654725" y="4510638"/>
              <a:ext cx="1785816" cy="1249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27" name="Group 24">
            <a:extLst>
              <a:ext uri="{FF2B5EF4-FFF2-40B4-BE49-F238E27FC236}">
                <a16:creationId xmlns:a16="http://schemas.microsoft.com/office/drawing/2014/main" id="{9D46AB09-A7D2-4E77-7665-8B741C98D2C6}"/>
              </a:ext>
            </a:extLst>
          </p:cNvPr>
          <p:cNvGrpSpPr/>
          <p:nvPr/>
        </p:nvGrpSpPr>
        <p:grpSpPr>
          <a:xfrm>
            <a:off x="2672461" y="1401137"/>
            <a:ext cx="1785816" cy="3076404"/>
            <a:chOff x="654725" y="2419226"/>
            <a:chExt cx="1785816" cy="2216394"/>
          </a:xfrm>
        </p:grpSpPr>
        <p:sp>
          <p:nvSpPr>
            <p:cNvPr id="28" name="Rectangle 27">
              <a:extLst>
                <a:ext uri="{FF2B5EF4-FFF2-40B4-BE49-F238E27FC236}">
                  <a16:creationId xmlns:a16="http://schemas.microsoft.com/office/drawing/2014/main" id="{3F9FD3E7-C968-1C5E-E77A-2E8B0DA40494}"/>
                </a:ext>
              </a:extLst>
            </p:cNvPr>
            <p:cNvSpPr/>
            <p:nvPr/>
          </p:nvSpPr>
          <p:spPr>
            <a:xfrm>
              <a:off x="654725" y="2978419"/>
              <a:ext cx="1785816" cy="14845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9" name="Round Same Side Corner Rectangle 26">
              <a:extLst>
                <a:ext uri="{FF2B5EF4-FFF2-40B4-BE49-F238E27FC236}">
                  <a16:creationId xmlns:a16="http://schemas.microsoft.com/office/drawing/2014/main" id="{2D8DEC73-CD86-84B4-701C-3A9B0C0000F1}"/>
                </a:ext>
              </a:extLst>
            </p:cNvPr>
            <p:cNvSpPr/>
            <p:nvPr/>
          </p:nvSpPr>
          <p:spPr>
            <a:xfrm>
              <a:off x="654725" y="2419226"/>
              <a:ext cx="1785816" cy="58155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0" name="Rectangle 29">
              <a:extLst>
                <a:ext uri="{FF2B5EF4-FFF2-40B4-BE49-F238E27FC236}">
                  <a16:creationId xmlns:a16="http://schemas.microsoft.com/office/drawing/2014/main" id="{BA2AEC24-60CB-2E0B-E72F-E0FC265F4AF7}"/>
                </a:ext>
              </a:extLst>
            </p:cNvPr>
            <p:cNvSpPr/>
            <p:nvPr/>
          </p:nvSpPr>
          <p:spPr>
            <a:xfrm>
              <a:off x="654725" y="4510638"/>
              <a:ext cx="1785816" cy="124982"/>
            </a:xfrm>
            <a:prstGeom prst="rect">
              <a:avLst/>
            </a:prstGeom>
            <a:solidFill>
              <a:srgbClr val="EC3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31" name="Group 28">
            <a:extLst>
              <a:ext uri="{FF2B5EF4-FFF2-40B4-BE49-F238E27FC236}">
                <a16:creationId xmlns:a16="http://schemas.microsoft.com/office/drawing/2014/main" id="{80D5B603-7C67-9909-7FCE-3F6DCB4B611E}"/>
              </a:ext>
            </a:extLst>
          </p:cNvPr>
          <p:cNvGrpSpPr/>
          <p:nvPr/>
        </p:nvGrpSpPr>
        <p:grpSpPr>
          <a:xfrm>
            <a:off x="4690197" y="1401137"/>
            <a:ext cx="1785816" cy="3076402"/>
            <a:chOff x="654725" y="2419227"/>
            <a:chExt cx="1785816" cy="2216393"/>
          </a:xfrm>
        </p:grpSpPr>
        <p:sp>
          <p:nvSpPr>
            <p:cNvPr id="32" name="Rectangle 31">
              <a:extLst>
                <a:ext uri="{FF2B5EF4-FFF2-40B4-BE49-F238E27FC236}">
                  <a16:creationId xmlns:a16="http://schemas.microsoft.com/office/drawing/2014/main" id="{141CF447-32A3-3E39-27EF-9DED611C79AD}"/>
                </a:ext>
              </a:extLst>
            </p:cNvPr>
            <p:cNvSpPr/>
            <p:nvPr/>
          </p:nvSpPr>
          <p:spPr>
            <a:xfrm>
              <a:off x="654725" y="2978419"/>
              <a:ext cx="1785816" cy="14845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3" name="Round Same Side Corner Rectangle 30">
              <a:extLst>
                <a:ext uri="{FF2B5EF4-FFF2-40B4-BE49-F238E27FC236}">
                  <a16:creationId xmlns:a16="http://schemas.microsoft.com/office/drawing/2014/main" id="{59BDA6B3-7CBA-4E0B-445D-912067DCF1F6}"/>
                </a:ext>
              </a:extLst>
            </p:cNvPr>
            <p:cNvSpPr/>
            <p:nvPr/>
          </p:nvSpPr>
          <p:spPr>
            <a:xfrm>
              <a:off x="654725" y="2419227"/>
              <a:ext cx="1785816" cy="581553"/>
            </a:xfrm>
            <a:prstGeom prst="round2Same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4" name="Rectangle 33">
              <a:extLst>
                <a:ext uri="{FF2B5EF4-FFF2-40B4-BE49-F238E27FC236}">
                  <a16:creationId xmlns:a16="http://schemas.microsoft.com/office/drawing/2014/main" id="{9DE4BD79-5E19-6589-C285-44636515C7B3}"/>
                </a:ext>
              </a:extLst>
            </p:cNvPr>
            <p:cNvSpPr/>
            <p:nvPr/>
          </p:nvSpPr>
          <p:spPr>
            <a:xfrm>
              <a:off x="654725" y="4510638"/>
              <a:ext cx="1785816" cy="1249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35" name="Group 32">
            <a:extLst>
              <a:ext uri="{FF2B5EF4-FFF2-40B4-BE49-F238E27FC236}">
                <a16:creationId xmlns:a16="http://schemas.microsoft.com/office/drawing/2014/main" id="{951D8D68-83AF-E6A0-1265-BA33EB748FCF}"/>
              </a:ext>
            </a:extLst>
          </p:cNvPr>
          <p:cNvGrpSpPr/>
          <p:nvPr/>
        </p:nvGrpSpPr>
        <p:grpSpPr>
          <a:xfrm>
            <a:off x="6707933" y="1401137"/>
            <a:ext cx="1785816" cy="3076402"/>
            <a:chOff x="654725" y="2419227"/>
            <a:chExt cx="1785816" cy="2216393"/>
          </a:xfrm>
        </p:grpSpPr>
        <p:sp>
          <p:nvSpPr>
            <p:cNvPr id="36" name="Rectangle 35">
              <a:extLst>
                <a:ext uri="{FF2B5EF4-FFF2-40B4-BE49-F238E27FC236}">
                  <a16:creationId xmlns:a16="http://schemas.microsoft.com/office/drawing/2014/main" id="{CA77CCC9-6912-B0F5-1F08-8686FCFF86F0}"/>
                </a:ext>
              </a:extLst>
            </p:cNvPr>
            <p:cNvSpPr/>
            <p:nvPr/>
          </p:nvSpPr>
          <p:spPr>
            <a:xfrm>
              <a:off x="654725" y="2978419"/>
              <a:ext cx="1785816" cy="14845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7" name="Round Same Side Corner Rectangle 34">
              <a:extLst>
                <a:ext uri="{FF2B5EF4-FFF2-40B4-BE49-F238E27FC236}">
                  <a16:creationId xmlns:a16="http://schemas.microsoft.com/office/drawing/2014/main" id="{15C35365-B3E1-3BBF-F141-CC4A85B234A2}"/>
                </a:ext>
              </a:extLst>
            </p:cNvPr>
            <p:cNvSpPr/>
            <p:nvPr/>
          </p:nvSpPr>
          <p:spPr>
            <a:xfrm>
              <a:off x="654725" y="2419227"/>
              <a:ext cx="1785816" cy="581553"/>
            </a:xfrm>
            <a:prstGeom prst="round2Same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8" name="Rectangle 37">
              <a:extLst>
                <a:ext uri="{FF2B5EF4-FFF2-40B4-BE49-F238E27FC236}">
                  <a16:creationId xmlns:a16="http://schemas.microsoft.com/office/drawing/2014/main" id="{C906E0F2-51DA-9282-BB95-750FB97C51C0}"/>
                </a:ext>
              </a:extLst>
            </p:cNvPr>
            <p:cNvSpPr/>
            <p:nvPr/>
          </p:nvSpPr>
          <p:spPr>
            <a:xfrm>
              <a:off x="654725" y="4510638"/>
              <a:ext cx="1785816" cy="1249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sp>
        <p:nvSpPr>
          <p:cNvPr id="39" name="TextBox 38">
            <a:extLst>
              <a:ext uri="{FF2B5EF4-FFF2-40B4-BE49-F238E27FC236}">
                <a16:creationId xmlns:a16="http://schemas.microsoft.com/office/drawing/2014/main" id="{65DF4C3D-17F1-BE99-7323-B069F642B01A}"/>
              </a:ext>
            </a:extLst>
          </p:cNvPr>
          <p:cNvSpPr txBox="1"/>
          <p:nvPr/>
        </p:nvSpPr>
        <p:spPr>
          <a:xfrm>
            <a:off x="615038" y="2201189"/>
            <a:ext cx="1809131" cy="2000548"/>
          </a:xfrm>
          <a:prstGeom prst="rect">
            <a:avLst/>
          </a:prstGeom>
          <a:noFill/>
        </p:spPr>
        <p:txBody>
          <a:bodyPr wrap="square" lIns="91440" tIns="45720" rIns="91440" bIns="45720" rtlCol="0" anchor="t">
            <a:spAutoFit/>
          </a:bodyPr>
          <a:lstStyle/>
          <a:p>
            <a:pPr algn="ctr"/>
            <a:r>
              <a:rPr lang="en-US" b="1">
                <a:solidFill>
                  <a:schemeClr val="accent1"/>
                </a:solidFill>
                <a:latin typeface="+mj-lt"/>
              </a:rPr>
              <a:t>Business Problem</a:t>
            </a:r>
          </a:p>
          <a:p>
            <a:pPr algn="ctr"/>
            <a:endParaRPr lang="en-US" b="1">
              <a:solidFill>
                <a:schemeClr val="accent1"/>
              </a:solidFill>
              <a:latin typeface="+mj-lt"/>
            </a:endParaRPr>
          </a:p>
          <a:p>
            <a:pPr algn="ctr"/>
            <a:r>
              <a:rPr lang="en-US" sz="1200">
                <a:solidFill>
                  <a:schemeClr val="accent1"/>
                </a:solidFill>
                <a:latin typeface="+mj-lt"/>
                <a:cs typeface="Times New Roman"/>
              </a:rPr>
              <a:t>To identify optimal locations for new mExpress stores across Michigan that maximize high foot traffic and revenue, with a vision for nationwide scalability.</a:t>
            </a:r>
          </a:p>
        </p:txBody>
      </p:sp>
      <p:sp>
        <p:nvSpPr>
          <p:cNvPr id="40" name="TextBox 39">
            <a:extLst>
              <a:ext uri="{FF2B5EF4-FFF2-40B4-BE49-F238E27FC236}">
                <a16:creationId xmlns:a16="http://schemas.microsoft.com/office/drawing/2014/main" id="{EC082DD0-1526-B070-7CEF-30A5EBAC7AA2}"/>
              </a:ext>
            </a:extLst>
          </p:cNvPr>
          <p:cNvSpPr txBox="1"/>
          <p:nvPr/>
        </p:nvSpPr>
        <p:spPr>
          <a:xfrm>
            <a:off x="2664027" y="2193252"/>
            <a:ext cx="1785816" cy="1446550"/>
          </a:xfrm>
          <a:prstGeom prst="rect">
            <a:avLst/>
          </a:prstGeom>
          <a:noFill/>
        </p:spPr>
        <p:txBody>
          <a:bodyPr wrap="square" rtlCol="0">
            <a:spAutoFit/>
          </a:bodyPr>
          <a:lstStyle/>
          <a:p>
            <a:pPr algn="ctr"/>
            <a:r>
              <a:rPr lang="en-US" b="1">
                <a:solidFill>
                  <a:schemeClr val="accent2"/>
                </a:solidFill>
                <a:latin typeface="+mj-lt"/>
              </a:rPr>
              <a:t>Project Outcome</a:t>
            </a:r>
          </a:p>
          <a:p>
            <a:pPr algn="ctr"/>
            <a:endParaRPr lang="en-US" b="1">
              <a:solidFill>
                <a:schemeClr val="accent2"/>
              </a:solidFill>
              <a:latin typeface="+mj-lt"/>
            </a:endParaRPr>
          </a:p>
          <a:p>
            <a:pPr algn="ctr"/>
            <a:r>
              <a:rPr lang="en-US" sz="1200">
                <a:solidFill>
                  <a:schemeClr val="accent2"/>
                </a:solidFill>
                <a:latin typeface="+mj-lt"/>
              </a:rPr>
              <a:t>Help Meijer prioritize locations by their score, ensuring resources are allocated to the most promising sites.</a:t>
            </a:r>
          </a:p>
        </p:txBody>
      </p:sp>
      <p:sp>
        <p:nvSpPr>
          <p:cNvPr id="41" name="TextBox 40">
            <a:extLst>
              <a:ext uri="{FF2B5EF4-FFF2-40B4-BE49-F238E27FC236}">
                <a16:creationId xmlns:a16="http://schemas.microsoft.com/office/drawing/2014/main" id="{2CE23E67-DAEC-4FB6-48FF-9E423332D3DE}"/>
              </a:ext>
            </a:extLst>
          </p:cNvPr>
          <p:cNvSpPr txBox="1"/>
          <p:nvPr/>
        </p:nvSpPr>
        <p:spPr>
          <a:xfrm>
            <a:off x="4690197" y="2193252"/>
            <a:ext cx="1785816" cy="1815882"/>
          </a:xfrm>
          <a:prstGeom prst="rect">
            <a:avLst/>
          </a:prstGeom>
          <a:noFill/>
        </p:spPr>
        <p:txBody>
          <a:bodyPr wrap="square" rtlCol="0">
            <a:spAutoFit/>
          </a:bodyPr>
          <a:lstStyle/>
          <a:p>
            <a:pPr algn="ctr"/>
            <a:r>
              <a:rPr lang="en-US" sz="1400" b="1">
                <a:solidFill>
                  <a:schemeClr val="accent3"/>
                </a:solidFill>
                <a:latin typeface="+mj-lt"/>
              </a:rPr>
              <a:t>Analytics Problem</a:t>
            </a:r>
          </a:p>
          <a:p>
            <a:pPr algn="ctr"/>
            <a:endParaRPr lang="en-US" b="1">
              <a:solidFill>
                <a:schemeClr val="accent3"/>
              </a:solidFill>
              <a:latin typeface="+mj-lt"/>
              <a:cs typeface="Times New Roman"/>
            </a:endParaRPr>
          </a:p>
          <a:p>
            <a:pPr algn="ctr"/>
            <a:r>
              <a:rPr lang="en-US" sz="1200">
                <a:solidFill>
                  <a:schemeClr val="accent3"/>
                </a:solidFill>
                <a:latin typeface="+mj-lt"/>
                <a:cs typeface="Times New Roman"/>
              </a:rPr>
              <a:t>To transform raw location-based data into actionable insights by analyzing Meijer and its competitor’s Store level data (Geospatial + Customer Centric). </a:t>
            </a:r>
            <a:endParaRPr lang="en-US" sz="1200">
              <a:solidFill>
                <a:schemeClr val="accent3"/>
              </a:solidFill>
              <a:latin typeface="+mj-lt"/>
            </a:endParaRPr>
          </a:p>
        </p:txBody>
      </p:sp>
      <p:sp>
        <p:nvSpPr>
          <p:cNvPr id="42" name="TextBox 41">
            <a:extLst>
              <a:ext uri="{FF2B5EF4-FFF2-40B4-BE49-F238E27FC236}">
                <a16:creationId xmlns:a16="http://schemas.microsoft.com/office/drawing/2014/main" id="{EA40D1C8-E20F-3C29-323C-DB47250F08D4}"/>
              </a:ext>
            </a:extLst>
          </p:cNvPr>
          <p:cNvSpPr txBox="1"/>
          <p:nvPr/>
        </p:nvSpPr>
        <p:spPr>
          <a:xfrm>
            <a:off x="6707933" y="2193252"/>
            <a:ext cx="1781342" cy="1969770"/>
          </a:xfrm>
          <a:prstGeom prst="rect">
            <a:avLst/>
          </a:prstGeom>
          <a:noFill/>
        </p:spPr>
        <p:txBody>
          <a:bodyPr wrap="square" lIns="91440" tIns="45720" rIns="91440" bIns="45720" rtlCol="0" anchor="t">
            <a:spAutoFit/>
          </a:bodyPr>
          <a:lstStyle/>
          <a:p>
            <a:pPr algn="ctr"/>
            <a:r>
              <a:rPr lang="en-US" b="1">
                <a:solidFill>
                  <a:schemeClr val="accent4"/>
                </a:solidFill>
                <a:latin typeface="+mj-lt"/>
              </a:rPr>
              <a:t>Key Deliverables</a:t>
            </a:r>
          </a:p>
          <a:p>
            <a:pPr algn="ctr"/>
            <a:endParaRPr lang="en-US" sz="1200" b="1">
              <a:solidFill>
                <a:schemeClr val="accent4"/>
              </a:solidFill>
              <a:latin typeface="+mj-lt"/>
            </a:endParaRPr>
          </a:p>
          <a:p>
            <a:pPr algn="ctr"/>
            <a:r>
              <a:rPr lang="en-US" sz="1200">
                <a:solidFill>
                  <a:schemeClr val="accent4"/>
                </a:solidFill>
                <a:latin typeface="+mj-lt"/>
              </a:rPr>
              <a:t>A scoring model that evaluates the potential success of any given location in terms of customer visits pursuing it as a location for Meijer’s next mExpress.</a:t>
            </a:r>
          </a:p>
        </p:txBody>
      </p:sp>
      <p:pic>
        <p:nvPicPr>
          <p:cNvPr id="6" name="Graphic 5" descr="Checklist with solid fill">
            <a:extLst>
              <a:ext uri="{FF2B5EF4-FFF2-40B4-BE49-F238E27FC236}">
                <a16:creationId xmlns:a16="http://schemas.microsoft.com/office/drawing/2014/main" id="{EEA3051B-CC6D-AC75-954A-75F6571E59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08918" y="1456435"/>
            <a:ext cx="712901" cy="712901"/>
          </a:xfrm>
          <a:prstGeom prst="rect">
            <a:avLst/>
          </a:prstGeom>
        </p:spPr>
      </p:pic>
      <p:pic>
        <p:nvPicPr>
          <p:cNvPr id="11" name="Picture 18" descr="Project, deliverables, delivery, clipboard, tasks icon - Download on ...">
            <a:extLst>
              <a:ext uri="{FF2B5EF4-FFF2-40B4-BE49-F238E27FC236}">
                <a16:creationId xmlns:a16="http://schemas.microsoft.com/office/drawing/2014/main" id="{7FAC95DF-3214-2542-9AF1-0E52EB320BB6}"/>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289800" y="1524713"/>
            <a:ext cx="586490" cy="586490"/>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13" descr="Statistics with solid fill">
            <a:extLst>
              <a:ext uri="{FF2B5EF4-FFF2-40B4-BE49-F238E27FC236}">
                <a16:creationId xmlns:a16="http://schemas.microsoft.com/office/drawing/2014/main" id="{AB527611-386C-1635-5D23-A3135499B43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27039" y="1481120"/>
            <a:ext cx="712132" cy="712132"/>
          </a:xfrm>
          <a:prstGeom prst="rect">
            <a:avLst/>
          </a:prstGeom>
        </p:spPr>
      </p:pic>
      <p:sp>
        <p:nvSpPr>
          <p:cNvPr id="2" name="Sev01">
            <a:extLst>
              <a:ext uri="{FF2B5EF4-FFF2-40B4-BE49-F238E27FC236}">
                <a16:creationId xmlns:a16="http://schemas.microsoft.com/office/drawing/2014/main" id="{353DE07F-1026-0127-1B08-41B3B1E4815D}"/>
              </a:ext>
            </a:extLst>
          </p:cNvPr>
          <p:cNvSpPr/>
          <p:nvPr/>
        </p:nvSpPr>
        <p:spPr>
          <a:xfrm>
            <a:off x="120838" y="112616"/>
            <a:ext cx="986016" cy="986014"/>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latin typeface="+mj-lt"/>
              </a:rPr>
              <a:t>01</a:t>
            </a:r>
          </a:p>
        </p:txBody>
      </p:sp>
      <p:grpSp>
        <p:nvGrpSpPr>
          <p:cNvPr id="8" name="Group 225">
            <a:extLst>
              <a:ext uri="{FF2B5EF4-FFF2-40B4-BE49-F238E27FC236}">
                <a16:creationId xmlns:a16="http://schemas.microsoft.com/office/drawing/2014/main" id="{10193338-ED58-EDB5-E5C6-2506AB7CE7FC}"/>
              </a:ext>
            </a:extLst>
          </p:cNvPr>
          <p:cNvGrpSpPr/>
          <p:nvPr/>
        </p:nvGrpSpPr>
        <p:grpSpPr>
          <a:xfrm>
            <a:off x="1763094" y="192153"/>
            <a:ext cx="835479" cy="835479"/>
            <a:chOff x="864537" y="1822859"/>
            <a:chExt cx="971309" cy="971307"/>
          </a:xfrm>
        </p:grpSpPr>
        <p:sp>
          <p:nvSpPr>
            <p:cNvPr id="10" name="Oval 9">
              <a:extLst>
                <a:ext uri="{FF2B5EF4-FFF2-40B4-BE49-F238E27FC236}">
                  <a16:creationId xmlns:a16="http://schemas.microsoft.com/office/drawing/2014/main" id="{D81037E8-5D1E-DD81-63C2-CD861BB641AC}"/>
                </a:ext>
              </a:extLst>
            </p:cNvPr>
            <p:cNvSpPr/>
            <p:nvPr/>
          </p:nvSpPr>
          <p:spPr>
            <a:xfrm>
              <a:off x="932451" y="1890773"/>
              <a:ext cx="835480" cy="8354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mj-lt"/>
              </a:endParaRPr>
            </a:p>
          </p:txBody>
        </p:sp>
        <p:sp>
          <p:nvSpPr>
            <p:cNvPr id="13" name="Oval 12">
              <a:extLst>
                <a:ext uri="{FF2B5EF4-FFF2-40B4-BE49-F238E27FC236}">
                  <a16:creationId xmlns:a16="http://schemas.microsoft.com/office/drawing/2014/main" id="{2EC29AC6-7233-2EEB-196E-C4E3702868DC}"/>
                </a:ext>
              </a:extLst>
            </p:cNvPr>
            <p:cNvSpPr/>
            <p:nvPr/>
          </p:nvSpPr>
          <p:spPr>
            <a:xfrm>
              <a:off x="864537" y="1822859"/>
              <a:ext cx="971309" cy="971307"/>
            </a:xfrm>
            <a:prstGeom prst="ellipse">
              <a:avLst/>
            </a:pr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mj-lt"/>
              </a:endParaRPr>
            </a:p>
          </p:txBody>
        </p:sp>
      </p:grpSp>
      <p:sp>
        <p:nvSpPr>
          <p:cNvPr id="18" name="Oval 17">
            <a:extLst>
              <a:ext uri="{FF2B5EF4-FFF2-40B4-BE49-F238E27FC236}">
                <a16:creationId xmlns:a16="http://schemas.microsoft.com/office/drawing/2014/main" id="{E0069374-9F2A-D269-CC57-7A1A68E0BF9E}"/>
              </a:ext>
            </a:extLst>
          </p:cNvPr>
          <p:cNvSpPr/>
          <p:nvPr/>
        </p:nvSpPr>
        <p:spPr>
          <a:xfrm>
            <a:off x="916354" y="415123"/>
            <a:ext cx="381000" cy="381000"/>
          </a:xfrm>
          <a:prstGeom prst="ellipse">
            <a:avLst/>
          </a:prstGeom>
          <a:solidFill>
            <a:schemeClr val="bg1"/>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19" name="Straight Connector 22">
            <a:extLst>
              <a:ext uri="{FF2B5EF4-FFF2-40B4-BE49-F238E27FC236}">
                <a16:creationId xmlns:a16="http://schemas.microsoft.com/office/drawing/2014/main" id="{9D54FF98-4615-A9AC-4BAB-3BD304FAE4B6}"/>
              </a:ext>
            </a:extLst>
          </p:cNvPr>
          <p:cNvCxnSpPr/>
          <p:nvPr/>
        </p:nvCxnSpPr>
        <p:spPr>
          <a:xfrm rot="10800000" flipH="1">
            <a:off x="1116582" y="604631"/>
            <a:ext cx="605353" cy="2"/>
          </a:xfrm>
          <a:prstGeom prst="line">
            <a:avLst/>
          </a:prstGeom>
          <a:ln w="19050">
            <a:solidFill>
              <a:schemeClr val="accent1"/>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pic>
        <p:nvPicPr>
          <p:cNvPr id="3" name="Picture 4" descr="Committed to Quality | World Cord sets, Inc">
            <a:extLst>
              <a:ext uri="{FF2B5EF4-FFF2-40B4-BE49-F238E27FC236}">
                <a16:creationId xmlns:a16="http://schemas.microsoft.com/office/drawing/2014/main" id="{44AB1100-F61B-82F7-E961-34E65FBD5CD8}"/>
              </a:ext>
            </a:extLst>
          </p:cNvPr>
          <p:cNvPicPr>
            <a:picLocks noChangeAspect="1" noChangeArrowheads="1"/>
          </p:cNvPicPr>
          <p:nvPr/>
        </p:nvPicPr>
        <p:blipFill>
          <a:blip r:embed="rId11">
            <a:lum bright="70000" contrast="-70000"/>
            <a:alphaModFix/>
            <a:extLst>
              <a:ext uri="{BEBA8EAE-BF5A-486C-A8C5-ECC9F3942E4B}">
                <a14:imgProps xmlns:a14="http://schemas.microsoft.com/office/drawing/2010/main">
                  <a14:imgLayer r:embed="rId12">
                    <a14:imgEffect>
                      <a14:artisticChalkSketch/>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957269" y="347490"/>
            <a:ext cx="483272" cy="476942"/>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0">
            <a:extLst>
              <a:ext uri="{FF2B5EF4-FFF2-40B4-BE49-F238E27FC236}">
                <a16:creationId xmlns:a16="http://schemas.microsoft.com/office/drawing/2014/main" id="{12D15F36-E864-9221-10C6-27E6E58F5BBB}"/>
              </a:ext>
            </a:extLst>
          </p:cNvPr>
          <p:cNvGrpSpPr/>
          <p:nvPr/>
        </p:nvGrpSpPr>
        <p:grpSpPr>
          <a:xfrm>
            <a:off x="2734332" y="367807"/>
            <a:ext cx="6100551" cy="459093"/>
            <a:chOff x="1270277" y="1233504"/>
            <a:chExt cx="3048000" cy="459093"/>
          </a:xfrm>
        </p:grpSpPr>
        <p:sp>
          <p:nvSpPr>
            <p:cNvPr id="5" name="Text Placeholder 3">
              <a:extLst>
                <a:ext uri="{FF2B5EF4-FFF2-40B4-BE49-F238E27FC236}">
                  <a16:creationId xmlns:a16="http://schemas.microsoft.com/office/drawing/2014/main" id="{B922A0E3-239D-4DC0-B1F1-A02EE0DB31C9}"/>
                </a:ext>
              </a:extLst>
            </p:cNvPr>
            <p:cNvSpPr txBox="1">
              <a:spLocks/>
            </p:cNvSpPr>
            <p:nvPr/>
          </p:nvSpPr>
          <p:spPr>
            <a:xfrm>
              <a:off x="1270277" y="1233504"/>
              <a:ext cx="768867" cy="276999"/>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1" i="0" u="none" strike="noStrike" kern="1200" cap="none" spc="0" normalizeH="0" baseline="0" noProof="0">
                  <a:ln>
                    <a:noFill/>
                  </a:ln>
                  <a:solidFill>
                    <a:schemeClr val="accent1"/>
                  </a:solidFill>
                  <a:effectLst/>
                  <a:uLnTx/>
                  <a:uFillTx/>
                  <a:latin typeface="+mj-lt"/>
                  <a:ea typeface="+mn-ea"/>
                  <a:cs typeface="+mn-cs"/>
                </a:rPr>
                <a:t>Project Scope</a:t>
              </a:r>
            </a:p>
          </p:txBody>
        </p:sp>
        <p:sp>
          <p:nvSpPr>
            <p:cNvPr id="9" name="Text Placeholder 3">
              <a:extLst>
                <a:ext uri="{FF2B5EF4-FFF2-40B4-BE49-F238E27FC236}">
                  <a16:creationId xmlns:a16="http://schemas.microsoft.com/office/drawing/2014/main" id="{B66CD631-D05E-2A9D-6634-8DDC2448373D}"/>
                </a:ext>
              </a:extLst>
            </p:cNvPr>
            <p:cNvSpPr txBox="1">
              <a:spLocks/>
            </p:cNvSpPr>
            <p:nvPr/>
          </p:nvSpPr>
          <p:spPr>
            <a:xfrm>
              <a:off x="1270277" y="1507931"/>
              <a:ext cx="3048000" cy="18466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1200">
                  <a:solidFill>
                    <a:schemeClr val="accent4"/>
                  </a:solidFill>
                  <a:latin typeface="+mn-lt"/>
                  <a:ea typeface="Malgun Gothic"/>
                  <a:sym typeface="Malgun Gothic"/>
                </a:rPr>
                <a:t>Defining project outline</a:t>
              </a:r>
              <a:endParaRPr lang="en-US" sz="1200">
                <a:solidFill>
                  <a:schemeClr val="accent4"/>
                </a:solidFill>
                <a:latin typeface="+mn-lt"/>
              </a:endParaRPr>
            </a:p>
          </p:txBody>
        </p:sp>
      </p:grpSp>
      <p:pic>
        <p:nvPicPr>
          <p:cNvPr id="2056" name="Picture 8" descr="Home · Rocksmiths">
            <a:extLst>
              <a:ext uri="{FF2B5EF4-FFF2-40B4-BE49-F238E27FC236}">
                <a16:creationId xmlns:a16="http://schemas.microsoft.com/office/drawing/2014/main" id="{F88D6AC6-1B54-F803-7F10-889D29D6F473}"/>
              </a:ext>
            </a:extLst>
          </p:cNvPr>
          <p:cNvPicPr>
            <a:picLocks noChangeAspect="1" noChangeArrowheads="1"/>
          </p:cNvPicPr>
          <p:nvPr/>
        </p:nvPicPr>
        <p:blipFill>
          <a:blip r:embed="rId13">
            <a:lum bright="70000" contrast="-70000"/>
            <a:extLst>
              <a:ext uri="{BEBA8EAE-BF5A-486C-A8C5-ECC9F3942E4B}">
                <a14:imgProps xmlns:a14="http://schemas.microsoft.com/office/drawing/2010/main">
                  <a14:imgLayer r:embed="rId1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50153" y="1427632"/>
            <a:ext cx="683164" cy="72146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C2F9C78-90CA-69DA-B922-C5AA6049CE2D}"/>
              </a:ext>
            </a:extLst>
          </p:cNvPr>
          <p:cNvSpPr txBox="1"/>
          <p:nvPr/>
        </p:nvSpPr>
        <p:spPr>
          <a:xfrm>
            <a:off x="8736429" y="77751"/>
            <a:ext cx="263214" cy="261610"/>
          </a:xfrm>
          <a:prstGeom prst="rect">
            <a:avLst/>
          </a:prstGeom>
          <a:noFill/>
        </p:spPr>
        <p:txBody>
          <a:bodyPr wrap="none" rtlCol="0">
            <a:spAutoFit/>
          </a:bodyPr>
          <a:lstStyle/>
          <a:p>
            <a:fld id="{1D03D236-619A-8544-8962-F3540FB24A9C}" type="slidenum">
              <a:rPr lang="en-US" sz="1100" smtClean="0">
                <a:solidFill>
                  <a:schemeClr val="tx1">
                    <a:lumMod val="50000"/>
                    <a:lumOff val="50000"/>
                  </a:schemeClr>
                </a:solidFill>
              </a:rPr>
              <a:t>5</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420930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750" fill="hold"/>
                                        <p:tgtEl>
                                          <p:spTgt spid="23"/>
                                        </p:tgtEl>
                                        <p:attrNameLst>
                                          <p:attrName>ppt_x</p:attrName>
                                        </p:attrNameLst>
                                      </p:cBhvr>
                                      <p:tavLst>
                                        <p:tav tm="0">
                                          <p:val>
                                            <p:strVal val="#ppt_x"/>
                                          </p:val>
                                        </p:tav>
                                        <p:tav tm="100000">
                                          <p:val>
                                            <p:strVal val="#ppt_x"/>
                                          </p:val>
                                        </p:tav>
                                      </p:tavLst>
                                    </p:anim>
                                    <p:anim calcmode="lin" valueType="num">
                                      <p:cBhvr additive="base">
                                        <p:cTn id="8" dur="75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56"/>
                                        </p:tgtEl>
                                        <p:attrNameLst>
                                          <p:attrName>style.visibility</p:attrName>
                                        </p:attrNameLst>
                                      </p:cBhvr>
                                      <p:to>
                                        <p:strVal val="visible"/>
                                      </p:to>
                                    </p:set>
                                    <p:anim calcmode="lin" valueType="num">
                                      <p:cBhvr additive="base">
                                        <p:cTn id="11" dur="500" fill="hold"/>
                                        <p:tgtEl>
                                          <p:spTgt spid="2056"/>
                                        </p:tgtEl>
                                        <p:attrNameLst>
                                          <p:attrName>ppt_x</p:attrName>
                                        </p:attrNameLst>
                                      </p:cBhvr>
                                      <p:tavLst>
                                        <p:tav tm="0">
                                          <p:val>
                                            <p:strVal val="#ppt_x"/>
                                          </p:val>
                                        </p:tav>
                                        <p:tav tm="100000">
                                          <p:val>
                                            <p:strVal val="#ppt_x"/>
                                          </p:val>
                                        </p:tav>
                                      </p:tavLst>
                                    </p:anim>
                                    <p:anim calcmode="lin" valueType="num">
                                      <p:cBhvr additive="base">
                                        <p:cTn id="12" dur="500" fill="hold"/>
                                        <p:tgtEl>
                                          <p:spTgt spid="2056"/>
                                        </p:tgtEl>
                                        <p:attrNameLst>
                                          <p:attrName>ppt_y</p:attrName>
                                        </p:attrNameLst>
                                      </p:cBhvr>
                                      <p:tavLst>
                                        <p:tav tm="0">
                                          <p:val>
                                            <p:strVal val="1+#ppt_h/2"/>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750"/>
                                        <p:tgtEl>
                                          <p:spTgt spid="39"/>
                                        </p:tgtEl>
                                      </p:cBhvr>
                                    </p:animEffect>
                                    <p:anim calcmode="lin" valueType="num">
                                      <p:cBhvr>
                                        <p:cTn id="16" dur="750" fill="hold"/>
                                        <p:tgtEl>
                                          <p:spTgt spid="39"/>
                                        </p:tgtEl>
                                        <p:attrNameLst>
                                          <p:attrName>ppt_x</p:attrName>
                                        </p:attrNameLst>
                                      </p:cBhvr>
                                      <p:tavLst>
                                        <p:tav tm="0">
                                          <p:val>
                                            <p:strVal val="#ppt_x"/>
                                          </p:val>
                                        </p:tav>
                                        <p:tav tm="100000">
                                          <p:val>
                                            <p:strVal val="#ppt_x"/>
                                          </p:val>
                                        </p:tav>
                                      </p:tavLst>
                                    </p:anim>
                                    <p:anim calcmode="lin" valueType="num">
                                      <p:cBhvr>
                                        <p:cTn id="17" dur="750" fill="hold"/>
                                        <p:tgtEl>
                                          <p:spTgt spid="39"/>
                                        </p:tgtEl>
                                        <p:attrNameLst>
                                          <p:attrName>ppt_y</p:attrName>
                                        </p:attrNameLst>
                                      </p:cBhvr>
                                      <p:tavLst>
                                        <p:tav tm="0">
                                          <p:val>
                                            <p:strVal val="#ppt_y+.1"/>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additive="base">
                                        <p:cTn id="20" dur="750" fill="hold"/>
                                        <p:tgtEl>
                                          <p:spTgt spid="27"/>
                                        </p:tgtEl>
                                        <p:attrNameLst>
                                          <p:attrName>ppt_x</p:attrName>
                                        </p:attrNameLst>
                                      </p:cBhvr>
                                      <p:tavLst>
                                        <p:tav tm="0">
                                          <p:val>
                                            <p:strVal val="#ppt_x"/>
                                          </p:val>
                                        </p:tav>
                                        <p:tav tm="100000">
                                          <p:val>
                                            <p:strVal val="#ppt_x"/>
                                          </p:val>
                                        </p:tav>
                                      </p:tavLst>
                                    </p:anim>
                                    <p:anim calcmode="lin" valueType="num">
                                      <p:cBhvr additive="base">
                                        <p:cTn id="21" dur="750" fill="hold"/>
                                        <p:tgtEl>
                                          <p:spTgt spid="27"/>
                                        </p:tgtEl>
                                        <p:attrNameLst>
                                          <p:attrName>ppt_y</p:attrName>
                                        </p:attrNameLst>
                                      </p:cBhvr>
                                      <p:tavLst>
                                        <p:tav tm="0">
                                          <p:val>
                                            <p:strVal val="1+#ppt_h/2"/>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750"/>
                                        <p:tgtEl>
                                          <p:spTgt spid="40"/>
                                        </p:tgtEl>
                                      </p:cBhvr>
                                    </p:animEffect>
                                    <p:anim calcmode="lin" valueType="num">
                                      <p:cBhvr>
                                        <p:cTn id="25" dur="750" fill="hold"/>
                                        <p:tgtEl>
                                          <p:spTgt spid="40"/>
                                        </p:tgtEl>
                                        <p:attrNameLst>
                                          <p:attrName>ppt_x</p:attrName>
                                        </p:attrNameLst>
                                      </p:cBhvr>
                                      <p:tavLst>
                                        <p:tav tm="0">
                                          <p:val>
                                            <p:strVal val="#ppt_x"/>
                                          </p:val>
                                        </p:tav>
                                        <p:tav tm="100000">
                                          <p:val>
                                            <p:strVal val="#ppt_x"/>
                                          </p:val>
                                        </p:tav>
                                      </p:tavLst>
                                    </p:anim>
                                    <p:anim calcmode="lin" valueType="num">
                                      <p:cBhvr>
                                        <p:cTn id="26" dur="750" fill="hold"/>
                                        <p:tgtEl>
                                          <p:spTgt spid="40"/>
                                        </p:tgtEl>
                                        <p:attrNameLst>
                                          <p:attrName>ppt_y</p:attrName>
                                        </p:attrNameLst>
                                      </p:cBhvr>
                                      <p:tavLst>
                                        <p:tav tm="0">
                                          <p:val>
                                            <p:strVal val="#ppt_y+.1"/>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anim calcmode="lin" valueType="num">
                                      <p:cBhvr additive="base">
                                        <p:cTn id="29" dur="750" fill="hold"/>
                                        <p:tgtEl>
                                          <p:spTgt spid="31"/>
                                        </p:tgtEl>
                                        <p:attrNameLst>
                                          <p:attrName>ppt_x</p:attrName>
                                        </p:attrNameLst>
                                      </p:cBhvr>
                                      <p:tavLst>
                                        <p:tav tm="0">
                                          <p:val>
                                            <p:strVal val="#ppt_x"/>
                                          </p:val>
                                        </p:tav>
                                        <p:tav tm="100000">
                                          <p:val>
                                            <p:strVal val="#ppt_x"/>
                                          </p:val>
                                        </p:tav>
                                      </p:tavLst>
                                    </p:anim>
                                    <p:anim calcmode="lin" valueType="num">
                                      <p:cBhvr additive="base">
                                        <p:cTn id="30" dur="750" fill="hold"/>
                                        <p:tgtEl>
                                          <p:spTgt spid="31"/>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750" fill="hold"/>
                                        <p:tgtEl>
                                          <p:spTgt spid="14"/>
                                        </p:tgtEl>
                                        <p:attrNameLst>
                                          <p:attrName>ppt_x</p:attrName>
                                        </p:attrNameLst>
                                      </p:cBhvr>
                                      <p:tavLst>
                                        <p:tav tm="0">
                                          <p:val>
                                            <p:strVal val="#ppt_x"/>
                                          </p:val>
                                        </p:tav>
                                        <p:tav tm="100000">
                                          <p:val>
                                            <p:strVal val="#ppt_x"/>
                                          </p:val>
                                        </p:tav>
                                      </p:tavLst>
                                    </p:anim>
                                    <p:anim calcmode="lin" valueType="num">
                                      <p:cBhvr additive="base">
                                        <p:cTn id="34" dur="750" fill="hold"/>
                                        <p:tgtEl>
                                          <p:spTgt spid="14"/>
                                        </p:tgtEl>
                                        <p:attrNameLst>
                                          <p:attrName>ppt_y</p:attrName>
                                        </p:attrNameLst>
                                      </p:cBhvr>
                                      <p:tavLst>
                                        <p:tav tm="0">
                                          <p:val>
                                            <p:strVal val="1+#ppt_h/2"/>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750"/>
                                        <p:tgtEl>
                                          <p:spTgt spid="41"/>
                                        </p:tgtEl>
                                      </p:cBhvr>
                                    </p:animEffect>
                                    <p:anim calcmode="lin" valueType="num">
                                      <p:cBhvr>
                                        <p:cTn id="38" dur="750" fill="hold"/>
                                        <p:tgtEl>
                                          <p:spTgt spid="41"/>
                                        </p:tgtEl>
                                        <p:attrNameLst>
                                          <p:attrName>ppt_x</p:attrName>
                                        </p:attrNameLst>
                                      </p:cBhvr>
                                      <p:tavLst>
                                        <p:tav tm="0">
                                          <p:val>
                                            <p:strVal val="#ppt_x"/>
                                          </p:val>
                                        </p:tav>
                                        <p:tav tm="100000">
                                          <p:val>
                                            <p:strVal val="#ppt_x"/>
                                          </p:val>
                                        </p:tav>
                                      </p:tavLst>
                                    </p:anim>
                                    <p:anim calcmode="lin" valueType="num">
                                      <p:cBhvr>
                                        <p:cTn id="39" dur="750" fill="hold"/>
                                        <p:tgtEl>
                                          <p:spTgt spid="41"/>
                                        </p:tgtEl>
                                        <p:attrNameLst>
                                          <p:attrName>ppt_y</p:attrName>
                                        </p:attrNameLst>
                                      </p:cBhvr>
                                      <p:tavLst>
                                        <p:tav tm="0">
                                          <p:val>
                                            <p:strVal val="#ppt_y+.1"/>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750" fill="hold"/>
                                        <p:tgtEl>
                                          <p:spTgt spid="11"/>
                                        </p:tgtEl>
                                        <p:attrNameLst>
                                          <p:attrName>ppt_x</p:attrName>
                                        </p:attrNameLst>
                                      </p:cBhvr>
                                      <p:tavLst>
                                        <p:tav tm="0">
                                          <p:val>
                                            <p:strVal val="#ppt_x"/>
                                          </p:val>
                                        </p:tav>
                                        <p:tav tm="100000">
                                          <p:val>
                                            <p:strVal val="#ppt_x"/>
                                          </p:val>
                                        </p:tav>
                                      </p:tavLst>
                                    </p:anim>
                                    <p:anim calcmode="lin" valueType="num">
                                      <p:cBhvr additive="base">
                                        <p:cTn id="43" dur="750" fill="hold"/>
                                        <p:tgtEl>
                                          <p:spTgt spid="11"/>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35"/>
                                        </p:tgtEl>
                                        <p:attrNameLst>
                                          <p:attrName>style.visibility</p:attrName>
                                        </p:attrNameLst>
                                      </p:cBhvr>
                                      <p:to>
                                        <p:strVal val="visible"/>
                                      </p:to>
                                    </p:set>
                                    <p:anim calcmode="lin" valueType="num">
                                      <p:cBhvr additive="base">
                                        <p:cTn id="46" dur="750" fill="hold"/>
                                        <p:tgtEl>
                                          <p:spTgt spid="35"/>
                                        </p:tgtEl>
                                        <p:attrNameLst>
                                          <p:attrName>ppt_x</p:attrName>
                                        </p:attrNameLst>
                                      </p:cBhvr>
                                      <p:tavLst>
                                        <p:tav tm="0">
                                          <p:val>
                                            <p:strVal val="#ppt_x"/>
                                          </p:val>
                                        </p:tav>
                                        <p:tav tm="100000">
                                          <p:val>
                                            <p:strVal val="#ppt_x"/>
                                          </p:val>
                                        </p:tav>
                                      </p:tavLst>
                                    </p:anim>
                                    <p:anim calcmode="lin" valueType="num">
                                      <p:cBhvr additive="base">
                                        <p:cTn id="47" dur="750" fill="hold"/>
                                        <p:tgtEl>
                                          <p:spTgt spid="35"/>
                                        </p:tgtEl>
                                        <p:attrNameLst>
                                          <p:attrName>ppt_y</p:attrName>
                                        </p:attrNameLst>
                                      </p:cBhvr>
                                      <p:tavLst>
                                        <p:tav tm="0">
                                          <p:val>
                                            <p:strVal val="1+#ppt_h/2"/>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fade">
                                      <p:cBhvr>
                                        <p:cTn id="50" dur="750"/>
                                        <p:tgtEl>
                                          <p:spTgt spid="42"/>
                                        </p:tgtEl>
                                      </p:cBhvr>
                                    </p:animEffect>
                                    <p:anim calcmode="lin" valueType="num">
                                      <p:cBhvr>
                                        <p:cTn id="51" dur="750" fill="hold"/>
                                        <p:tgtEl>
                                          <p:spTgt spid="42"/>
                                        </p:tgtEl>
                                        <p:attrNameLst>
                                          <p:attrName>ppt_x</p:attrName>
                                        </p:attrNameLst>
                                      </p:cBhvr>
                                      <p:tavLst>
                                        <p:tav tm="0">
                                          <p:val>
                                            <p:strVal val="#ppt_x"/>
                                          </p:val>
                                        </p:tav>
                                        <p:tav tm="100000">
                                          <p:val>
                                            <p:strVal val="#ppt_x"/>
                                          </p:val>
                                        </p:tav>
                                      </p:tavLst>
                                    </p:anim>
                                    <p:anim calcmode="lin" valueType="num">
                                      <p:cBhvr>
                                        <p:cTn id="52" dur="75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8" name="Google Shape;48;p15"/>
          <p:cNvSpPr/>
          <p:nvPr/>
        </p:nvSpPr>
        <p:spPr>
          <a:xfrm flipH="1">
            <a:off x="9763072" y="3720733"/>
            <a:ext cx="78271" cy="104824"/>
          </a:xfrm>
          <a:custGeom>
            <a:avLst/>
            <a:gdLst/>
            <a:ahLst/>
            <a:cxnLst/>
            <a:rect l="l" t="t" r="r" b="b"/>
            <a:pathLst>
              <a:path w="1126" h="1508" extrusionOk="0">
                <a:moveTo>
                  <a:pt x="0" y="1"/>
                </a:moveTo>
                <a:lnTo>
                  <a:pt x="0" y="1"/>
                </a:lnTo>
                <a:cubicBezTo>
                  <a:pt x="362" y="503"/>
                  <a:pt x="744" y="1005"/>
                  <a:pt x="1126" y="1508"/>
                </a:cubicBezTo>
                <a:lnTo>
                  <a:pt x="1126" y="16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N" sz="1000">
              <a:latin typeface="+mn-lt"/>
            </a:endParaRPr>
          </a:p>
        </p:txBody>
      </p:sp>
      <p:pic>
        <p:nvPicPr>
          <p:cNvPr id="2054" name="Picture 6" descr="Meijer – Logo, brand and logotype">
            <a:extLst>
              <a:ext uri="{FF2B5EF4-FFF2-40B4-BE49-F238E27FC236}">
                <a16:creationId xmlns:a16="http://schemas.microsoft.com/office/drawing/2014/main" id="{A1C07633-0465-2DB5-F486-9750FBDA00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9262" y="4708239"/>
            <a:ext cx="913196" cy="35751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AD49CF5-142F-4DEE-FDDF-22FC2EEB9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003" y="4713951"/>
            <a:ext cx="2987329" cy="316933"/>
          </a:xfrm>
          <a:prstGeom prst="rect">
            <a:avLst/>
          </a:prstGeom>
          <a:noFill/>
          <a:extLst>
            <a:ext uri="{909E8E84-426E-40DD-AFC4-6F175D3DCCD1}">
              <a14:hiddenFill xmlns:a14="http://schemas.microsoft.com/office/drawing/2010/main">
                <a:solidFill>
                  <a:srgbClr val="FFFFFF"/>
                </a:solidFill>
              </a14:hiddenFill>
            </a:ext>
          </a:extLst>
        </p:spPr>
      </p:pic>
      <p:sp>
        <p:nvSpPr>
          <p:cNvPr id="3" name="Sev02">
            <a:extLst>
              <a:ext uri="{FF2B5EF4-FFF2-40B4-BE49-F238E27FC236}">
                <a16:creationId xmlns:a16="http://schemas.microsoft.com/office/drawing/2014/main" id="{4E1484FE-4B5D-3EA3-6953-13CEC7EE1CA8}"/>
              </a:ext>
            </a:extLst>
          </p:cNvPr>
          <p:cNvSpPr/>
          <p:nvPr/>
        </p:nvSpPr>
        <p:spPr>
          <a:xfrm>
            <a:off x="120838" y="112616"/>
            <a:ext cx="986016" cy="986014"/>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02</a:t>
            </a:r>
          </a:p>
        </p:txBody>
      </p:sp>
      <p:grpSp>
        <p:nvGrpSpPr>
          <p:cNvPr id="6" name="Group 225">
            <a:extLst>
              <a:ext uri="{FF2B5EF4-FFF2-40B4-BE49-F238E27FC236}">
                <a16:creationId xmlns:a16="http://schemas.microsoft.com/office/drawing/2014/main" id="{A0B9B9E9-A05E-2E19-2D66-7AAAAEBBC8F7}"/>
              </a:ext>
            </a:extLst>
          </p:cNvPr>
          <p:cNvGrpSpPr/>
          <p:nvPr/>
        </p:nvGrpSpPr>
        <p:grpSpPr>
          <a:xfrm>
            <a:off x="1763094" y="191766"/>
            <a:ext cx="835479" cy="835479"/>
            <a:chOff x="864537" y="1822859"/>
            <a:chExt cx="971309" cy="971307"/>
          </a:xfrm>
        </p:grpSpPr>
        <p:sp>
          <p:nvSpPr>
            <p:cNvPr id="12" name="Oval 11">
              <a:extLst>
                <a:ext uri="{FF2B5EF4-FFF2-40B4-BE49-F238E27FC236}">
                  <a16:creationId xmlns:a16="http://schemas.microsoft.com/office/drawing/2014/main" id="{E2FF2FAF-6503-E3B5-4FD4-2FF87C990AFB}"/>
                </a:ext>
              </a:extLst>
            </p:cNvPr>
            <p:cNvSpPr/>
            <p:nvPr/>
          </p:nvSpPr>
          <p:spPr>
            <a:xfrm>
              <a:off x="932451" y="1890773"/>
              <a:ext cx="835480" cy="8354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4" name="Oval 13">
              <a:extLst>
                <a:ext uri="{FF2B5EF4-FFF2-40B4-BE49-F238E27FC236}">
                  <a16:creationId xmlns:a16="http://schemas.microsoft.com/office/drawing/2014/main" id="{3D85E7F9-087F-03D0-B990-D79981A65B27}"/>
                </a:ext>
              </a:extLst>
            </p:cNvPr>
            <p:cNvSpPr/>
            <p:nvPr/>
          </p:nvSpPr>
          <p:spPr>
            <a:xfrm>
              <a:off x="864537" y="1822859"/>
              <a:ext cx="971309" cy="971307"/>
            </a:xfrm>
            <a:prstGeom prst="ellipse">
              <a:avLst/>
            </a:prstGeom>
            <a:no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15" name="Oval 14">
            <a:extLst>
              <a:ext uri="{FF2B5EF4-FFF2-40B4-BE49-F238E27FC236}">
                <a16:creationId xmlns:a16="http://schemas.microsoft.com/office/drawing/2014/main" id="{1058BB8A-C5B7-A2EC-9086-FF6F3C4AA22D}"/>
              </a:ext>
            </a:extLst>
          </p:cNvPr>
          <p:cNvSpPr/>
          <p:nvPr/>
        </p:nvSpPr>
        <p:spPr>
          <a:xfrm>
            <a:off x="916354" y="416821"/>
            <a:ext cx="381000" cy="381000"/>
          </a:xfrm>
          <a:prstGeom prst="ellipse">
            <a:avLst/>
          </a:prstGeom>
          <a:solidFill>
            <a:schemeClr val="bg1"/>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D6F7F837-2AB6-DD03-23B0-06AE8D4B4D39}"/>
              </a:ext>
            </a:extLst>
          </p:cNvPr>
          <p:cNvCxnSpPr/>
          <p:nvPr/>
        </p:nvCxnSpPr>
        <p:spPr>
          <a:xfrm rot="10800000" flipH="1">
            <a:off x="1116582" y="605624"/>
            <a:ext cx="605353" cy="2"/>
          </a:xfrm>
          <a:prstGeom prst="line">
            <a:avLst/>
          </a:prstGeom>
          <a:ln w="19050">
            <a:solidFill>
              <a:schemeClr val="accent2"/>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83C046D-4B52-45C0-F50C-414C423562DC}"/>
              </a:ext>
            </a:extLst>
          </p:cNvPr>
          <p:cNvCxnSpPr/>
          <p:nvPr/>
        </p:nvCxnSpPr>
        <p:spPr>
          <a:xfrm>
            <a:off x="1460304" y="1753985"/>
            <a:ext cx="1785817" cy="0"/>
          </a:xfrm>
          <a:prstGeom prst="line">
            <a:avLst/>
          </a:prstGeom>
          <a:ln w="38100" cap="rnd">
            <a:solidFill>
              <a:schemeClr val="accent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8A2CC28-8027-3251-855B-CC3D98ECD884}"/>
              </a:ext>
            </a:extLst>
          </p:cNvPr>
          <p:cNvCxnSpPr/>
          <p:nvPr/>
        </p:nvCxnSpPr>
        <p:spPr>
          <a:xfrm>
            <a:off x="3958822" y="1753985"/>
            <a:ext cx="1785817" cy="0"/>
          </a:xfrm>
          <a:prstGeom prst="line">
            <a:avLst/>
          </a:prstGeom>
          <a:ln w="38100" cap="rnd">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DB086C5-CEF7-49E8-51CD-4C821C8AB910}"/>
              </a:ext>
            </a:extLst>
          </p:cNvPr>
          <p:cNvCxnSpPr/>
          <p:nvPr/>
        </p:nvCxnSpPr>
        <p:spPr>
          <a:xfrm>
            <a:off x="6428146" y="1753985"/>
            <a:ext cx="1785817" cy="0"/>
          </a:xfrm>
          <a:prstGeom prst="line">
            <a:avLst/>
          </a:prstGeom>
          <a:ln w="38100" cap="rnd">
            <a:solidFill>
              <a:schemeClr val="accent3"/>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53" name="Elbow Connector 44">
            <a:extLst>
              <a:ext uri="{FF2B5EF4-FFF2-40B4-BE49-F238E27FC236}">
                <a16:creationId xmlns:a16="http://schemas.microsoft.com/office/drawing/2014/main" id="{D8318D8A-F5A3-575C-9F2A-2B80E45B991B}"/>
              </a:ext>
            </a:extLst>
          </p:cNvPr>
          <p:cNvCxnSpPr/>
          <p:nvPr/>
        </p:nvCxnSpPr>
        <p:spPr>
          <a:xfrm rot="10800000" flipV="1">
            <a:off x="6325055" y="1753984"/>
            <a:ext cx="1888910" cy="1540235"/>
          </a:xfrm>
          <a:prstGeom prst="bentConnector3">
            <a:avLst>
              <a:gd name="adj1" fmla="val -698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FFD77B9-1E1C-57C9-939E-7D9F6E5A3511}"/>
              </a:ext>
            </a:extLst>
          </p:cNvPr>
          <p:cNvCxnSpPr/>
          <p:nvPr/>
        </p:nvCxnSpPr>
        <p:spPr>
          <a:xfrm flipH="1">
            <a:off x="3899749" y="3294219"/>
            <a:ext cx="1785817" cy="0"/>
          </a:xfrm>
          <a:prstGeom prst="line">
            <a:avLst/>
          </a:prstGeom>
          <a:ln w="38100" cap="rnd">
            <a:solidFill>
              <a:schemeClr val="accent4"/>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9A591AC-380F-1AFC-2EFF-783310352526}"/>
              </a:ext>
            </a:extLst>
          </p:cNvPr>
          <p:cNvCxnSpPr>
            <a:cxnSpLocks/>
          </p:cNvCxnSpPr>
          <p:nvPr/>
        </p:nvCxnSpPr>
        <p:spPr>
          <a:xfrm flipH="1">
            <a:off x="1106854" y="3294219"/>
            <a:ext cx="2119689" cy="0"/>
          </a:xfrm>
          <a:prstGeom prst="line">
            <a:avLst/>
          </a:prstGeom>
          <a:ln w="38100" cap="rnd">
            <a:solidFill>
              <a:schemeClr val="accent5"/>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056" name="Straight Connector 2055">
            <a:extLst>
              <a:ext uri="{FF2B5EF4-FFF2-40B4-BE49-F238E27FC236}">
                <a16:creationId xmlns:a16="http://schemas.microsoft.com/office/drawing/2014/main" id="{9735A355-E30A-5554-8536-1AD602477179}"/>
              </a:ext>
            </a:extLst>
          </p:cNvPr>
          <p:cNvCxnSpPr>
            <a:cxnSpLocks/>
          </p:cNvCxnSpPr>
          <p:nvPr/>
        </p:nvCxnSpPr>
        <p:spPr>
          <a:xfrm flipV="1">
            <a:off x="1088335" y="3295808"/>
            <a:ext cx="1" cy="1294299"/>
          </a:xfrm>
          <a:prstGeom prst="line">
            <a:avLst/>
          </a:prstGeom>
          <a:ln w="38100" cap="rnd">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 name="Graphic 1" descr="Circles with arrows with solid fill">
            <a:extLst>
              <a:ext uri="{FF2B5EF4-FFF2-40B4-BE49-F238E27FC236}">
                <a16:creationId xmlns:a16="http://schemas.microsoft.com/office/drawing/2014/main" id="{E529D4A5-3BA3-252E-5C51-02579F5428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21511" y="250189"/>
            <a:ext cx="718638" cy="718638"/>
          </a:xfrm>
          <a:prstGeom prst="rect">
            <a:avLst/>
          </a:prstGeom>
        </p:spPr>
      </p:pic>
      <p:grpSp>
        <p:nvGrpSpPr>
          <p:cNvPr id="4" name="Group 3">
            <a:extLst>
              <a:ext uri="{FF2B5EF4-FFF2-40B4-BE49-F238E27FC236}">
                <a16:creationId xmlns:a16="http://schemas.microsoft.com/office/drawing/2014/main" id="{539FCCFF-4907-3E54-6E1B-732A1CC4D340}"/>
              </a:ext>
            </a:extLst>
          </p:cNvPr>
          <p:cNvGrpSpPr/>
          <p:nvPr/>
        </p:nvGrpSpPr>
        <p:grpSpPr>
          <a:xfrm>
            <a:off x="304754" y="1428750"/>
            <a:ext cx="1632192" cy="1501322"/>
            <a:chOff x="304754" y="1428750"/>
            <a:chExt cx="1632192" cy="1501322"/>
          </a:xfrm>
        </p:grpSpPr>
        <p:sp>
          <p:nvSpPr>
            <p:cNvPr id="57" name="Oval 56">
              <a:extLst>
                <a:ext uri="{FF2B5EF4-FFF2-40B4-BE49-F238E27FC236}">
                  <a16:creationId xmlns:a16="http://schemas.microsoft.com/office/drawing/2014/main" id="{A58C60AE-679B-34F0-FF40-D3A393DA88A6}"/>
                </a:ext>
              </a:extLst>
            </p:cNvPr>
            <p:cNvSpPr/>
            <p:nvPr/>
          </p:nvSpPr>
          <p:spPr>
            <a:xfrm>
              <a:off x="771728" y="1428750"/>
              <a:ext cx="650476" cy="650470"/>
            </a:xfrm>
            <a:prstGeom prst="ellips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accent1"/>
                </a:solidFill>
              </a:endParaRPr>
            </a:p>
          </p:txBody>
        </p:sp>
        <p:sp>
          <p:nvSpPr>
            <p:cNvPr id="2057" name="Footer Text">
              <a:extLst>
                <a:ext uri="{FF2B5EF4-FFF2-40B4-BE49-F238E27FC236}">
                  <a16:creationId xmlns:a16="http://schemas.microsoft.com/office/drawing/2014/main" id="{F72F932D-A63A-FB4A-692F-AAB343DC91E2}"/>
                </a:ext>
              </a:extLst>
            </p:cNvPr>
            <p:cNvSpPr txBox="1"/>
            <p:nvPr/>
          </p:nvSpPr>
          <p:spPr>
            <a:xfrm>
              <a:off x="304754" y="2129853"/>
              <a:ext cx="1632192" cy="800219"/>
            </a:xfrm>
            <a:prstGeom prst="rect">
              <a:avLst/>
            </a:prstGeom>
            <a:noFill/>
          </p:spPr>
          <p:txBody>
            <a:bodyPr wrap="square" lIns="0" tIns="0" rIns="0" bIns="0" rtlCol="0">
              <a:spAutoFit/>
            </a:bodyPr>
            <a:lstStyle/>
            <a:p>
              <a:pPr algn="ctr"/>
              <a:r>
                <a:rPr lang="en-US" sz="1100" b="1">
                  <a:solidFill>
                    <a:schemeClr val="accent1"/>
                  </a:solidFill>
                  <a:latin typeface="+mn-lt"/>
                </a:rPr>
                <a:t>Meijer and Competitor Stores</a:t>
              </a:r>
            </a:p>
            <a:p>
              <a:pPr algn="ctr"/>
              <a:r>
                <a:rPr lang="en-US" sz="1000">
                  <a:solidFill>
                    <a:schemeClr val="accent4"/>
                  </a:solidFill>
                  <a:latin typeface="+mn-lt"/>
                </a:rPr>
                <a:t>Meijer Supercenters, M-Express store, and Competitor Stores</a:t>
              </a:r>
            </a:p>
          </p:txBody>
        </p:sp>
        <p:pic>
          <p:nvPicPr>
            <p:cNvPr id="8" name="Graphic 7" descr="Shopping cart outline">
              <a:extLst>
                <a:ext uri="{FF2B5EF4-FFF2-40B4-BE49-F238E27FC236}">
                  <a16:creationId xmlns:a16="http://schemas.microsoft.com/office/drawing/2014/main" id="{02A7F825-8C89-927A-D842-AF50C9F21BA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3750" y="1493905"/>
              <a:ext cx="546208" cy="546208"/>
            </a:xfrm>
            <a:prstGeom prst="rect">
              <a:avLst/>
            </a:prstGeom>
          </p:spPr>
        </p:pic>
      </p:grpSp>
      <p:grpSp>
        <p:nvGrpSpPr>
          <p:cNvPr id="5" name="Group 4">
            <a:extLst>
              <a:ext uri="{FF2B5EF4-FFF2-40B4-BE49-F238E27FC236}">
                <a16:creationId xmlns:a16="http://schemas.microsoft.com/office/drawing/2014/main" id="{2E54BD91-837E-D36E-8ECF-9CE21ED95524}"/>
              </a:ext>
            </a:extLst>
          </p:cNvPr>
          <p:cNvGrpSpPr/>
          <p:nvPr/>
        </p:nvGrpSpPr>
        <p:grpSpPr>
          <a:xfrm>
            <a:off x="2790216" y="1411393"/>
            <a:ext cx="1632192" cy="1349402"/>
            <a:chOff x="2790216" y="1411393"/>
            <a:chExt cx="1632192" cy="1349402"/>
          </a:xfrm>
        </p:grpSpPr>
        <p:sp>
          <p:nvSpPr>
            <p:cNvPr id="60" name="Oval 59">
              <a:extLst>
                <a:ext uri="{FF2B5EF4-FFF2-40B4-BE49-F238E27FC236}">
                  <a16:creationId xmlns:a16="http://schemas.microsoft.com/office/drawing/2014/main" id="{0771BE49-965B-88BE-A0D8-717E33995304}"/>
                </a:ext>
              </a:extLst>
            </p:cNvPr>
            <p:cNvSpPr/>
            <p:nvPr/>
          </p:nvSpPr>
          <p:spPr>
            <a:xfrm>
              <a:off x="3246121" y="1428750"/>
              <a:ext cx="650476" cy="650470"/>
            </a:xfrm>
            <a:prstGeom prst="ellipse">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accent1"/>
                </a:solidFill>
              </a:endParaRPr>
            </a:p>
          </p:txBody>
        </p:sp>
        <p:sp>
          <p:nvSpPr>
            <p:cNvPr id="2058" name="Footer Text">
              <a:extLst>
                <a:ext uri="{FF2B5EF4-FFF2-40B4-BE49-F238E27FC236}">
                  <a16:creationId xmlns:a16="http://schemas.microsoft.com/office/drawing/2014/main" id="{06B8870A-BAE6-5E98-BCE4-CD95D7A6A348}"/>
                </a:ext>
              </a:extLst>
            </p:cNvPr>
            <p:cNvSpPr txBox="1"/>
            <p:nvPr/>
          </p:nvSpPr>
          <p:spPr>
            <a:xfrm>
              <a:off x="2790216" y="2129853"/>
              <a:ext cx="1632192" cy="630942"/>
            </a:xfrm>
            <a:prstGeom prst="rect">
              <a:avLst/>
            </a:prstGeom>
            <a:noFill/>
          </p:spPr>
          <p:txBody>
            <a:bodyPr wrap="square" lIns="0" tIns="0" rIns="0" bIns="0" rtlCol="0">
              <a:spAutoFit/>
            </a:bodyPr>
            <a:lstStyle/>
            <a:p>
              <a:pPr algn="ctr"/>
              <a:r>
                <a:rPr lang="en-US" sz="1100" b="1">
                  <a:solidFill>
                    <a:schemeClr val="accent2"/>
                  </a:solidFill>
                  <a:latin typeface="+mn-lt"/>
                </a:rPr>
                <a:t>Select Store Attributes</a:t>
              </a:r>
              <a:endParaRPr lang="en-US" sz="1100">
                <a:solidFill>
                  <a:schemeClr val="accent2"/>
                </a:solidFill>
                <a:latin typeface="+mn-lt"/>
              </a:endParaRPr>
            </a:p>
            <a:p>
              <a:pPr algn="ctr"/>
              <a:r>
                <a:rPr lang="en-US" sz="1000">
                  <a:solidFill>
                    <a:schemeClr val="accent4"/>
                  </a:solidFill>
                  <a:latin typeface="+mn-lt"/>
                </a:rPr>
                <a:t>Categorize attributes, such as Traffic, Nearby places, and County Demographics</a:t>
              </a:r>
            </a:p>
          </p:txBody>
        </p:sp>
        <p:pic>
          <p:nvPicPr>
            <p:cNvPr id="9" name="Picture 8">
              <a:extLst>
                <a:ext uri="{FF2B5EF4-FFF2-40B4-BE49-F238E27FC236}">
                  <a16:creationId xmlns:a16="http://schemas.microsoft.com/office/drawing/2014/main" id="{0A45A72B-B1A5-9F41-2FB6-E01ED3F0139D}"/>
                </a:ext>
              </a:extLst>
            </p:cNvPr>
            <p:cNvPicPr>
              <a:picLocks noChangeAspect="1"/>
            </p:cNvPicPr>
            <p:nvPr/>
          </p:nvPicPr>
          <p:blipFill>
            <a:blip r:embed="rId9">
              <a:lum bright="70000" contrast="-70000"/>
              <a:extLst>
                <a:ext uri="{BEBA8EAE-BF5A-486C-A8C5-ECC9F3942E4B}">
                  <a14:imgProps xmlns:a14="http://schemas.microsoft.com/office/drawing/2010/main">
                    <a14:imgLayer r:embed="rId10">
                      <a14:imgEffect>
                        <a14:artisticPhotocopy/>
                      </a14:imgEffect>
                    </a14:imgLayer>
                  </a14:imgProps>
                </a:ext>
              </a:extLst>
            </a:blip>
            <a:stretch>
              <a:fillRect/>
            </a:stretch>
          </p:blipFill>
          <p:spPr>
            <a:xfrm>
              <a:off x="3248628" y="1411393"/>
              <a:ext cx="635583" cy="634029"/>
            </a:xfrm>
            <a:prstGeom prst="rect">
              <a:avLst/>
            </a:prstGeom>
          </p:spPr>
        </p:pic>
      </p:grpSp>
      <p:grpSp>
        <p:nvGrpSpPr>
          <p:cNvPr id="10" name="Group 9">
            <a:extLst>
              <a:ext uri="{FF2B5EF4-FFF2-40B4-BE49-F238E27FC236}">
                <a16:creationId xmlns:a16="http://schemas.microsoft.com/office/drawing/2014/main" id="{E6F76DB0-E0C5-C444-9E59-12F8CE25F352}"/>
              </a:ext>
            </a:extLst>
          </p:cNvPr>
          <p:cNvGrpSpPr/>
          <p:nvPr/>
        </p:nvGrpSpPr>
        <p:grpSpPr>
          <a:xfrm>
            <a:off x="5277256" y="1411393"/>
            <a:ext cx="1632192" cy="1349402"/>
            <a:chOff x="5277256" y="1411393"/>
            <a:chExt cx="1632192" cy="1349402"/>
          </a:xfrm>
        </p:grpSpPr>
        <p:sp>
          <p:nvSpPr>
            <p:cNvPr id="63" name="Oval 62">
              <a:extLst>
                <a:ext uri="{FF2B5EF4-FFF2-40B4-BE49-F238E27FC236}">
                  <a16:creationId xmlns:a16="http://schemas.microsoft.com/office/drawing/2014/main" id="{70A3E089-85C7-76A8-6763-E96766B680CF}"/>
                </a:ext>
              </a:extLst>
            </p:cNvPr>
            <p:cNvSpPr/>
            <p:nvPr/>
          </p:nvSpPr>
          <p:spPr>
            <a:xfrm>
              <a:off x="5725183" y="1428750"/>
              <a:ext cx="650476" cy="650470"/>
            </a:xfrm>
            <a:prstGeom prst="ellipse">
              <a:avLst/>
            </a:pr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accent1"/>
                </a:solidFill>
              </a:endParaRPr>
            </a:p>
          </p:txBody>
        </p:sp>
        <p:sp>
          <p:nvSpPr>
            <p:cNvPr id="2059" name="Footer Text">
              <a:extLst>
                <a:ext uri="{FF2B5EF4-FFF2-40B4-BE49-F238E27FC236}">
                  <a16:creationId xmlns:a16="http://schemas.microsoft.com/office/drawing/2014/main" id="{338AAB35-C393-DC3D-9F32-EAE3C8F8CF0A}"/>
                </a:ext>
              </a:extLst>
            </p:cNvPr>
            <p:cNvSpPr txBox="1"/>
            <p:nvPr/>
          </p:nvSpPr>
          <p:spPr>
            <a:xfrm>
              <a:off x="5277256" y="2129853"/>
              <a:ext cx="1632192" cy="630942"/>
            </a:xfrm>
            <a:prstGeom prst="rect">
              <a:avLst/>
            </a:prstGeom>
            <a:noFill/>
          </p:spPr>
          <p:txBody>
            <a:bodyPr wrap="square" lIns="0" tIns="0" rIns="0" bIns="0" rtlCol="0">
              <a:spAutoFit/>
            </a:bodyPr>
            <a:lstStyle/>
            <a:p>
              <a:pPr algn="ctr"/>
              <a:r>
                <a:rPr lang="en-US" sz="1100" b="1">
                  <a:solidFill>
                    <a:schemeClr val="accent3"/>
                  </a:solidFill>
                  <a:latin typeface="+mn-lt"/>
                </a:rPr>
                <a:t>Identify Locations</a:t>
              </a:r>
              <a:endParaRPr lang="en-US" sz="1100">
                <a:solidFill>
                  <a:schemeClr val="accent3"/>
                </a:solidFill>
                <a:latin typeface="+mn-lt"/>
              </a:endParaRPr>
            </a:p>
            <a:p>
              <a:pPr algn="ctr"/>
              <a:r>
                <a:rPr lang="en-US" sz="1000">
                  <a:solidFill>
                    <a:schemeClr val="accent4"/>
                  </a:solidFill>
                  <a:latin typeface="+mn-lt"/>
                </a:rPr>
                <a:t>Identify existing and potential store locations for which data needs to be sourced</a:t>
              </a:r>
            </a:p>
          </p:txBody>
        </p:sp>
        <p:pic>
          <p:nvPicPr>
            <p:cNvPr id="13" name="Graphic 12" descr="Marker with solid fill">
              <a:extLst>
                <a:ext uri="{FF2B5EF4-FFF2-40B4-BE49-F238E27FC236}">
                  <a16:creationId xmlns:a16="http://schemas.microsoft.com/office/drawing/2014/main" id="{D5CAD41B-EAF4-ADB7-33C9-DAE9E211C23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98035" y="1411393"/>
              <a:ext cx="703868" cy="703868"/>
            </a:xfrm>
            <a:prstGeom prst="rect">
              <a:avLst/>
            </a:prstGeom>
          </p:spPr>
        </p:pic>
      </p:grpSp>
      <p:grpSp>
        <p:nvGrpSpPr>
          <p:cNvPr id="22" name="Group 21">
            <a:extLst>
              <a:ext uri="{FF2B5EF4-FFF2-40B4-BE49-F238E27FC236}">
                <a16:creationId xmlns:a16="http://schemas.microsoft.com/office/drawing/2014/main" id="{3A4314BC-8E36-2F55-2A6F-C3E15A557C78}"/>
              </a:ext>
            </a:extLst>
          </p:cNvPr>
          <p:cNvGrpSpPr/>
          <p:nvPr/>
        </p:nvGrpSpPr>
        <p:grpSpPr>
          <a:xfrm>
            <a:off x="2790216" y="2968984"/>
            <a:ext cx="1632192" cy="1464484"/>
            <a:chOff x="2790216" y="2968984"/>
            <a:chExt cx="1632192" cy="1464484"/>
          </a:xfrm>
        </p:grpSpPr>
        <p:sp>
          <p:nvSpPr>
            <p:cNvPr id="2053" name="Oval 2052">
              <a:extLst>
                <a:ext uri="{FF2B5EF4-FFF2-40B4-BE49-F238E27FC236}">
                  <a16:creationId xmlns:a16="http://schemas.microsoft.com/office/drawing/2014/main" id="{E7C3B907-8978-CC74-8F25-45482ADD608C}"/>
                </a:ext>
              </a:extLst>
            </p:cNvPr>
            <p:cNvSpPr/>
            <p:nvPr/>
          </p:nvSpPr>
          <p:spPr>
            <a:xfrm rot="10800000">
              <a:off x="3269434" y="2968984"/>
              <a:ext cx="650476" cy="650470"/>
            </a:xfrm>
            <a:prstGeom prst="ellipse">
              <a:avLst/>
            </a:prstGeom>
            <a:solidFill>
              <a:schemeClr val="accent5"/>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solidFill>
                  <a:schemeClr val="accent1"/>
                </a:solidFill>
              </a:endParaRPr>
            </a:p>
          </p:txBody>
        </p:sp>
        <p:sp>
          <p:nvSpPr>
            <p:cNvPr id="2060" name="Footer Text">
              <a:extLst>
                <a:ext uri="{FF2B5EF4-FFF2-40B4-BE49-F238E27FC236}">
                  <a16:creationId xmlns:a16="http://schemas.microsoft.com/office/drawing/2014/main" id="{F9CC54C3-66E3-C26D-7385-A4B53BB3C452}"/>
                </a:ext>
              </a:extLst>
            </p:cNvPr>
            <p:cNvSpPr txBox="1"/>
            <p:nvPr/>
          </p:nvSpPr>
          <p:spPr>
            <a:xfrm>
              <a:off x="2790216" y="3648638"/>
              <a:ext cx="1632192" cy="784830"/>
            </a:xfrm>
            <a:prstGeom prst="rect">
              <a:avLst/>
            </a:prstGeom>
            <a:noFill/>
          </p:spPr>
          <p:txBody>
            <a:bodyPr wrap="square" lIns="0" tIns="0" rIns="0" bIns="0" rtlCol="0">
              <a:spAutoFit/>
            </a:bodyPr>
            <a:lstStyle/>
            <a:p>
              <a:pPr algn="ctr"/>
              <a:r>
                <a:rPr lang="en-US" sz="1100" b="1">
                  <a:solidFill>
                    <a:schemeClr val="accent5"/>
                  </a:solidFill>
                  <a:latin typeface="+mn-lt"/>
                </a:rPr>
                <a:t>Data Frame Creation</a:t>
              </a:r>
              <a:endParaRPr lang="en-US" sz="1100">
                <a:solidFill>
                  <a:schemeClr val="accent5"/>
                </a:solidFill>
                <a:latin typeface="+mn-lt"/>
              </a:endParaRPr>
            </a:p>
            <a:p>
              <a:pPr algn="ctr"/>
              <a:r>
                <a:rPr lang="en-US" sz="1000">
                  <a:solidFill>
                    <a:schemeClr val="accent4"/>
                  </a:solidFill>
                  <a:latin typeface="+mn-lt"/>
                </a:rPr>
                <a:t>Create separate data frames for Meijer and its Competitors as well as a master data frame</a:t>
              </a:r>
            </a:p>
          </p:txBody>
        </p:sp>
        <p:pic>
          <p:nvPicPr>
            <p:cNvPr id="18" name="Graphic 17" descr="Database outline">
              <a:extLst>
                <a:ext uri="{FF2B5EF4-FFF2-40B4-BE49-F238E27FC236}">
                  <a16:creationId xmlns:a16="http://schemas.microsoft.com/office/drawing/2014/main" id="{521F2907-ECCB-B7B4-A51F-36C804362F3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297801" y="2978276"/>
              <a:ext cx="593740" cy="593740"/>
            </a:xfrm>
            <a:prstGeom prst="rect">
              <a:avLst/>
            </a:prstGeom>
          </p:spPr>
        </p:pic>
      </p:grpSp>
      <p:grpSp>
        <p:nvGrpSpPr>
          <p:cNvPr id="17" name="Group 16">
            <a:extLst>
              <a:ext uri="{FF2B5EF4-FFF2-40B4-BE49-F238E27FC236}">
                <a16:creationId xmlns:a16="http://schemas.microsoft.com/office/drawing/2014/main" id="{B2A72140-1E1C-6971-3B12-8511DF123E12}"/>
              </a:ext>
            </a:extLst>
          </p:cNvPr>
          <p:cNvGrpSpPr/>
          <p:nvPr/>
        </p:nvGrpSpPr>
        <p:grpSpPr>
          <a:xfrm>
            <a:off x="5277256" y="2968984"/>
            <a:ext cx="1632192" cy="1464484"/>
            <a:chOff x="5277256" y="2968984"/>
            <a:chExt cx="1632192" cy="1464484"/>
          </a:xfrm>
        </p:grpSpPr>
        <p:sp>
          <p:nvSpPr>
            <p:cNvPr id="2050" name="Oval 2049">
              <a:extLst>
                <a:ext uri="{FF2B5EF4-FFF2-40B4-BE49-F238E27FC236}">
                  <a16:creationId xmlns:a16="http://schemas.microsoft.com/office/drawing/2014/main" id="{8C51472F-4E64-BFE2-844A-F755947FFCCC}"/>
                </a:ext>
              </a:extLst>
            </p:cNvPr>
            <p:cNvSpPr/>
            <p:nvPr/>
          </p:nvSpPr>
          <p:spPr>
            <a:xfrm rot="10800000">
              <a:off x="5725183" y="2968984"/>
              <a:ext cx="650476" cy="650470"/>
            </a:xfrm>
            <a:prstGeom prst="ellipse">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solidFill>
                  <a:schemeClr val="accent1"/>
                </a:solidFill>
              </a:endParaRPr>
            </a:p>
          </p:txBody>
        </p:sp>
        <p:sp>
          <p:nvSpPr>
            <p:cNvPr id="2061" name="Footer Text">
              <a:extLst>
                <a:ext uri="{FF2B5EF4-FFF2-40B4-BE49-F238E27FC236}">
                  <a16:creationId xmlns:a16="http://schemas.microsoft.com/office/drawing/2014/main" id="{A65AE744-620E-8C76-C36F-E0E285C06390}"/>
                </a:ext>
              </a:extLst>
            </p:cNvPr>
            <p:cNvSpPr txBox="1"/>
            <p:nvPr/>
          </p:nvSpPr>
          <p:spPr>
            <a:xfrm>
              <a:off x="5277256" y="3648638"/>
              <a:ext cx="1632192" cy="784830"/>
            </a:xfrm>
            <a:prstGeom prst="rect">
              <a:avLst/>
            </a:prstGeom>
            <a:noFill/>
          </p:spPr>
          <p:txBody>
            <a:bodyPr wrap="square" lIns="0" tIns="0" rIns="0" bIns="0" rtlCol="0">
              <a:spAutoFit/>
            </a:bodyPr>
            <a:lstStyle/>
            <a:p>
              <a:pPr algn="ctr"/>
              <a:r>
                <a:rPr lang="en-US" sz="1100" b="1">
                  <a:solidFill>
                    <a:schemeClr val="accent4"/>
                  </a:solidFill>
                  <a:latin typeface="+mn-lt"/>
                </a:rPr>
                <a:t>Web Scraping</a:t>
              </a:r>
              <a:endParaRPr lang="en-US" sz="1100">
                <a:solidFill>
                  <a:schemeClr val="accent4"/>
                </a:solidFill>
                <a:latin typeface="+mn-lt"/>
              </a:endParaRPr>
            </a:p>
            <a:p>
              <a:pPr algn="ctr"/>
              <a:r>
                <a:rPr lang="en-US" sz="1000">
                  <a:solidFill>
                    <a:schemeClr val="accent4"/>
                  </a:solidFill>
                  <a:latin typeface="+mn-lt"/>
                </a:rPr>
                <a:t>Collect data using Python Libraries and APIs, such as Google Maps and Overpass API</a:t>
              </a:r>
            </a:p>
          </p:txBody>
        </p:sp>
        <p:pic>
          <p:nvPicPr>
            <p:cNvPr id="20" name="Picture 4" descr="Icon Api #84299 - Free Icons Library">
              <a:extLst>
                <a:ext uri="{FF2B5EF4-FFF2-40B4-BE49-F238E27FC236}">
                  <a16:creationId xmlns:a16="http://schemas.microsoft.com/office/drawing/2014/main" id="{0FA6A9B5-6CBC-E487-1E30-891822E5312C}"/>
                </a:ext>
              </a:extLst>
            </p:cNvPr>
            <p:cNvPicPr>
              <a:picLocks noChangeAspect="1" noChangeArrowheads="1"/>
            </p:cNvPicPr>
            <p:nvPr/>
          </p:nvPicPr>
          <p:blipFill>
            <a:blip r:embed="rId15">
              <a:lum bright="70000" contrast="-70000"/>
              <a:extLst>
                <a:ext uri="{BEBA8EAE-BF5A-486C-A8C5-ECC9F3942E4B}">
                  <a14:imgProps xmlns:a14="http://schemas.microsoft.com/office/drawing/2010/main">
                    <a14:imgLayer r:embed="rId1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5811198" y="3042167"/>
              <a:ext cx="501388" cy="5207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30">
            <a:extLst>
              <a:ext uri="{FF2B5EF4-FFF2-40B4-BE49-F238E27FC236}">
                <a16:creationId xmlns:a16="http://schemas.microsoft.com/office/drawing/2014/main" id="{A65B5F3A-BF92-3CBB-6F35-FD065823DA44}"/>
              </a:ext>
            </a:extLst>
          </p:cNvPr>
          <p:cNvGrpSpPr/>
          <p:nvPr/>
        </p:nvGrpSpPr>
        <p:grpSpPr>
          <a:xfrm>
            <a:off x="2734332" y="367807"/>
            <a:ext cx="6100551" cy="459093"/>
            <a:chOff x="1270277" y="1233504"/>
            <a:chExt cx="3048000" cy="459093"/>
          </a:xfrm>
        </p:grpSpPr>
        <p:sp>
          <p:nvSpPr>
            <p:cNvPr id="19" name="Text Placeholder 3">
              <a:extLst>
                <a:ext uri="{FF2B5EF4-FFF2-40B4-BE49-F238E27FC236}">
                  <a16:creationId xmlns:a16="http://schemas.microsoft.com/office/drawing/2014/main" id="{1233EBAE-72B6-45BF-A6FD-C5C3ADB47AC0}"/>
                </a:ext>
              </a:extLst>
            </p:cNvPr>
            <p:cNvSpPr txBox="1">
              <a:spLocks/>
            </p:cNvSpPr>
            <p:nvPr/>
          </p:nvSpPr>
          <p:spPr>
            <a:xfrm>
              <a:off x="1270277" y="1233504"/>
              <a:ext cx="717610" cy="276999"/>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1" i="0" u="none" strike="noStrike" kern="1200" cap="none" spc="0" normalizeH="0" baseline="0" noProof="0">
                  <a:ln>
                    <a:noFill/>
                  </a:ln>
                  <a:solidFill>
                    <a:schemeClr val="accent2"/>
                  </a:solidFill>
                  <a:effectLst/>
                  <a:uLnTx/>
                  <a:uFillTx/>
                  <a:latin typeface="+mj-lt"/>
                  <a:ea typeface="+mn-ea"/>
                  <a:cs typeface="+mn-cs"/>
                </a:rPr>
                <a:t>Methodology</a:t>
              </a:r>
            </a:p>
          </p:txBody>
        </p:sp>
        <p:sp>
          <p:nvSpPr>
            <p:cNvPr id="21" name="Text Placeholder 3">
              <a:extLst>
                <a:ext uri="{FF2B5EF4-FFF2-40B4-BE49-F238E27FC236}">
                  <a16:creationId xmlns:a16="http://schemas.microsoft.com/office/drawing/2014/main" id="{E0164ED2-B332-866B-B266-556697931851}"/>
                </a:ext>
              </a:extLst>
            </p:cNvPr>
            <p:cNvSpPr txBox="1">
              <a:spLocks/>
            </p:cNvSpPr>
            <p:nvPr/>
          </p:nvSpPr>
          <p:spPr>
            <a:xfrm>
              <a:off x="1270277" y="1507931"/>
              <a:ext cx="3048000" cy="18466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1200">
                  <a:solidFill>
                    <a:schemeClr val="accent4"/>
                  </a:solidFill>
                  <a:latin typeface="+mn-lt"/>
                </a:rPr>
                <a:t>Analytical process framework</a:t>
              </a:r>
            </a:p>
          </p:txBody>
        </p:sp>
      </p:grpSp>
      <p:sp>
        <p:nvSpPr>
          <p:cNvPr id="23" name="TextBox 22">
            <a:extLst>
              <a:ext uri="{FF2B5EF4-FFF2-40B4-BE49-F238E27FC236}">
                <a16:creationId xmlns:a16="http://schemas.microsoft.com/office/drawing/2014/main" id="{17762740-C5ED-461A-6CF4-AE7BABF9F0B3}"/>
              </a:ext>
            </a:extLst>
          </p:cNvPr>
          <p:cNvSpPr txBox="1"/>
          <p:nvPr/>
        </p:nvSpPr>
        <p:spPr>
          <a:xfrm>
            <a:off x="8736429" y="77751"/>
            <a:ext cx="263214" cy="261610"/>
          </a:xfrm>
          <a:prstGeom prst="rect">
            <a:avLst/>
          </a:prstGeom>
          <a:noFill/>
        </p:spPr>
        <p:txBody>
          <a:bodyPr wrap="none" rtlCol="0">
            <a:spAutoFit/>
          </a:bodyPr>
          <a:lstStyle/>
          <a:p>
            <a:fld id="{1D03D236-619A-8544-8962-F3540FB24A9C}" type="slidenum">
              <a:rPr lang="en-US" sz="1100" smtClean="0">
                <a:solidFill>
                  <a:schemeClr val="tx1">
                    <a:lumMod val="50000"/>
                    <a:lumOff val="50000"/>
                  </a:schemeClr>
                </a:solidFill>
              </a:rPr>
              <a:t>6</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3019540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wipe(left)">
                                      <p:cBhvr>
                                        <p:cTn id="13" dur="500"/>
                                        <p:tgtEl>
                                          <p:spTgt spid="50"/>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wipe(left)">
                                      <p:cBhvr>
                                        <p:cTn id="23" dur="500"/>
                                        <p:tgtEl>
                                          <p:spTgt spid="51"/>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wipe(left)">
                                      <p:cBhvr>
                                        <p:cTn id="33" dur="500"/>
                                        <p:tgtEl>
                                          <p:spTgt spid="52"/>
                                        </p:tgtEl>
                                      </p:cBhvr>
                                    </p:animEffect>
                                  </p:childTnLst>
                                </p:cTn>
                              </p:par>
                            </p:childTnLst>
                          </p:cTn>
                        </p:par>
                        <p:par>
                          <p:cTn id="34" fill="hold">
                            <p:stCondLst>
                              <p:cond delay="3000"/>
                            </p:stCondLst>
                            <p:childTnLst>
                              <p:par>
                                <p:cTn id="35" presetID="22" presetClass="entr" presetSubtype="1" fill="hold" nodeType="after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wipe(up)">
                                      <p:cBhvr>
                                        <p:cTn id="37" dur="500"/>
                                        <p:tgtEl>
                                          <p:spTgt spid="53"/>
                                        </p:tgtEl>
                                      </p:cBhvr>
                                    </p:animEffect>
                                  </p:childTnLst>
                                </p:cTn>
                              </p:par>
                            </p:childTnLst>
                          </p:cTn>
                        </p:par>
                        <p:par>
                          <p:cTn id="38" fill="hold">
                            <p:stCondLst>
                              <p:cond delay="3500"/>
                            </p:stCondLst>
                            <p:childTnLst>
                              <p:par>
                                <p:cTn id="39" presetID="53" presetClass="entr" presetSubtype="16" fill="hold" nodeType="after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p:cTn id="41" dur="500" fill="hold"/>
                                        <p:tgtEl>
                                          <p:spTgt spid="17"/>
                                        </p:tgtEl>
                                        <p:attrNameLst>
                                          <p:attrName>ppt_w</p:attrName>
                                        </p:attrNameLst>
                                      </p:cBhvr>
                                      <p:tavLst>
                                        <p:tav tm="0">
                                          <p:val>
                                            <p:fltVal val="0"/>
                                          </p:val>
                                        </p:tav>
                                        <p:tav tm="100000">
                                          <p:val>
                                            <p:strVal val="#ppt_w"/>
                                          </p:val>
                                        </p:tav>
                                      </p:tavLst>
                                    </p:anim>
                                    <p:anim calcmode="lin" valueType="num">
                                      <p:cBhvr>
                                        <p:cTn id="42" dur="500" fill="hold"/>
                                        <p:tgtEl>
                                          <p:spTgt spid="17"/>
                                        </p:tgtEl>
                                        <p:attrNameLst>
                                          <p:attrName>ppt_h</p:attrName>
                                        </p:attrNameLst>
                                      </p:cBhvr>
                                      <p:tavLst>
                                        <p:tav tm="0">
                                          <p:val>
                                            <p:fltVal val="0"/>
                                          </p:val>
                                        </p:tav>
                                        <p:tav tm="100000">
                                          <p:val>
                                            <p:strVal val="#ppt_h"/>
                                          </p:val>
                                        </p:tav>
                                      </p:tavLst>
                                    </p:anim>
                                    <p:animEffect transition="in" filter="fade">
                                      <p:cBhvr>
                                        <p:cTn id="43" dur="500"/>
                                        <p:tgtEl>
                                          <p:spTgt spid="17"/>
                                        </p:tgtEl>
                                      </p:cBhvr>
                                    </p:animEffect>
                                  </p:childTnLst>
                                </p:cTn>
                              </p:par>
                            </p:childTnLst>
                          </p:cTn>
                        </p:par>
                        <p:par>
                          <p:cTn id="44" fill="hold">
                            <p:stCondLst>
                              <p:cond delay="4000"/>
                            </p:stCondLst>
                            <p:childTnLst>
                              <p:par>
                                <p:cTn id="45" presetID="22" presetClass="entr" presetSubtype="2" fill="hold" nodeType="after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wipe(right)">
                                      <p:cBhvr>
                                        <p:cTn id="47" dur="500"/>
                                        <p:tgtEl>
                                          <p:spTgt spid="54"/>
                                        </p:tgtEl>
                                      </p:cBhvr>
                                    </p:animEffect>
                                  </p:childTnLst>
                                </p:cTn>
                              </p:par>
                            </p:childTnLst>
                          </p:cTn>
                        </p:par>
                        <p:par>
                          <p:cTn id="48" fill="hold">
                            <p:stCondLst>
                              <p:cond delay="4500"/>
                            </p:stCondLst>
                            <p:childTnLst>
                              <p:par>
                                <p:cTn id="49" presetID="53" presetClass="entr" presetSubtype="16"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 calcmode="lin" valueType="num">
                                      <p:cBhvr>
                                        <p:cTn id="51" dur="500" fill="hold"/>
                                        <p:tgtEl>
                                          <p:spTgt spid="22"/>
                                        </p:tgtEl>
                                        <p:attrNameLst>
                                          <p:attrName>ppt_w</p:attrName>
                                        </p:attrNameLst>
                                      </p:cBhvr>
                                      <p:tavLst>
                                        <p:tav tm="0">
                                          <p:val>
                                            <p:fltVal val="0"/>
                                          </p:val>
                                        </p:tav>
                                        <p:tav tm="100000">
                                          <p:val>
                                            <p:strVal val="#ppt_w"/>
                                          </p:val>
                                        </p:tav>
                                      </p:tavLst>
                                    </p:anim>
                                    <p:anim calcmode="lin" valueType="num">
                                      <p:cBhvr>
                                        <p:cTn id="52" dur="500" fill="hold"/>
                                        <p:tgtEl>
                                          <p:spTgt spid="22"/>
                                        </p:tgtEl>
                                        <p:attrNameLst>
                                          <p:attrName>ppt_h</p:attrName>
                                        </p:attrNameLst>
                                      </p:cBhvr>
                                      <p:tavLst>
                                        <p:tav tm="0">
                                          <p:val>
                                            <p:fltVal val="0"/>
                                          </p:val>
                                        </p:tav>
                                        <p:tav tm="100000">
                                          <p:val>
                                            <p:strVal val="#ppt_h"/>
                                          </p:val>
                                        </p:tav>
                                      </p:tavLst>
                                    </p:anim>
                                    <p:animEffect transition="in" filter="fade">
                                      <p:cBhvr>
                                        <p:cTn id="53" dur="500"/>
                                        <p:tgtEl>
                                          <p:spTgt spid="22"/>
                                        </p:tgtEl>
                                      </p:cBhvr>
                                    </p:animEffect>
                                  </p:childTnLst>
                                </p:cTn>
                              </p:par>
                            </p:childTnLst>
                          </p:cTn>
                        </p:par>
                        <p:par>
                          <p:cTn id="54" fill="hold">
                            <p:stCondLst>
                              <p:cond delay="5000"/>
                            </p:stCondLst>
                            <p:childTnLst>
                              <p:par>
                                <p:cTn id="55" presetID="22" presetClass="entr" presetSubtype="2" fill="hold" nodeType="after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wipe(right)">
                                      <p:cBhvr>
                                        <p:cTn id="57" dur="500"/>
                                        <p:tgtEl>
                                          <p:spTgt spid="55"/>
                                        </p:tgtEl>
                                      </p:cBhvr>
                                    </p:animEffect>
                                  </p:childTnLst>
                                </p:cTn>
                              </p:par>
                            </p:childTnLst>
                          </p:cTn>
                        </p:par>
                        <p:par>
                          <p:cTn id="58" fill="hold">
                            <p:stCondLst>
                              <p:cond delay="5500"/>
                            </p:stCondLst>
                            <p:childTnLst>
                              <p:par>
                                <p:cTn id="59" presetID="22" presetClass="entr" presetSubtype="1" fill="hold" nodeType="afterEffect">
                                  <p:stCondLst>
                                    <p:cond delay="0"/>
                                  </p:stCondLst>
                                  <p:childTnLst>
                                    <p:set>
                                      <p:cBhvr>
                                        <p:cTn id="60" dur="1" fill="hold">
                                          <p:stCondLst>
                                            <p:cond delay="0"/>
                                          </p:stCondLst>
                                        </p:cTn>
                                        <p:tgtEl>
                                          <p:spTgt spid="2056"/>
                                        </p:tgtEl>
                                        <p:attrNameLst>
                                          <p:attrName>style.visibility</p:attrName>
                                        </p:attrNameLst>
                                      </p:cBhvr>
                                      <p:to>
                                        <p:strVal val="visible"/>
                                      </p:to>
                                    </p:set>
                                    <p:animEffect transition="in" filter="wipe(up)">
                                      <p:cBhvr>
                                        <p:cTn id="61"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3" name="Oval 2">
            <a:extLst>
              <a:ext uri="{FF2B5EF4-FFF2-40B4-BE49-F238E27FC236}">
                <a16:creationId xmlns:a16="http://schemas.microsoft.com/office/drawing/2014/main" id="{DD4470FA-D519-83DF-0366-FF4D6277004E}"/>
              </a:ext>
            </a:extLst>
          </p:cNvPr>
          <p:cNvSpPr/>
          <p:nvPr/>
        </p:nvSpPr>
        <p:spPr>
          <a:xfrm>
            <a:off x="773992" y="1426916"/>
            <a:ext cx="650476" cy="650470"/>
          </a:xfrm>
          <a:prstGeom prst="ellipse">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accent1"/>
              </a:solidFill>
            </a:endParaRPr>
          </a:p>
        </p:txBody>
      </p:sp>
      <p:sp>
        <p:nvSpPr>
          <p:cNvPr id="10" name="Oval 9">
            <a:extLst>
              <a:ext uri="{FF2B5EF4-FFF2-40B4-BE49-F238E27FC236}">
                <a16:creationId xmlns:a16="http://schemas.microsoft.com/office/drawing/2014/main" id="{C78D7E63-C91F-7BEB-2361-12F20E5DD1FA}"/>
              </a:ext>
            </a:extLst>
          </p:cNvPr>
          <p:cNvSpPr/>
          <p:nvPr/>
        </p:nvSpPr>
        <p:spPr>
          <a:xfrm>
            <a:off x="3248385" y="1426916"/>
            <a:ext cx="650476" cy="650470"/>
          </a:xfrm>
          <a:prstGeom prst="ellipse">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accent1"/>
              </a:solidFill>
            </a:endParaRPr>
          </a:p>
        </p:txBody>
      </p:sp>
      <p:sp>
        <p:nvSpPr>
          <p:cNvPr id="13" name="Oval 12">
            <a:extLst>
              <a:ext uri="{FF2B5EF4-FFF2-40B4-BE49-F238E27FC236}">
                <a16:creationId xmlns:a16="http://schemas.microsoft.com/office/drawing/2014/main" id="{FD5B31C8-5F44-F8C9-0E08-23F29C82CA21}"/>
              </a:ext>
            </a:extLst>
          </p:cNvPr>
          <p:cNvSpPr/>
          <p:nvPr/>
        </p:nvSpPr>
        <p:spPr>
          <a:xfrm>
            <a:off x="5734203" y="1426916"/>
            <a:ext cx="650476" cy="650470"/>
          </a:xfrm>
          <a:prstGeom prst="ellipse">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accent1"/>
              </a:solidFill>
            </a:endParaRPr>
          </a:p>
        </p:txBody>
      </p:sp>
      <p:sp>
        <p:nvSpPr>
          <p:cNvPr id="15" name="Oval 14">
            <a:extLst>
              <a:ext uri="{FF2B5EF4-FFF2-40B4-BE49-F238E27FC236}">
                <a16:creationId xmlns:a16="http://schemas.microsoft.com/office/drawing/2014/main" id="{22716F88-D585-3F6E-D920-4B8B6D9EE569}"/>
              </a:ext>
            </a:extLst>
          </p:cNvPr>
          <p:cNvSpPr/>
          <p:nvPr/>
        </p:nvSpPr>
        <p:spPr>
          <a:xfrm rot="10800000">
            <a:off x="5702047" y="2967150"/>
            <a:ext cx="650476" cy="650470"/>
          </a:xfrm>
          <a:prstGeom prst="ellipse">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accent1"/>
              </a:solidFill>
            </a:endParaRPr>
          </a:p>
        </p:txBody>
      </p:sp>
      <p:sp>
        <p:nvSpPr>
          <p:cNvPr id="17" name="Oval 16">
            <a:extLst>
              <a:ext uri="{FF2B5EF4-FFF2-40B4-BE49-F238E27FC236}">
                <a16:creationId xmlns:a16="http://schemas.microsoft.com/office/drawing/2014/main" id="{AEE77883-1515-1D4A-2F41-439767B78EE4}"/>
              </a:ext>
            </a:extLst>
          </p:cNvPr>
          <p:cNvSpPr/>
          <p:nvPr/>
        </p:nvSpPr>
        <p:spPr>
          <a:xfrm rot="10800000">
            <a:off x="3271698" y="2967150"/>
            <a:ext cx="650476" cy="650470"/>
          </a:xfrm>
          <a:prstGeom prst="ellipse">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accent1"/>
              </a:solidFill>
            </a:endParaRPr>
          </a:p>
        </p:txBody>
      </p:sp>
      <p:grpSp>
        <p:nvGrpSpPr>
          <p:cNvPr id="19" name="Group 18">
            <a:extLst>
              <a:ext uri="{FF2B5EF4-FFF2-40B4-BE49-F238E27FC236}">
                <a16:creationId xmlns:a16="http://schemas.microsoft.com/office/drawing/2014/main" id="{7945D508-2092-BEB1-D29F-E1B68DDE12F9}"/>
              </a:ext>
            </a:extLst>
          </p:cNvPr>
          <p:cNvGrpSpPr/>
          <p:nvPr/>
        </p:nvGrpSpPr>
        <p:grpSpPr>
          <a:xfrm>
            <a:off x="304754" y="1428750"/>
            <a:ext cx="1632192" cy="1501322"/>
            <a:chOff x="304754" y="1428750"/>
            <a:chExt cx="1632192" cy="1501322"/>
          </a:xfrm>
        </p:grpSpPr>
        <p:sp>
          <p:nvSpPr>
            <p:cNvPr id="16" name="Oval 15">
              <a:extLst>
                <a:ext uri="{FF2B5EF4-FFF2-40B4-BE49-F238E27FC236}">
                  <a16:creationId xmlns:a16="http://schemas.microsoft.com/office/drawing/2014/main" id="{3D64FE4C-6D96-7E77-4D50-36E853D794ED}"/>
                </a:ext>
              </a:extLst>
            </p:cNvPr>
            <p:cNvSpPr/>
            <p:nvPr/>
          </p:nvSpPr>
          <p:spPr>
            <a:xfrm>
              <a:off x="771728" y="1428750"/>
              <a:ext cx="650476" cy="650470"/>
            </a:xfrm>
            <a:prstGeom prst="ellipse">
              <a:avLst/>
            </a:prstGeom>
            <a:solidFill>
              <a:schemeClr val="accent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accent1"/>
                </a:solidFill>
              </a:endParaRPr>
            </a:p>
          </p:txBody>
        </p:sp>
        <p:sp>
          <p:nvSpPr>
            <p:cNvPr id="61" name="Footer Text">
              <a:extLst>
                <a:ext uri="{FF2B5EF4-FFF2-40B4-BE49-F238E27FC236}">
                  <a16:creationId xmlns:a16="http://schemas.microsoft.com/office/drawing/2014/main" id="{5AC87763-0CA2-20CB-5034-BAE7E6BDAF08}"/>
                </a:ext>
              </a:extLst>
            </p:cNvPr>
            <p:cNvSpPr txBox="1"/>
            <p:nvPr/>
          </p:nvSpPr>
          <p:spPr>
            <a:xfrm>
              <a:off x="304754" y="2129853"/>
              <a:ext cx="1632192" cy="800219"/>
            </a:xfrm>
            <a:prstGeom prst="rect">
              <a:avLst/>
            </a:prstGeom>
            <a:noFill/>
          </p:spPr>
          <p:txBody>
            <a:bodyPr wrap="square" lIns="0" tIns="0" rIns="0" bIns="0" rtlCol="0">
              <a:spAutoFit/>
            </a:bodyPr>
            <a:lstStyle/>
            <a:p>
              <a:pPr algn="ctr"/>
              <a:r>
                <a:rPr lang="en-US" sz="1100" b="1">
                  <a:solidFill>
                    <a:schemeClr val="accent2"/>
                  </a:solidFill>
                  <a:latin typeface="+mn-lt"/>
                </a:rPr>
                <a:t>Exploratory Data Analysis</a:t>
              </a:r>
              <a:endParaRPr lang="en-US" sz="1100">
                <a:solidFill>
                  <a:schemeClr val="accent2"/>
                </a:solidFill>
                <a:latin typeface="+mn-lt"/>
              </a:endParaRPr>
            </a:p>
            <a:p>
              <a:pPr algn="ctr"/>
              <a:r>
                <a:rPr lang="en-US" sz="1000">
                  <a:solidFill>
                    <a:schemeClr val="accent4"/>
                  </a:solidFill>
                  <a:latin typeface="+mn-lt"/>
                </a:rPr>
                <a:t>Identify trends, patterns and correlations between attributes </a:t>
              </a:r>
            </a:p>
          </p:txBody>
        </p:sp>
        <p:pic>
          <p:nvPicPr>
            <p:cNvPr id="2" name="Picture 12" descr="Analysis, analytics, financial, market, research, stock, view icon ...">
              <a:extLst>
                <a:ext uri="{FF2B5EF4-FFF2-40B4-BE49-F238E27FC236}">
                  <a16:creationId xmlns:a16="http://schemas.microsoft.com/office/drawing/2014/main" id="{D2B48B68-71D0-243F-CB1C-20DB25AC04E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Photocopy/>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860201" y="1529909"/>
              <a:ext cx="445119" cy="445119"/>
            </a:xfrm>
            <a:prstGeom prst="rect">
              <a:avLst/>
            </a:prstGeom>
            <a:noFill/>
            <a:extLst>
              <a:ext uri="{909E8E84-426E-40DD-AFC4-6F175D3DCCD1}">
                <a14:hiddenFill xmlns:a14="http://schemas.microsoft.com/office/drawing/2010/main">
                  <a:solidFill>
                    <a:srgbClr val="FFFFFF"/>
                  </a:solidFill>
                </a14:hiddenFill>
              </a:ext>
            </a:extLst>
          </p:spPr>
        </p:pic>
      </p:grpSp>
      <p:sp>
        <p:nvSpPr>
          <p:cNvPr id="48" name="Google Shape;48;p15"/>
          <p:cNvSpPr/>
          <p:nvPr/>
        </p:nvSpPr>
        <p:spPr>
          <a:xfrm flipH="1">
            <a:off x="9763072" y="3720733"/>
            <a:ext cx="78271" cy="104824"/>
          </a:xfrm>
          <a:custGeom>
            <a:avLst/>
            <a:gdLst/>
            <a:ahLst/>
            <a:cxnLst/>
            <a:rect l="l" t="t" r="r" b="b"/>
            <a:pathLst>
              <a:path w="1126" h="1508" extrusionOk="0">
                <a:moveTo>
                  <a:pt x="0" y="1"/>
                </a:moveTo>
                <a:lnTo>
                  <a:pt x="0" y="1"/>
                </a:lnTo>
                <a:cubicBezTo>
                  <a:pt x="362" y="503"/>
                  <a:pt x="744" y="1005"/>
                  <a:pt x="1126" y="1508"/>
                </a:cubicBezTo>
                <a:lnTo>
                  <a:pt x="1126" y="16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pic>
        <p:nvPicPr>
          <p:cNvPr id="2054" name="Picture 6" descr="Meijer – Logo, brand and logotype">
            <a:extLst>
              <a:ext uri="{FF2B5EF4-FFF2-40B4-BE49-F238E27FC236}">
                <a16:creationId xmlns:a16="http://schemas.microsoft.com/office/drawing/2014/main" id="{A1C07633-0465-2DB5-F486-9750FBDA00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9262" y="4708239"/>
            <a:ext cx="913196" cy="35751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AD49CF5-142F-4DEE-FDDF-22FC2EEB91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9003" y="4713951"/>
            <a:ext cx="2987329" cy="31693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8E6BA503-5FBA-D279-C404-9FC993629272}"/>
              </a:ext>
            </a:extLst>
          </p:cNvPr>
          <p:cNvCxnSpPr/>
          <p:nvPr/>
        </p:nvCxnSpPr>
        <p:spPr>
          <a:xfrm>
            <a:off x="1460304" y="1753985"/>
            <a:ext cx="1785817" cy="0"/>
          </a:xfrm>
          <a:prstGeom prst="line">
            <a:avLst/>
          </a:prstGeom>
          <a:ln w="38100" cap="rnd">
            <a:solidFill>
              <a:schemeClr val="accent6"/>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44A60DB-0E81-118F-D007-785B74C800F2}"/>
              </a:ext>
            </a:extLst>
          </p:cNvPr>
          <p:cNvCxnSpPr/>
          <p:nvPr/>
        </p:nvCxnSpPr>
        <p:spPr>
          <a:xfrm>
            <a:off x="3958822" y="1753985"/>
            <a:ext cx="1785817" cy="0"/>
          </a:xfrm>
          <a:prstGeom prst="line">
            <a:avLst/>
          </a:prstGeom>
          <a:ln w="38100" cap="rnd">
            <a:solidFill>
              <a:schemeClr val="accent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AB9EF48-E161-315F-53C0-6D5F63AF5327}"/>
              </a:ext>
            </a:extLst>
          </p:cNvPr>
          <p:cNvCxnSpPr/>
          <p:nvPr/>
        </p:nvCxnSpPr>
        <p:spPr>
          <a:xfrm>
            <a:off x="6428146" y="1753985"/>
            <a:ext cx="1785817" cy="0"/>
          </a:xfrm>
          <a:prstGeom prst="line">
            <a:avLst/>
          </a:prstGeom>
          <a:ln w="38100" cap="rnd">
            <a:solidFill>
              <a:schemeClr val="accent2"/>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2" name="Elbow Connector 44">
            <a:extLst>
              <a:ext uri="{FF2B5EF4-FFF2-40B4-BE49-F238E27FC236}">
                <a16:creationId xmlns:a16="http://schemas.microsoft.com/office/drawing/2014/main" id="{C395728F-2B2D-FB9A-16BE-DCF3986008AC}"/>
              </a:ext>
            </a:extLst>
          </p:cNvPr>
          <p:cNvCxnSpPr/>
          <p:nvPr/>
        </p:nvCxnSpPr>
        <p:spPr>
          <a:xfrm rot="10800000" flipV="1">
            <a:off x="6325055" y="1753984"/>
            <a:ext cx="1888910" cy="1540235"/>
          </a:xfrm>
          <a:prstGeom prst="bentConnector3">
            <a:avLst>
              <a:gd name="adj1" fmla="val -698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9CE7B24-B36A-8F15-2395-EAEC9A47A82B}"/>
              </a:ext>
            </a:extLst>
          </p:cNvPr>
          <p:cNvCxnSpPr/>
          <p:nvPr/>
        </p:nvCxnSpPr>
        <p:spPr>
          <a:xfrm flipH="1">
            <a:off x="3899749" y="3294219"/>
            <a:ext cx="1785817" cy="0"/>
          </a:xfrm>
          <a:prstGeom prst="line">
            <a:avLst/>
          </a:prstGeom>
          <a:ln w="38100" cap="rnd">
            <a:solidFill>
              <a:schemeClr val="accent3"/>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79EC344-79D8-2E22-A09A-7C72D014E7A8}"/>
              </a:ext>
            </a:extLst>
          </p:cNvPr>
          <p:cNvCxnSpPr/>
          <p:nvPr/>
        </p:nvCxnSpPr>
        <p:spPr>
          <a:xfrm rot="5400000" flipH="1" flipV="1">
            <a:off x="402019" y="687903"/>
            <a:ext cx="1375810" cy="1588"/>
          </a:xfrm>
          <a:prstGeom prst="line">
            <a:avLst/>
          </a:prstGeom>
          <a:ln w="38100" cap="rnd">
            <a:solidFill>
              <a:schemeClr val="accent5"/>
            </a:solidFill>
            <a:headEnd type="oval"/>
            <a:tailEnd type="non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AA5E161D-CF49-7AFA-4DCE-150AE5FB5ACF}"/>
              </a:ext>
            </a:extLst>
          </p:cNvPr>
          <p:cNvGrpSpPr/>
          <p:nvPr/>
        </p:nvGrpSpPr>
        <p:grpSpPr>
          <a:xfrm>
            <a:off x="2790216" y="1428750"/>
            <a:ext cx="1632192" cy="1332045"/>
            <a:chOff x="2790216" y="1428750"/>
            <a:chExt cx="1632192" cy="1332045"/>
          </a:xfrm>
        </p:grpSpPr>
        <p:sp>
          <p:nvSpPr>
            <p:cNvPr id="49" name="Oval 48">
              <a:extLst>
                <a:ext uri="{FF2B5EF4-FFF2-40B4-BE49-F238E27FC236}">
                  <a16:creationId xmlns:a16="http://schemas.microsoft.com/office/drawing/2014/main" id="{370F7755-5B2D-E42F-5404-F49533BAAB07}"/>
                </a:ext>
              </a:extLst>
            </p:cNvPr>
            <p:cNvSpPr/>
            <p:nvPr/>
          </p:nvSpPr>
          <p:spPr>
            <a:xfrm>
              <a:off x="3246121" y="1428750"/>
              <a:ext cx="650476" cy="650470"/>
            </a:xfrm>
            <a:prstGeom prst="ellips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accent1"/>
                </a:solidFill>
              </a:endParaRPr>
            </a:p>
          </p:txBody>
        </p:sp>
        <p:sp>
          <p:nvSpPr>
            <p:cNvPr id="62" name="Footer Text">
              <a:extLst>
                <a:ext uri="{FF2B5EF4-FFF2-40B4-BE49-F238E27FC236}">
                  <a16:creationId xmlns:a16="http://schemas.microsoft.com/office/drawing/2014/main" id="{97D1380E-CC36-91EA-435E-12F628510CB6}"/>
                </a:ext>
              </a:extLst>
            </p:cNvPr>
            <p:cNvSpPr txBox="1"/>
            <p:nvPr/>
          </p:nvSpPr>
          <p:spPr>
            <a:xfrm>
              <a:off x="2790216" y="2129853"/>
              <a:ext cx="1632192" cy="630942"/>
            </a:xfrm>
            <a:prstGeom prst="rect">
              <a:avLst/>
            </a:prstGeom>
            <a:noFill/>
          </p:spPr>
          <p:txBody>
            <a:bodyPr wrap="square" lIns="0" tIns="0" rIns="0" bIns="0" rtlCol="0">
              <a:spAutoFit/>
            </a:bodyPr>
            <a:lstStyle/>
            <a:p>
              <a:pPr algn="ctr"/>
              <a:r>
                <a:rPr lang="en-US" sz="1100" b="1" dirty="0">
                  <a:solidFill>
                    <a:schemeClr val="accent1"/>
                  </a:solidFill>
                  <a:latin typeface="+mn-lt"/>
                </a:rPr>
                <a:t>Data Preprocessing</a:t>
              </a:r>
              <a:endParaRPr lang="en-US" sz="1100" dirty="0">
                <a:solidFill>
                  <a:schemeClr val="accent1"/>
                </a:solidFill>
                <a:latin typeface="+mn-lt"/>
              </a:endParaRPr>
            </a:p>
            <a:p>
              <a:pPr algn="ctr"/>
              <a:r>
                <a:rPr lang="en-US" sz="1000" dirty="0">
                  <a:solidFill>
                    <a:schemeClr val="accent4"/>
                  </a:solidFill>
                  <a:latin typeface="+mn-lt"/>
                </a:rPr>
                <a:t>Removal of </a:t>
              </a:r>
              <a:r>
                <a:rPr lang="en-US" sz="1000">
                  <a:solidFill>
                    <a:schemeClr val="accent4"/>
                  </a:solidFill>
                  <a:latin typeface="+mn-lt"/>
                </a:rPr>
                <a:t>irrelevant features, outliers</a:t>
              </a:r>
              <a:r>
                <a:rPr lang="en-US" sz="1000" dirty="0">
                  <a:solidFill>
                    <a:schemeClr val="accent4"/>
                  </a:solidFill>
                  <a:latin typeface="+mn-lt"/>
                </a:rPr>
                <a:t>, and multicollinearity check</a:t>
              </a:r>
            </a:p>
          </p:txBody>
        </p:sp>
        <p:pic>
          <p:nvPicPr>
            <p:cNvPr id="4" name="Graphic 3" descr="Gears with solid fill">
              <a:extLst>
                <a:ext uri="{FF2B5EF4-FFF2-40B4-BE49-F238E27FC236}">
                  <a16:creationId xmlns:a16="http://schemas.microsoft.com/office/drawing/2014/main" id="{8CCDD0AA-3515-049C-E752-122ECCCF810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39673" y="1453423"/>
              <a:ext cx="650474" cy="650474"/>
            </a:xfrm>
            <a:prstGeom prst="rect">
              <a:avLst/>
            </a:prstGeom>
          </p:spPr>
        </p:pic>
      </p:grpSp>
      <p:grpSp>
        <p:nvGrpSpPr>
          <p:cNvPr id="21" name="Group 20">
            <a:extLst>
              <a:ext uri="{FF2B5EF4-FFF2-40B4-BE49-F238E27FC236}">
                <a16:creationId xmlns:a16="http://schemas.microsoft.com/office/drawing/2014/main" id="{68589B74-6CD6-A885-6FC1-81957CA645DD}"/>
              </a:ext>
            </a:extLst>
          </p:cNvPr>
          <p:cNvGrpSpPr/>
          <p:nvPr/>
        </p:nvGrpSpPr>
        <p:grpSpPr>
          <a:xfrm>
            <a:off x="5277256" y="1428750"/>
            <a:ext cx="1632192" cy="1332045"/>
            <a:chOff x="5277256" y="1428750"/>
            <a:chExt cx="1632192" cy="1332045"/>
          </a:xfrm>
        </p:grpSpPr>
        <p:sp>
          <p:nvSpPr>
            <p:cNvPr id="52" name="Oval 51">
              <a:extLst>
                <a:ext uri="{FF2B5EF4-FFF2-40B4-BE49-F238E27FC236}">
                  <a16:creationId xmlns:a16="http://schemas.microsoft.com/office/drawing/2014/main" id="{20A64B5B-957F-1CBE-3E59-178AF51D7A99}"/>
                </a:ext>
              </a:extLst>
            </p:cNvPr>
            <p:cNvSpPr/>
            <p:nvPr/>
          </p:nvSpPr>
          <p:spPr>
            <a:xfrm>
              <a:off x="5731939" y="1428750"/>
              <a:ext cx="650476" cy="650470"/>
            </a:xfrm>
            <a:prstGeom prst="ellipse">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accent1"/>
                </a:solidFill>
              </a:endParaRPr>
            </a:p>
          </p:txBody>
        </p:sp>
        <p:sp>
          <p:nvSpPr>
            <p:cNvPr id="63" name="Footer Text">
              <a:extLst>
                <a:ext uri="{FF2B5EF4-FFF2-40B4-BE49-F238E27FC236}">
                  <a16:creationId xmlns:a16="http://schemas.microsoft.com/office/drawing/2014/main" id="{60409E05-F635-0B44-005D-3C032140509B}"/>
                </a:ext>
              </a:extLst>
            </p:cNvPr>
            <p:cNvSpPr txBox="1"/>
            <p:nvPr/>
          </p:nvSpPr>
          <p:spPr>
            <a:xfrm>
              <a:off x="5277256" y="2129853"/>
              <a:ext cx="1632192" cy="630942"/>
            </a:xfrm>
            <a:prstGeom prst="rect">
              <a:avLst/>
            </a:prstGeom>
            <a:noFill/>
          </p:spPr>
          <p:txBody>
            <a:bodyPr wrap="square" lIns="0" tIns="0" rIns="0" bIns="0" rtlCol="0">
              <a:spAutoFit/>
            </a:bodyPr>
            <a:lstStyle/>
            <a:p>
              <a:pPr algn="ctr"/>
              <a:r>
                <a:rPr lang="en-US" sz="1100" b="1">
                  <a:solidFill>
                    <a:schemeClr val="accent2"/>
                  </a:solidFill>
                  <a:latin typeface="+mn-lt"/>
                </a:rPr>
                <a:t>Predictive Modeling</a:t>
              </a:r>
              <a:endParaRPr lang="en-US" sz="1100">
                <a:solidFill>
                  <a:schemeClr val="accent2"/>
                </a:solidFill>
                <a:latin typeface="+mn-lt"/>
              </a:endParaRPr>
            </a:p>
            <a:p>
              <a:pPr algn="ctr"/>
              <a:r>
                <a:rPr lang="en-US" sz="1000">
                  <a:solidFill>
                    <a:schemeClr val="accent4"/>
                  </a:solidFill>
                  <a:latin typeface="+mn-lt"/>
                </a:rPr>
                <a:t>Feature Engineering and Selection based on Collinearity</a:t>
              </a:r>
            </a:p>
          </p:txBody>
        </p:sp>
        <p:pic>
          <p:nvPicPr>
            <p:cNvPr id="8" name="Picture 7">
              <a:extLst>
                <a:ext uri="{FF2B5EF4-FFF2-40B4-BE49-F238E27FC236}">
                  <a16:creationId xmlns:a16="http://schemas.microsoft.com/office/drawing/2014/main" id="{31417040-0F9B-44EE-1846-9F8F8B106FD5}"/>
                </a:ext>
              </a:extLst>
            </p:cNvPr>
            <p:cNvPicPr>
              <a:picLocks noChangeAspect="1"/>
            </p:cNvPicPr>
            <p:nvPr/>
          </p:nvPicPr>
          <p:blipFill>
            <a:blip r:embed="rId9" cstate="print">
              <a:lum bright="70000" contrast="-70000"/>
              <a:extLst>
                <a:ext uri="{BEBA8EAE-BF5A-486C-A8C5-ECC9F3942E4B}">
                  <a14:imgProps xmlns:a14="http://schemas.microsoft.com/office/drawing/2010/main">
                    <a14:imgLayer r:embed="rId10">
                      <a14:imgEffect>
                        <a14:artisticPaintBrush/>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861365" y="1523286"/>
              <a:ext cx="391624" cy="484840"/>
            </a:xfrm>
            <a:prstGeom prst="rect">
              <a:avLst/>
            </a:prstGeom>
          </p:spPr>
        </p:pic>
      </p:grpSp>
      <p:grpSp>
        <p:nvGrpSpPr>
          <p:cNvPr id="22" name="Group 21">
            <a:extLst>
              <a:ext uri="{FF2B5EF4-FFF2-40B4-BE49-F238E27FC236}">
                <a16:creationId xmlns:a16="http://schemas.microsoft.com/office/drawing/2014/main" id="{6D0F0EB4-04CC-190A-A5CC-F14726834F3C}"/>
              </a:ext>
            </a:extLst>
          </p:cNvPr>
          <p:cNvGrpSpPr/>
          <p:nvPr/>
        </p:nvGrpSpPr>
        <p:grpSpPr>
          <a:xfrm>
            <a:off x="5277256" y="2968984"/>
            <a:ext cx="1632192" cy="1310596"/>
            <a:chOff x="5277256" y="2968984"/>
            <a:chExt cx="1632192" cy="1310596"/>
          </a:xfrm>
        </p:grpSpPr>
        <p:sp>
          <p:nvSpPr>
            <p:cNvPr id="55" name="Oval 54">
              <a:extLst>
                <a:ext uri="{FF2B5EF4-FFF2-40B4-BE49-F238E27FC236}">
                  <a16:creationId xmlns:a16="http://schemas.microsoft.com/office/drawing/2014/main" id="{564445E0-DC9A-55FC-BED1-A047347987CB}"/>
                </a:ext>
              </a:extLst>
            </p:cNvPr>
            <p:cNvSpPr/>
            <p:nvPr/>
          </p:nvSpPr>
          <p:spPr>
            <a:xfrm rot="10800000">
              <a:off x="5699783" y="2968984"/>
              <a:ext cx="650476" cy="650470"/>
            </a:xfrm>
            <a:prstGeom prst="ellipse">
              <a:avLst/>
            </a:pr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accent1"/>
                </a:solidFill>
              </a:endParaRPr>
            </a:p>
          </p:txBody>
        </p:sp>
        <p:sp>
          <p:nvSpPr>
            <p:cNvPr id="2049" name="Footer Text">
              <a:extLst>
                <a:ext uri="{FF2B5EF4-FFF2-40B4-BE49-F238E27FC236}">
                  <a16:creationId xmlns:a16="http://schemas.microsoft.com/office/drawing/2014/main" id="{0DBD00C6-0097-2CB6-EACA-14F683F816D8}"/>
                </a:ext>
              </a:extLst>
            </p:cNvPr>
            <p:cNvSpPr txBox="1"/>
            <p:nvPr/>
          </p:nvSpPr>
          <p:spPr>
            <a:xfrm>
              <a:off x="5277256" y="3648638"/>
              <a:ext cx="1632192" cy="630942"/>
            </a:xfrm>
            <a:prstGeom prst="rect">
              <a:avLst/>
            </a:prstGeom>
            <a:noFill/>
          </p:spPr>
          <p:txBody>
            <a:bodyPr wrap="square" lIns="0" tIns="0" rIns="0" bIns="0" rtlCol="0">
              <a:spAutoFit/>
            </a:bodyPr>
            <a:lstStyle/>
            <a:p>
              <a:pPr algn="ctr"/>
              <a:r>
                <a:rPr lang="en-US" sz="1100" b="1">
                  <a:solidFill>
                    <a:schemeClr val="accent3"/>
                  </a:solidFill>
                  <a:latin typeface="+mn-lt"/>
                </a:rPr>
                <a:t>Scoring Model</a:t>
              </a:r>
              <a:endParaRPr lang="en-US" sz="1100">
                <a:solidFill>
                  <a:schemeClr val="accent3"/>
                </a:solidFill>
                <a:latin typeface="+mn-lt"/>
              </a:endParaRPr>
            </a:p>
            <a:p>
              <a:pPr algn="ctr"/>
              <a:r>
                <a:rPr lang="en-US" sz="1000">
                  <a:solidFill>
                    <a:schemeClr val="accent4"/>
                  </a:solidFill>
                </a:rPr>
                <a:t>Build a robust scoring model which predicts consumer visits for a location</a:t>
              </a:r>
            </a:p>
          </p:txBody>
        </p:sp>
        <p:pic>
          <p:nvPicPr>
            <p:cNvPr id="9" name="Picture 36" descr="Image result for validation icon">
              <a:extLst>
                <a:ext uri="{FF2B5EF4-FFF2-40B4-BE49-F238E27FC236}">
                  <a16:creationId xmlns:a16="http://schemas.microsoft.com/office/drawing/2014/main" id="{355AB214-69F3-E954-92C4-83E0A13B3A44}"/>
                </a:ext>
              </a:extLst>
            </p:cNvPr>
            <p:cNvPicPr>
              <a:picLocks noChangeAspect="1" noChangeArrowheads="1"/>
            </p:cNvPicPr>
            <p:nvPr/>
          </p:nvPicPr>
          <p:blipFill rotWithShape="1">
            <a:blip r:embed="rId11" cstate="print">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rcRect l="18219" t="16715" r="18437" b="16901"/>
            <a:stretch/>
          </p:blipFill>
          <p:spPr bwMode="auto">
            <a:xfrm>
              <a:off x="5842410" y="3073639"/>
              <a:ext cx="340018" cy="4411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2843804F-5663-B77F-0443-1A8710A0584C}"/>
              </a:ext>
            </a:extLst>
          </p:cNvPr>
          <p:cNvGrpSpPr/>
          <p:nvPr/>
        </p:nvGrpSpPr>
        <p:grpSpPr>
          <a:xfrm>
            <a:off x="2790216" y="2968984"/>
            <a:ext cx="1632192" cy="1310596"/>
            <a:chOff x="2790216" y="2968984"/>
            <a:chExt cx="1632192" cy="1310596"/>
          </a:xfrm>
        </p:grpSpPr>
        <p:sp>
          <p:nvSpPr>
            <p:cNvPr id="58" name="Oval 57">
              <a:extLst>
                <a:ext uri="{FF2B5EF4-FFF2-40B4-BE49-F238E27FC236}">
                  <a16:creationId xmlns:a16="http://schemas.microsoft.com/office/drawing/2014/main" id="{9D0A6EFB-DBB0-0B7B-42BE-6C69C1F629D7}"/>
                </a:ext>
              </a:extLst>
            </p:cNvPr>
            <p:cNvSpPr/>
            <p:nvPr/>
          </p:nvSpPr>
          <p:spPr>
            <a:xfrm rot="10800000">
              <a:off x="3269434" y="2968984"/>
              <a:ext cx="650476" cy="650470"/>
            </a:xfrm>
            <a:prstGeom prst="ellipse">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accent1"/>
                </a:solidFill>
              </a:endParaRPr>
            </a:p>
          </p:txBody>
        </p:sp>
        <p:sp>
          <p:nvSpPr>
            <p:cNvPr id="2048" name="Footer Text">
              <a:extLst>
                <a:ext uri="{FF2B5EF4-FFF2-40B4-BE49-F238E27FC236}">
                  <a16:creationId xmlns:a16="http://schemas.microsoft.com/office/drawing/2014/main" id="{B95A44BF-AADC-3C2C-6AE7-9BBA7D7274AE}"/>
                </a:ext>
              </a:extLst>
            </p:cNvPr>
            <p:cNvSpPr txBox="1"/>
            <p:nvPr/>
          </p:nvSpPr>
          <p:spPr>
            <a:xfrm>
              <a:off x="2790216" y="3648638"/>
              <a:ext cx="1632192" cy="630942"/>
            </a:xfrm>
            <a:prstGeom prst="rect">
              <a:avLst/>
            </a:prstGeom>
            <a:noFill/>
          </p:spPr>
          <p:txBody>
            <a:bodyPr wrap="square" lIns="0" tIns="0" rIns="0" bIns="0" rtlCol="0">
              <a:spAutoFit/>
            </a:bodyPr>
            <a:lstStyle/>
            <a:p>
              <a:pPr algn="ctr"/>
              <a:r>
                <a:rPr lang="en-US" sz="1100" b="1">
                  <a:solidFill>
                    <a:schemeClr val="accent4"/>
                  </a:solidFill>
                  <a:latin typeface="+mn-lt"/>
                </a:rPr>
                <a:t>Interactive Dashboard</a:t>
              </a:r>
              <a:endParaRPr lang="en-US" sz="1100">
                <a:solidFill>
                  <a:schemeClr val="accent4"/>
                </a:solidFill>
                <a:latin typeface="+mn-lt"/>
              </a:endParaRPr>
            </a:p>
            <a:p>
              <a:pPr algn="ctr"/>
              <a:r>
                <a:rPr lang="en-US" sz="1000">
                  <a:solidFill>
                    <a:schemeClr val="accent4"/>
                  </a:solidFill>
                  <a:latin typeface="+mn-lt"/>
                </a:rPr>
                <a:t>Deploy model through a </a:t>
              </a:r>
              <a:r>
                <a:rPr lang="en-US" sz="1000" err="1">
                  <a:solidFill>
                    <a:schemeClr val="accent4"/>
                  </a:solidFill>
                  <a:latin typeface="+mn-lt"/>
                </a:rPr>
                <a:t>PowerBI</a:t>
              </a:r>
              <a:r>
                <a:rPr lang="en-US" sz="1000">
                  <a:solidFill>
                    <a:schemeClr val="accent4"/>
                  </a:solidFill>
                  <a:latin typeface="+mn-lt"/>
                </a:rPr>
                <a:t> dashboard with real time updates</a:t>
              </a:r>
            </a:p>
          </p:txBody>
        </p:sp>
        <p:pic>
          <p:nvPicPr>
            <p:cNvPr id="4098" name="Picture 2" descr="Dashboard Icon Png #357405 - Free Icons Library">
              <a:extLst>
                <a:ext uri="{FF2B5EF4-FFF2-40B4-BE49-F238E27FC236}">
                  <a16:creationId xmlns:a16="http://schemas.microsoft.com/office/drawing/2014/main" id="{06920F8D-8317-3909-5428-E5867644AA2C}"/>
                </a:ext>
              </a:extLst>
            </p:cNvPr>
            <p:cNvPicPr>
              <a:picLocks noChangeAspect="1" noChangeArrowheads="1"/>
            </p:cNvPicPr>
            <p:nvPr/>
          </p:nvPicPr>
          <p:blipFill>
            <a:blip r:embed="rId13">
              <a:lum bright="70000" contrast="-70000"/>
              <a:extLst>
                <a:ext uri="{BEBA8EAE-BF5A-486C-A8C5-ECC9F3942E4B}">
                  <a14:imgProps xmlns:a14="http://schemas.microsoft.com/office/drawing/2010/main">
                    <a14:imgLayer r:embed="rId1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374700" y="3126178"/>
              <a:ext cx="463224" cy="388619"/>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759D76CC-3C92-218F-D0C9-2A1FC7E59469}"/>
              </a:ext>
            </a:extLst>
          </p:cNvPr>
          <p:cNvSpPr txBox="1"/>
          <p:nvPr/>
        </p:nvSpPr>
        <p:spPr>
          <a:xfrm>
            <a:off x="8736429" y="77751"/>
            <a:ext cx="263214" cy="261610"/>
          </a:xfrm>
          <a:prstGeom prst="rect">
            <a:avLst/>
          </a:prstGeom>
          <a:noFill/>
        </p:spPr>
        <p:txBody>
          <a:bodyPr wrap="none" rtlCol="0">
            <a:spAutoFit/>
          </a:bodyPr>
          <a:lstStyle/>
          <a:p>
            <a:fld id="{1D03D236-619A-8544-8962-F3540FB24A9C}" type="slidenum">
              <a:rPr lang="en-US" sz="1100" smtClean="0">
                <a:solidFill>
                  <a:schemeClr val="tx1">
                    <a:lumMod val="50000"/>
                    <a:lumOff val="50000"/>
                  </a:schemeClr>
                </a:solidFill>
              </a:rPr>
              <a:t>7</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18557739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up)">
                                      <p:cBhvr>
                                        <p:cTn id="7" dur="500"/>
                                        <p:tgtEl>
                                          <p:spTgt spid="60"/>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p:cTn id="11" dur="500" fill="hold"/>
                                        <p:tgtEl>
                                          <p:spTgt spid="19"/>
                                        </p:tgtEl>
                                        <p:attrNameLst>
                                          <p:attrName>ppt_w</p:attrName>
                                        </p:attrNameLst>
                                      </p:cBhvr>
                                      <p:tavLst>
                                        <p:tav tm="0">
                                          <p:val>
                                            <p:fltVal val="0"/>
                                          </p:val>
                                        </p:tav>
                                        <p:tav tm="100000">
                                          <p:val>
                                            <p:strVal val="#ppt_w"/>
                                          </p:val>
                                        </p:tav>
                                      </p:tavLst>
                                    </p:anim>
                                    <p:anim calcmode="lin" valueType="num">
                                      <p:cBhvr>
                                        <p:cTn id="12" dur="500" fill="hold"/>
                                        <p:tgtEl>
                                          <p:spTgt spid="19"/>
                                        </p:tgtEl>
                                        <p:attrNameLst>
                                          <p:attrName>ppt_h</p:attrName>
                                        </p:attrNameLst>
                                      </p:cBhvr>
                                      <p:tavLst>
                                        <p:tav tm="0">
                                          <p:val>
                                            <p:fltVal val="0"/>
                                          </p:val>
                                        </p:tav>
                                        <p:tav tm="100000">
                                          <p:val>
                                            <p:strVal val="#ppt_h"/>
                                          </p:val>
                                        </p:tav>
                                      </p:tavLst>
                                    </p:anim>
                                    <p:animEffect transition="in" filter="fade">
                                      <p:cBhvr>
                                        <p:cTn id="13" dur="500"/>
                                        <p:tgtEl>
                                          <p:spTgt spid="19"/>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ppt_w</p:attrName>
                                        </p:attrNameLst>
                                      </p:cBhvr>
                                      <p:tavLst>
                                        <p:tav tm="0">
                                          <p:val>
                                            <p:fltVal val="0"/>
                                          </p:val>
                                        </p:tav>
                                        <p:tav tm="100000">
                                          <p:val>
                                            <p:strVal val="#ppt_w"/>
                                          </p:val>
                                        </p:tav>
                                      </p:tavLst>
                                    </p:anim>
                                    <p:anim calcmode="lin" valueType="num">
                                      <p:cBhvr>
                                        <p:cTn id="22" dur="500" fill="hold"/>
                                        <p:tgtEl>
                                          <p:spTgt spid="20"/>
                                        </p:tgtEl>
                                        <p:attrNameLst>
                                          <p:attrName>ppt_h</p:attrName>
                                        </p:attrNameLst>
                                      </p:cBhvr>
                                      <p:tavLst>
                                        <p:tav tm="0">
                                          <p:val>
                                            <p:fltVal val="0"/>
                                          </p:val>
                                        </p:tav>
                                        <p:tav tm="100000">
                                          <p:val>
                                            <p:strVal val="#ppt_h"/>
                                          </p:val>
                                        </p:tav>
                                      </p:tavLst>
                                    </p:anim>
                                    <p:animEffect transition="in" filter="fade">
                                      <p:cBhvr>
                                        <p:cTn id="23" dur="500"/>
                                        <p:tgtEl>
                                          <p:spTgt spid="20"/>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par>
                          <p:cTn id="28" fill="hold">
                            <p:stCondLst>
                              <p:cond delay="2500"/>
                            </p:stCondLst>
                            <p:childTnLst>
                              <p:par>
                                <p:cTn id="29" presetID="53" presetClass="entr" presetSubtype="16"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p:cTn id="31" dur="500" fill="hold"/>
                                        <p:tgtEl>
                                          <p:spTgt spid="21"/>
                                        </p:tgtEl>
                                        <p:attrNameLst>
                                          <p:attrName>ppt_w</p:attrName>
                                        </p:attrNameLst>
                                      </p:cBhvr>
                                      <p:tavLst>
                                        <p:tav tm="0">
                                          <p:val>
                                            <p:fltVal val="0"/>
                                          </p:val>
                                        </p:tav>
                                        <p:tav tm="100000">
                                          <p:val>
                                            <p:strVal val="#ppt_w"/>
                                          </p:val>
                                        </p:tav>
                                      </p:tavLst>
                                    </p:anim>
                                    <p:anim calcmode="lin" valueType="num">
                                      <p:cBhvr>
                                        <p:cTn id="32" dur="500" fill="hold"/>
                                        <p:tgtEl>
                                          <p:spTgt spid="21"/>
                                        </p:tgtEl>
                                        <p:attrNameLst>
                                          <p:attrName>ppt_h</p:attrName>
                                        </p:attrNameLst>
                                      </p:cBhvr>
                                      <p:tavLst>
                                        <p:tav tm="0">
                                          <p:val>
                                            <p:fltVal val="0"/>
                                          </p:val>
                                        </p:tav>
                                        <p:tav tm="100000">
                                          <p:val>
                                            <p:strVal val="#ppt_h"/>
                                          </p:val>
                                        </p:tav>
                                      </p:tavLst>
                                    </p:anim>
                                    <p:animEffect transition="in" filter="fade">
                                      <p:cBhvr>
                                        <p:cTn id="33" dur="500"/>
                                        <p:tgtEl>
                                          <p:spTgt spid="21"/>
                                        </p:tgtEl>
                                      </p:cBhvr>
                                    </p:animEffect>
                                  </p:childTnLst>
                                </p:cTn>
                              </p:par>
                            </p:childTnLst>
                          </p:cTn>
                        </p:par>
                        <p:par>
                          <p:cTn id="34" fill="hold">
                            <p:stCondLst>
                              <p:cond delay="3000"/>
                            </p:stCondLst>
                            <p:childTnLst>
                              <p:par>
                                <p:cTn id="35" presetID="22" presetClass="entr" presetSubtype="8"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par>
                          <p:cTn id="38" fill="hold">
                            <p:stCondLst>
                              <p:cond delay="3500"/>
                            </p:stCondLst>
                            <p:childTnLst>
                              <p:par>
                                <p:cTn id="39" presetID="22" presetClass="entr" presetSubtype="1" fill="hold"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up)">
                                      <p:cBhvr>
                                        <p:cTn id="41" dur="500"/>
                                        <p:tgtEl>
                                          <p:spTgt spid="12"/>
                                        </p:tgtEl>
                                      </p:cBhvr>
                                    </p:animEffect>
                                  </p:childTnLst>
                                </p:cTn>
                              </p:par>
                            </p:childTnLst>
                          </p:cTn>
                        </p:par>
                        <p:par>
                          <p:cTn id="42" fill="hold">
                            <p:stCondLst>
                              <p:cond delay="4000"/>
                            </p:stCondLst>
                            <p:childTnLst>
                              <p:par>
                                <p:cTn id="43" presetID="53" presetClass="entr" presetSubtype="16" fill="hold" nodeType="afterEffect">
                                  <p:stCondLst>
                                    <p:cond delay="0"/>
                                  </p:stCondLst>
                                  <p:childTnLst>
                                    <p:set>
                                      <p:cBhvr>
                                        <p:cTn id="44" dur="1" fill="hold">
                                          <p:stCondLst>
                                            <p:cond delay="0"/>
                                          </p:stCondLst>
                                        </p:cTn>
                                        <p:tgtEl>
                                          <p:spTgt spid="22"/>
                                        </p:tgtEl>
                                        <p:attrNameLst>
                                          <p:attrName>style.visibility</p:attrName>
                                        </p:attrNameLst>
                                      </p:cBhvr>
                                      <p:to>
                                        <p:strVal val="visible"/>
                                      </p:to>
                                    </p:set>
                                    <p:anim calcmode="lin" valueType="num">
                                      <p:cBhvr>
                                        <p:cTn id="45" dur="500" fill="hold"/>
                                        <p:tgtEl>
                                          <p:spTgt spid="22"/>
                                        </p:tgtEl>
                                        <p:attrNameLst>
                                          <p:attrName>ppt_w</p:attrName>
                                        </p:attrNameLst>
                                      </p:cBhvr>
                                      <p:tavLst>
                                        <p:tav tm="0">
                                          <p:val>
                                            <p:fltVal val="0"/>
                                          </p:val>
                                        </p:tav>
                                        <p:tav tm="100000">
                                          <p:val>
                                            <p:strVal val="#ppt_w"/>
                                          </p:val>
                                        </p:tav>
                                      </p:tavLst>
                                    </p:anim>
                                    <p:anim calcmode="lin" valueType="num">
                                      <p:cBhvr>
                                        <p:cTn id="46" dur="500" fill="hold"/>
                                        <p:tgtEl>
                                          <p:spTgt spid="22"/>
                                        </p:tgtEl>
                                        <p:attrNameLst>
                                          <p:attrName>ppt_h</p:attrName>
                                        </p:attrNameLst>
                                      </p:cBhvr>
                                      <p:tavLst>
                                        <p:tav tm="0">
                                          <p:val>
                                            <p:fltVal val="0"/>
                                          </p:val>
                                        </p:tav>
                                        <p:tav tm="100000">
                                          <p:val>
                                            <p:strVal val="#ppt_h"/>
                                          </p:val>
                                        </p:tav>
                                      </p:tavLst>
                                    </p:anim>
                                    <p:animEffect transition="in" filter="fade">
                                      <p:cBhvr>
                                        <p:cTn id="47" dur="500"/>
                                        <p:tgtEl>
                                          <p:spTgt spid="22"/>
                                        </p:tgtEl>
                                      </p:cBhvr>
                                    </p:animEffect>
                                  </p:childTnLst>
                                </p:cTn>
                              </p:par>
                            </p:childTnLst>
                          </p:cTn>
                        </p:par>
                        <p:par>
                          <p:cTn id="48" fill="hold">
                            <p:stCondLst>
                              <p:cond delay="4500"/>
                            </p:stCondLst>
                            <p:childTnLst>
                              <p:par>
                                <p:cTn id="49" presetID="22" presetClass="entr" presetSubtype="2" fill="hold"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right)">
                                      <p:cBhvr>
                                        <p:cTn id="51" dur="500"/>
                                        <p:tgtEl>
                                          <p:spTgt spid="14"/>
                                        </p:tgtEl>
                                      </p:cBhvr>
                                    </p:animEffect>
                                  </p:childTnLst>
                                </p:cTn>
                              </p:par>
                            </p:childTnLst>
                          </p:cTn>
                        </p:par>
                        <p:par>
                          <p:cTn id="52" fill="hold">
                            <p:stCondLst>
                              <p:cond delay="5000"/>
                            </p:stCondLst>
                            <p:childTnLst>
                              <p:par>
                                <p:cTn id="53" presetID="53" presetClass="entr" presetSubtype="16" fill="hold" nodeType="after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p:cTn id="55" dur="500" fill="hold"/>
                                        <p:tgtEl>
                                          <p:spTgt spid="23"/>
                                        </p:tgtEl>
                                        <p:attrNameLst>
                                          <p:attrName>ppt_w</p:attrName>
                                        </p:attrNameLst>
                                      </p:cBhvr>
                                      <p:tavLst>
                                        <p:tav tm="0">
                                          <p:val>
                                            <p:fltVal val="0"/>
                                          </p:val>
                                        </p:tav>
                                        <p:tav tm="100000">
                                          <p:val>
                                            <p:strVal val="#ppt_w"/>
                                          </p:val>
                                        </p:tav>
                                      </p:tavLst>
                                    </p:anim>
                                    <p:anim calcmode="lin" valueType="num">
                                      <p:cBhvr>
                                        <p:cTn id="56" dur="500" fill="hold"/>
                                        <p:tgtEl>
                                          <p:spTgt spid="23"/>
                                        </p:tgtEl>
                                        <p:attrNameLst>
                                          <p:attrName>ppt_h</p:attrName>
                                        </p:attrNameLst>
                                      </p:cBhvr>
                                      <p:tavLst>
                                        <p:tav tm="0">
                                          <p:val>
                                            <p:fltVal val="0"/>
                                          </p:val>
                                        </p:tav>
                                        <p:tav tm="100000">
                                          <p:val>
                                            <p:strVal val="#ppt_h"/>
                                          </p:val>
                                        </p:tav>
                                      </p:tavLst>
                                    </p:anim>
                                    <p:animEffect transition="in" filter="fade">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pic>
        <p:nvPicPr>
          <p:cNvPr id="2054" name="Picture 6" descr="Meijer – Logo, brand and logotype">
            <a:extLst>
              <a:ext uri="{FF2B5EF4-FFF2-40B4-BE49-F238E27FC236}">
                <a16:creationId xmlns:a16="http://schemas.microsoft.com/office/drawing/2014/main" id="{A1C07633-0465-2DB5-F486-9750FBDA00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9262" y="4708239"/>
            <a:ext cx="913196" cy="35751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AD49CF5-142F-4DEE-FDDF-22FC2EEB9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003" y="4713951"/>
            <a:ext cx="2987329" cy="31693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27">
            <a:extLst>
              <a:ext uri="{FF2B5EF4-FFF2-40B4-BE49-F238E27FC236}">
                <a16:creationId xmlns:a16="http://schemas.microsoft.com/office/drawing/2014/main" id="{8924AC08-3C7D-6C3F-CF93-ECC5A1425E9F}"/>
              </a:ext>
            </a:extLst>
          </p:cNvPr>
          <p:cNvGrpSpPr/>
          <p:nvPr/>
        </p:nvGrpSpPr>
        <p:grpSpPr>
          <a:xfrm>
            <a:off x="1192067" y="2488630"/>
            <a:ext cx="1583966" cy="346954"/>
            <a:chOff x="4597686" y="3155872"/>
            <a:chExt cx="1583966" cy="346954"/>
          </a:xfrm>
        </p:grpSpPr>
        <p:sp>
          <p:nvSpPr>
            <p:cNvPr id="4" name="TextBox 3">
              <a:extLst>
                <a:ext uri="{FF2B5EF4-FFF2-40B4-BE49-F238E27FC236}">
                  <a16:creationId xmlns:a16="http://schemas.microsoft.com/office/drawing/2014/main" id="{41E312A6-5808-F211-919B-AF48018D4FD3}"/>
                </a:ext>
              </a:extLst>
            </p:cNvPr>
            <p:cNvSpPr txBox="1"/>
            <p:nvPr/>
          </p:nvSpPr>
          <p:spPr>
            <a:xfrm>
              <a:off x="4597686" y="3155872"/>
              <a:ext cx="1542506" cy="184666"/>
            </a:xfrm>
            <a:prstGeom prst="rect">
              <a:avLst/>
            </a:prstGeom>
            <a:noFill/>
          </p:spPr>
          <p:txBody>
            <a:bodyPr wrap="square" lIns="0" tIns="0" rIns="0" bIns="0" rtlCol="0" anchor="t">
              <a:spAutoFit/>
            </a:bodyPr>
            <a:lstStyle/>
            <a:p>
              <a:r>
                <a:rPr lang="en-US" sz="1200" b="1">
                  <a:solidFill>
                    <a:schemeClr val="tx1">
                      <a:lumMod val="75000"/>
                      <a:lumOff val="25000"/>
                    </a:schemeClr>
                  </a:solidFill>
                  <a:latin typeface="+mn-lt"/>
                </a:rPr>
                <a:t>Traffic Volume</a:t>
              </a:r>
            </a:p>
          </p:txBody>
        </p:sp>
        <p:sp>
          <p:nvSpPr>
            <p:cNvPr id="5" name="TextBox 4">
              <a:extLst>
                <a:ext uri="{FF2B5EF4-FFF2-40B4-BE49-F238E27FC236}">
                  <a16:creationId xmlns:a16="http://schemas.microsoft.com/office/drawing/2014/main" id="{005E2721-4A70-075F-0EB1-EE9D4DAA12DA}"/>
                </a:ext>
              </a:extLst>
            </p:cNvPr>
            <p:cNvSpPr txBox="1"/>
            <p:nvPr/>
          </p:nvSpPr>
          <p:spPr>
            <a:xfrm>
              <a:off x="4597686" y="3348938"/>
              <a:ext cx="1583966" cy="153888"/>
            </a:xfrm>
            <a:prstGeom prst="rect">
              <a:avLst/>
            </a:prstGeom>
            <a:noFill/>
          </p:spPr>
          <p:txBody>
            <a:bodyPr wrap="square" lIns="0" tIns="0" rIns="0" bIns="0" rtlCol="0" anchor="t">
              <a:spAutoFit/>
            </a:bodyPr>
            <a:lstStyle/>
            <a:p>
              <a:pPr lvl="0" defTabSz="914400">
                <a:spcBef>
                  <a:spcPct val="20000"/>
                </a:spcBef>
                <a:defRPr/>
              </a:pPr>
              <a:r>
                <a:rPr lang="en-US" sz="1000">
                  <a:solidFill>
                    <a:schemeClr val="tx1">
                      <a:lumMod val="65000"/>
                      <a:lumOff val="35000"/>
                    </a:schemeClr>
                  </a:solidFill>
                  <a:latin typeface="+mn-lt"/>
                </a:rPr>
                <a:t>AADT</a:t>
              </a:r>
            </a:p>
          </p:txBody>
        </p:sp>
      </p:grpSp>
      <p:grpSp>
        <p:nvGrpSpPr>
          <p:cNvPr id="6" name="Group 129">
            <a:extLst>
              <a:ext uri="{FF2B5EF4-FFF2-40B4-BE49-F238E27FC236}">
                <a16:creationId xmlns:a16="http://schemas.microsoft.com/office/drawing/2014/main" id="{18F8DC37-1E51-E932-B45D-71E5CB307C24}"/>
              </a:ext>
            </a:extLst>
          </p:cNvPr>
          <p:cNvGrpSpPr/>
          <p:nvPr/>
        </p:nvGrpSpPr>
        <p:grpSpPr>
          <a:xfrm>
            <a:off x="3323525" y="2488630"/>
            <a:ext cx="1542507" cy="500843"/>
            <a:chOff x="6978976" y="3155872"/>
            <a:chExt cx="1542507" cy="500843"/>
          </a:xfrm>
        </p:grpSpPr>
        <p:sp>
          <p:nvSpPr>
            <p:cNvPr id="8" name="TextBox 7">
              <a:extLst>
                <a:ext uri="{FF2B5EF4-FFF2-40B4-BE49-F238E27FC236}">
                  <a16:creationId xmlns:a16="http://schemas.microsoft.com/office/drawing/2014/main" id="{D81235B4-85E2-CA96-022E-662158312F80}"/>
                </a:ext>
              </a:extLst>
            </p:cNvPr>
            <p:cNvSpPr txBox="1"/>
            <p:nvPr/>
          </p:nvSpPr>
          <p:spPr>
            <a:xfrm>
              <a:off x="6978977" y="3155872"/>
              <a:ext cx="1542506" cy="184666"/>
            </a:xfrm>
            <a:prstGeom prst="rect">
              <a:avLst/>
            </a:prstGeom>
            <a:noFill/>
          </p:spPr>
          <p:txBody>
            <a:bodyPr wrap="square" lIns="0" tIns="0" rIns="0" bIns="0" rtlCol="0" anchor="t">
              <a:spAutoFit/>
            </a:bodyPr>
            <a:lstStyle/>
            <a:p>
              <a:r>
                <a:rPr lang="en-US" sz="1200" b="1">
                  <a:solidFill>
                    <a:schemeClr val="tx1">
                      <a:lumMod val="75000"/>
                      <a:lumOff val="25000"/>
                    </a:schemeClr>
                  </a:solidFill>
                  <a:latin typeface="+mn-lt"/>
                </a:rPr>
                <a:t>Distance to Highway</a:t>
              </a:r>
            </a:p>
          </p:txBody>
        </p:sp>
        <p:sp>
          <p:nvSpPr>
            <p:cNvPr id="9" name="TextBox 8">
              <a:extLst>
                <a:ext uri="{FF2B5EF4-FFF2-40B4-BE49-F238E27FC236}">
                  <a16:creationId xmlns:a16="http://schemas.microsoft.com/office/drawing/2014/main" id="{A633DB22-D2A6-80C3-49F4-B7C41ABD77E1}"/>
                </a:ext>
              </a:extLst>
            </p:cNvPr>
            <p:cNvSpPr txBox="1"/>
            <p:nvPr/>
          </p:nvSpPr>
          <p:spPr>
            <a:xfrm>
              <a:off x="6978976" y="3348938"/>
              <a:ext cx="1542507" cy="307777"/>
            </a:xfrm>
            <a:prstGeom prst="rect">
              <a:avLst/>
            </a:prstGeom>
            <a:noFill/>
          </p:spPr>
          <p:txBody>
            <a:bodyPr wrap="square" lIns="0" tIns="0" rIns="0" bIns="0" rtlCol="0" anchor="t">
              <a:spAutoFit/>
            </a:bodyPr>
            <a:lstStyle/>
            <a:p>
              <a:pPr lvl="0" defTabSz="914400">
                <a:spcBef>
                  <a:spcPct val="20000"/>
                </a:spcBef>
                <a:defRPr/>
              </a:pPr>
              <a:r>
                <a:rPr lang="en-US" sz="1000">
                  <a:solidFill>
                    <a:schemeClr val="tx1">
                      <a:lumMod val="65000"/>
                      <a:lumOff val="35000"/>
                    </a:schemeClr>
                  </a:solidFill>
                  <a:latin typeface="+mn-lt"/>
                </a:rPr>
                <a:t>Overpass API, GoogleMapsAPI</a:t>
              </a:r>
            </a:p>
          </p:txBody>
        </p:sp>
      </p:grpSp>
      <p:grpSp>
        <p:nvGrpSpPr>
          <p:cNvPr id="10" name="Group 128">
            <a:extLst>
              <a:ext uri="{FF2B5EF4-FFF2-40B4-BE49-F238E27FC236}">
                <a16:creationId xmlns:a16="http://schemas.microsoft.com/office/drawing/2014/main" id="{AC4E5793-E10C-8A11-1A6B-97D410311D34}"/>
              </a:ext>
            </a:extLst>
          </p:cNvPr>
          <p:cNvGrpSpPr/>
          <p:nvPr/>
        </p:nvGrpSpPr>
        <p:grpSpPr>
          <a:xfrm>
            <a:off x="1192065" y="3429851"/>
            <a:ext cx="1542507" cy="500843"/>
            <a:chOff x="4597685" y="3914331"/>
            <a:chExt cx="1542507" cy="500843"/>
          </a:xfrm>
        </p:grpSpPr>
        <p:sp>
          <p:nvSpPr>
            <p:cNvPr id="11" name="TextBox 10">
              <a:extLst>
                <a:ext uri="{FF2B5EF4-FFF2-40B4-BE49-F238E27FC236}">
                  <a16:creationId xmlns:a16="http://schemas.microsoft.com/office/drawing/2014/main" id="{027D1151-4512-AA1A-2E84-EA37B1EDC33B}"/>
                </a:ext>
              </a:extLst>
            </p:cNvPr>
            <p:cNvSpPr txBox="1"/>
            <p:nvPr/>
          </p:nvSpPr>
          <p:spPr>
            <a:xfrm>
              <a:off x="4597686" y="3914331"/>
              <a:ext cx="1542506" cy="184666"/>
            </a:xfrm>
            <a:prstGeom prst="rect">
              <a:avLst/>
            </a:prstGeom>
            <a:noFill/>
          </p:spPr>
          <p:txBody>
            <a:bodyPr wrap="square" lIns="0" tIns="0" rIns="0" bIns="0" rtlCol="0" anchor="t">
              <a:spAutoFit/>
            </a:bodyPr>
            <a:lstStyle/>
            <a:p>
              <a:r>
                <a:rPr lang="en-US" sz="1200" b="1">
                  <a:solidFill>
                    <a:schemeClr val="tx1">
                      <a:lumMod val="75000"/>
                      <a:lumOff val="25000"/>
                    </a:schemeClr>
                  </a:solidFill>
                  <a:latin typeface="+mn-lt"/>
                </a:rPr>
                <a:t>Duration to Highway</a:t>
              </a:r>
              <a:endParaRPr lang="en-US" sz="1400" b="1">
                <a:solidFill>
                  <a:schemeClr val="tx1">
                    <a:lumMod val="75000"/>
                    <a:lumOff val="25000"/>
                  </a:schemeClr>
                </a:solidFill>
                <a:latin typeface="+mn-lt"/>
              </a:endParaRPr>
            </a:p>
          </p:txBody>
        </p:sp>
        <p:sp>
          <p:nvSpPr>
            <p:cNvPr id="12" name="TextBox 11">
              <a:extLst>
                <a:ext uri="{FF2B5EF4-FFF2-40B4-BE49-F238E27FC236}">
                  <a16:creationId xmlns:a16="http://schemas.microsoft.com/office/drawing/2014/main" id="{44EB6552-7C00-2A52-332D-67355E0E86E4}"/>
                </a:ext>
              </a:extLst>
            </p:cNvPr>
            <p:cNvSpPr txBox="1"/>
            <p:nvPr/>
          </p:nvSpPr>
          <p:spPr>
            <a:xfrm>
              <a:off x="4597685" y="4107397"/>
              <a:ext cx="1542507" cy="307777"/>
            </a:xfrm>
            <a:prstGeom prst="rect">
              <a:avLst/>
            </a:prstGeom>
            <a:noFill/>
          </p:spPr>
          <p:txBody>
            <a:bodyPr wrap="square" lIns="0" tIns="0" rIns="0" bIns="0" rtlCol="0" anchor="t">
              <a:spAutoFit/>
            </a:bodyPr>
            <a:lstStyle/>
            <a:p>
              <a:pPr>
                <a:spcBef>
                  <a:spcPct val="20000"/>
                </a:spcBef>
                <a:defRPr/>
              </a:pPr>
              <a:r>
                <a:rPr lang="en-US" sz="1000">
                  <a:solidFill>
                    <a:schemeClr val="tx1">
                      <a:lumMod val="65000"/>
                      <a:lumOff val="35000"/>
                    </a:schemeClr>
                  </a:solidFill>
                  <a:latin typeface="+mn-lt"/>
                </a:rPr>
                <a:t>Overpass API,  GoogleMapsAPI</a:t>
              </a:r>
            </a:p>
          </p:txBody>
        </p:sp>
      </p:grpSp>
      <p:grpSp>
        <p:nvGrpSpPr>
          <p:cNvPr id="13" name="Group 130">
            <a:extLst>
              <a:ext uri="{FF2B5EF4-FFF2-40B4-BE49-F238E27FC236}">
                <a16:creationId xmlns:a16="http://schemas.microsoft.com/office/drawing/2014/main" id="{98641823-80E9-5B22-FD12-EB52FF17BC29}"/>
              </a:ext>
            </a:extLst>
          </p:cNvPr>
          <p:cNvGrpSpPr/>
          <p:nvPr/>
        </p:nvGrpSpPr>
        <p:grpSpPr>
          <a:xfrm>
            <a:off x="3323525" y="3429851"/>
            <a:ext cx="1542507" cy="500843"/>
            <a:chOff x="6978976" y="3914331"/>
            <a:chExt cx="1542507" cy="500843"/>
          </a:xfrm>
        </p:grpSpPr>
        <p:sp>
          <p:nvSpPr>
            <p:cNvPr id="14" name="TextBox 13">
              <a:extLst>
                <a:ext uri="{FF2B5EF4-FFF2-40B4-BE49-F238E27FC236}">
                  <a16:creationId xmlns:a16="http://schemas.microsoft.com/office/drawing/2014/main" id="{F8BBB796-A46A-5D7A-BCFF-1F94CA2657EC}"/>
                </a:ext>
              </a:extLst>
            </p:cNvPr>
            <p:cNvSpPr txBox="1"/>
            <p:nvPr/>
          </p:nvSpPr>
          <p:spPr>
            <a:xfrm>
              <a:off x="6978977" y="3914331"/>
              <a:ext cx="1542506" cy="184666"/>
            </a:xfrm>
            <a:prstGeom prst="rect">
              <a:avLst/>
            </a:prstGeom>
            <a:noFill/>
          </p:spPr>
          <p:txBody>
            <a:bodyPr wrap="square" lIns="0" tIns="0" rIns="0" bIns="0" rtlCol="0" anchor="t">
              <a:spAutoFit/>
            </a:bodyPr>
            <a:lstStyle/>
            <a:p>
              <a:r>
                <a:rPr lang="en-US" sz="1200" b="1">
                  <a:solidFill>
                    <a:schemeClr val="tx1">
                      <a:lumMod val="75000"/>
                      <a:lumOff val="25000"/>
                    </a:schemeClr>
                  </a:solidFill>
                  <a:latin typeface="+mn-lt"/>
                </a:rPr>
                <a:t>Nearby Places</a:t>
              </a:r>
            </a:p>
          </p:txBody>
        </p:sp>
        <p:sp>
          <p:nvSpPr>
            <p:cNvPr id="15" name="TextBox 14">
              <a:extLst>
                <a:ext uri="{FF2B5EF4-FFF2-40B4-BE49-F238E27FC236}">
                  <a16:creationId xmlns:a16="http://schemas.microsoft.com/office/drawing/2014/main" id="{53EB947D-1A11-41BA-E963-7AF17E2CCE63}"/>
                </a:ext>
              </a:extLst>
            </p:cNvPr>
            <p:cNvSpPr txBox="1"/>
            <p:nvPr/>
          </p:nvSpPr>
          <p:spPr>
            <a:xfrm>
              <a:off x="6978976" y="4107397"/>
              <a:ext cx="1542507" cy="307777"/>
            </a:xfrm>
            <a:prstGeom prst="rect">
              <a:avLst/>
            </a:prstGeom>
            <a:noFill/>
          </p:spPr>
          <p:txBody>
            <a:bodyPr wrap="square" lIns="0" tIns="0" rIns="0" bIns="0" rtlCol="0" anchor="t">
              <a:spAutoFit/>
            </a:bodyPr>
            <a:lstStyle/>
            <a:p>
              <a:pPr lvl="0" defTabSz="914400">
                <a:spcBef>
                  <a:spcPct val="20000"/>
                </a:spcBef>
                <a:defRPr/>
              </a:pPr>
              <a:r>
                <a:rPr lang="en-US" sz="1000">
                  <a:solidFill>
                    <a:schemeClr val="tx1">
                      <a:lumMod val="65000"/>
                      <a:lumOff val="35000"/>
                    </a:schemeClr>
                  </a:solidFill>
                  <a:latin typeface="+mn-lt"/>
                </a:rPr>
                <a:t>OpenStreetMap, Overpass API</a:t>
              </a:r>
            </a:p>
          </p:txBody>
        </p:sp>
      </p:grpSp>
      <p:grpSp>
        <p:nvGrpSpPr>
          <p:cNvPr id="16" name="Group 25">
            <a:extLst>
              <a:ext uri="{FF2B5EF4-FFF2-40B4-BE49-F238E27FC236}">
                <a16:creationId xmlns:a16="http://schemas.microsoft.com/office/drawing/2014/main" id="{09695F97-C62B-3A7C-3AC1-ED57B7B1B36F}"/>
              </a:ext>
            </a:extLst>
          </p:cNvPr>
          <p:cNvGrpSpPr/>
          <p:nvPr/>
        </p:nvGrpSpPr>
        <p:grpSpPr>
          <a:xfrm>
            <a:off x="6126995" y="2435130"/>
            <a:ext cx="1678777" cy="346954"/>
            <a:chOff x="4597685" y="3914331"/>
            <a:chExt cx="1678777" cy="346954"/>
          </a:xfrm>
        </p:grpSpPr>
        <p:sp>
          <p:nvSpPr>
            <p:cNvPr id="17" name="TextBox 16">
              <a:extLst>
                <a:ext uri="{FF2B5EF4-FFF2-40B4-BE49-F238E27FC236}">
                  <a16:creationId xmlns:a16="http://schemas.microsoft.com/office/drawing/2014/main" id="{E4512BFD-7249-9845-71DD-97CA78CF8627}"/>
                </a:ext>
              </a:extLst>
            </p:cNvPr>
            <p:cNvSpPr txBox="1"/>
            <p:nvPr/>
          </p:nvSpPr>
          <p:spPr>
            <a:xfrm>
              <a:off x="4597686" y="3914331"/>
              <a:ext cx="1678776" cy="184666"/>
            </a:xfrm>
            <a:prstGeom prst="rect">
              <a:avLst/>
            </a:prstGeom>
            <a:noFill/>
          </p:spPr>
          <p:txBody>
            <a:bodyPr wrap="square" lIns="0" tIns="0" rIns="0" bIns="0" rtlCol="0" anchor="t">
              <a:spAutoFit/>
            </a:bodyPr>
            <a:lstStyle/>
            <a:p>
              <a:r>
                <a:rPr lang="en-US" sz="1200" b="1">
                  <a:solidFill>
                    <a:schemeClr val="tx1">
                      <a:lumMod val="75000"/>
                      <a:lumOff val="25000"/>
                    </a:schemeClr>
                  </a:solidFill>
                  <a:latin typeface="+mn-lt"/>
                </a:rPr>
                <a:t>County Demographics</a:t>
              </a:r>
              <a:endParaRPr lang="en-US" sz="1400" b="1">
                <a:solidFill>
                  <a:schemeClr val="tx1">
                    <a:lumMod val="75000"/>
                    <a:lumOff val="25000"/>
                  </a:schemeClr>
                </a:solidFill>
                <a:latin typeface="+mn-lt"/>
              </a:endParaRPr>
            </a:p>
          </p:txBody>
        </p:sp>
        <p:sp>
          <p:nvSpPr>
            <p:cNvPr id="18" name="TextBox 17">
              <a:extLst>
                <a:ext uri="{FF2B5EF4-FFF2-40B4-BE49-F238E27FC236}">
                  <a16:creationId xmlns:a16="http://schemas.microsoft.com/office/drawing/2014/main" id="{84F83B70-D519-667E-141C-E874C0F29605}"/>
                </a:ext>
              </a:extLst>
            </p:cNvPr>
            <p:cNvSpPr txBox="1"/>
            <p:nvPr/>
          </p:nvSpPr>
          <p:spPr>
            <a:xfrm>
              <a:off x="4597685" y="4107397"/>
              <a:ext cx="1542507" cy="153888"/>
            </a:xfrm>
            <a:prstGeom prst="rect">
              <a:avLst/>
            </a:prstGeom>
            <a:noFill/>
          </p:spPr>
          <p:txBody>
            <a:bodyPr wrap="square" lIns="0" tIns="0" rIns="0" bIns="0" rtlCol="0" anchor="t">
              <a:spAutoFit/>
            </a:bodyPr>
            <a:lstStyle/>
            <a:p>
              <a:pPr lvl="0" defTabSz="914400">
                <a:spcBef>
                  <a:spcPct val="20000"/>
                </a:spcBef>
                <a:defRPr/>
              </a:pPr>
              <a:r>
                <a:rPr lang="en-US" sz="1000">
                  <a:solidFill>
                    <a:schemeClr val="tx1">
                      <a:lumMod val="65000"/>
                      <a:lumOff val="35000"/>
                    </a:schemeClr>
                  </a:solidFill>
                  <a:latin typeface="+mn-lt"/>
                </a:rPr>
                <a:t>Geocodio</a:t>
              </a:r>
            </a:p>
          </p:txBody>
        </p:sp>
      </p:grpSp>
      <p:grpSp>
        <p:nvGrpSpPr>
          <p:cNvPr id="19" name="Group 30">
            <a:extLst>
              <a:ext uri="{FF2B5EF4-FFF2-40B4-BE49-F238E27FC236}">
                <a16:creationId xmlns:a16="http://schemas.microsoft.com/office/drawing/2014/main" id="{C5E2F8EC-FB1A-0037-8555-B0B9F0518E8B}"/>
              </a:ext>
            </a:extLst>
          </p:cNvPr>
          <p:cNvGrpSpPr/>
          <p:nvPr/>
        </p:nvGrpSpPr>
        <p:grpSpPr>
          <a:xfrm>
            <a:off x="6099941" y="3455796"/>
            <a:ext cx="1542507" cy="346954"/>
            <a:chOff x="6978976" y="3914331"/>
            <a:chExt cx="1542507" cy="346954"/>
          </a:xfrm>
        </p:grpSpPr>
        <p:sp>
          <p:nvSpPr>
            <p:cNvPr id="20" name="TextBox 19">
              <a:extLst>
                <a:ext uri="{FF2B5EF4-FFF2-40B4-BE49-F238E27FC236}">
                  <a16:creationId xmlns:a16="http://schemas.microsoft.com/office/drawing/2014/main" id="{1981DAAB-2435-B0D3-24EC-19294A350CB6}"/>
                </a:ext>
              </a:extLst>
            </p:cNvPr>
            <p:cNvSpPr txBox="1"/>
            <p:nvPr/>
          </p:nvSpPr>
          <p:spPr>
            <a:xfrm>
              <a:off x="6978977" y="3914331"/>
              <a:ext cx="1542506" cy="184666"/>
            </a:xfrm>
            <a:prstGeom prst="rect">
              <a:avLst/>
            </a:prstGeom>
            <a:noFill/>
          </p:spPr>
          <p:txBody>
            <a:bodyPr wrap="square" lIns="0" tIns="0" rIns="0" bIns="0" rtlCol="0" anchor="t">
              <a:spAutoFit/>
            </a:bodyPr>
            <a:lstStyle/>
            <a:p>
              <a:r>
                <a:rPr lang="en-US" sz="1200" b="1">
                  <a:solidFill>
                    <a:schemeClr val="tx1">
                      <a:lumMod val="75000"/>
                      <a:lumOff val="25000"/>
                    </a:schemeClr>
                  </a:solidFill>
                  <a:latin typeface="+mn-lt"/>
                </a:rPr>
                <a:t>Customer Sentiment</a:t>
              </a:r>
            </a:p>
          </p:txBody>
        </p:sp>
        <p:sp>
          <p:nvSpPr>
            <p:cNvPr id="21" name="TextBox 20">
              <a:extLst>
                <a:ext uri="{FF2B5EF4-FFF2-40B4-BE49-F238E27FC236}">
                  <a16:creationId xmlns:a16="http://schemas.microsoft.com/office/drawing/2014/main" id="{E00C7616-387C-4FCD-91F4-0B65F005710C}"/>
                </a:ext>
              </a:extLst>
            </p:cNvPr>
            <p:cNvSpPr txBox="1"/>
            <p:nvPr/>
          </p:nvSpPr>
          <p:spPr>
            <a:xfrm>
              <a:off x="6978976" y="4107397"/>
              <a:ext cx="1542507" cy="153888"/>
            </a:xfrm>
            <a:prstGeom prst="rect">
              <a:avLst/>
            </a:prstGeom>
            <a:noFill/>
          </p:spPr>
          <p:txBody>
            <a:bodyPr wrap="square" lIns="0" tIns="0" rIns="0" bIns="0" rtlCol="0" anchor="t">
              <a:spAutoFit/>
            </a:bodyPr>
            <a:lstStyle/>
            <a:p>
              <a:pPr lvl="0" defTabSz="914400">
                <a:spcBef>
                  <a:spcPct val="20000"/>
                </a:spcBef>
                <a:defRPr/>
              </a:pPr>
              <a:r>
                <a:rPr lang="en-US" sz="1000">
                  <a:solidFill>
                    <a:schemeClr val="tx1">
                      <a:lumMod val="65000"/>
                      <a:lumOff val="35000"/>
                    </a:schemeClr>
                  </a:solidFill>
                  <a:latin typeface="+mn-lt"/>
                </a:rPr>
                <a:t>Yelp, Google</a:t>
              </a:r>
            </a:p>
          </p:txBody>
        </p:sp>
      </p:grpSp>
      <p:sp>
        <p:nvSpPr>
          <p:cNvPr id="23" name="Oval 22">
            <a:extLst>
              <a:ext uri="{FF2B5EF4-FFF2-40B4-BE49-F238E27FC236}">
                <a16:creationId xmlns:a16="http://schemas.microsoft.com/office/drawing/2014/main" id="{39DC9EA1-5A04-5680-4DA8-14B2E538F6FC}"/>
              </a:ext>
            </a:extLst>
          </p:cNvPr>
          <p:cNvSpPr>
            <a:spLocks noChangeAspect="1"/>
          </p:cNvSpPr>
          <p:nvPr/>
        </p:nvSpPr>
        <p:spPr>
          <a:xfrm>
            <a:off x="5552449" y="3501046"/>
            <a:ext cx="469021" cy="45559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9287924-30CC-7C19-BA19-3C6192E11350}"/>
              </a:ext>
            </a:extLst>
          </p:cNvPr>
          <p:cNvSpPr>
            <a:spLocks noChangeAspect="1"/>
          </p:cNvSpPr>
          <p:nvPr/>
        </p:nvSpPr>
        <p:spPr>
          <a:xfrm>
            <a:off x="623844" y="2530567"/>
            <a:ext cx="469021" cy="45559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76ECC59-5C23-57C8-4ABE-2003F2BBD6CD}"/>
              </a:ext>
            </a:extLst>
          </p:cNvPr>
          <p:cNvSpPr>
            <a:spLocks noChangeAspect="1"/>
          </p:cNvSpPr>
          <p:nvPr/>
        </p:nvSpPr>
        <p:spPr>
          <a:xfrm>
            <a:off x="5558773" y="2480380"/>
            <a:ext cx="469021" cy="45559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F91C7266-1401-87AB-183A-927F00DF47B6}"/>
              </a:ext>
            </a:extLst>
          </p:cNvPr>
          <p:cNvSpPr>
            <a:spLocks noChangeAspect="1"/>
          </p:cNvSpPr>
          <p:nvPr/>
        </p:nvSpPr>
        <p:spPr>
          <a:xfrm>
            <a:off x="607394" y="3459901"/>
            <a:ext cx="469021" cy="45559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64DF34D4-864A-8A57-D6C8-8FAE0CA53B63}"/>
              </a:ext>
            </a:extLst>
          </p:cNvPr>
          <p:cNvSpPr>
            <a:spLocks noChangeAspect="1"/>
          </p:cNvSpPr>
          <p:nvPr/>
        </p:nvSpPr>
        <p:spPr>
          <a:xfrm>
            <a:off x="2776033" y="3454350"/>
            <a:ext cx="469021" cy="4555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81084D0B-EF88-93E0-33DB-B5588E67EAC2}"/>
              </a:ext>
            </a:extLst>
          </p:cNvPr>
          <p:cNvSpPr>
            <a:spLocks noChangeAspect="1"/>
          </p:cNvSpPr>
          <p:nvPr/>
        </p:nvSpPr>
        <p:spPr>
          <a:xfrm>
            <a:off x="2776033" y="2530567"/>
            <a:ext cx="469021" cy="4555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ev03">
            <a:extLst>
              <a:ext uri="{FF2B5EF4-FFF2-40B4-BE49-F238E27FC236}">
                <a16:creationId xmlns:a16="http://schemas.microsoft.com/office/drawing/2014/main" id="{ED7EACF6-AB05-6F8F-2068-07E5C43CAD22}"/>
              </a:ext>
            </a:extLst>
          </p:cNvPr>
          <p:cNvSpPr/>
          <p:nvPr/>
        </p:nvSpPr>
        <p:spPr>
          <a:xfrm>
            <a:off x="118265" y="108234"/>
            <a:ext cx="986016" cy="986014"/>
          </a:xfrm>
          <a:prstGeom prst="rect">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cs typeface="+mj-cs"/>
              </a:rPr>
              <a:t>03</a:t>
            </a:r>
          </a:p>
        </p:txBody>
      </p:sp>
      <p:grpSp>
        <p:nvGrpSpPr>
          <p:cNvPr id="41" name="Group 225">
            <a:extLst>
              <a:ext uri="{FF2B5EF4-FFF2-40B4-BE49-F238E27FC236}">
                <a16:creationId xmlns:a16="http://schemas.microsoft.com/office/drawing/2014/main" id="{88108278-A7AB-CD0A-1848-EB8FF323CC13}"/>
              </a:ext>
            </a:extLst>
          </p:cNvPr>
          <p:cNvGrpSpPr/>
          <p:nvPr/>
        </p:nvGrpSpPr>
        <p:grpSpPr>
          <a:xfrm>
            <a:off x="1760521" y="175663"/>
            <a:ext cx="819604" cy="771979"/>
            <a:chOff x="864537" y="1822859"/>
            <a:chExt cx="971309" cy="971307"/>
          </a:xfrm>
        </p:grpSpPr>
        <p:sp>
          <p:nvSpPr>
            <p:cNvPr id="42" name="Oval 41">
              <a:extLst>
                <a:ext uri="{FF2B5EF4-FFF2-40B4-BE49-F238E27FC236}">
                  <a16:creationId xmlns:a16="http://schemas.microsoft.com/office/drawing/2014/main" id="{DF3AF086-B90C-F39E-CC14-3C9C31794B5E}"/>
                </a:ext>
              </a:extLst>
            </p:cNvPr>
            <p:cNvSpPr/>
            <p:nvPr/>
          </p:nvSpPr>
          <p:spPr>
            <a:xfrm>
              <a:off x="932451" y="1890773"/>
              <a:ext cx="835480" cy="83547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3" name="Oval 42">
              <a:extLst>
                <a:ext uri="{FF2B5EF4-FFF2-40B4-BE49-F238E27FC236}">
                  <a16:creationId xmlns:a16="http://schemas.microsoft.com/office/drawing/2014/main" id="{871CDE0C-03C2-79D0-094B-CD032ED1C95E}"/>
                </a:ext>
              </a:extLst>
            </p:cNvPr>
            <p:cNvSpPr/>
            <p:nvPr/>
          </p:nvSpPr>
          <p:spPr>
            <a:xfrm>
              <a:off x="864537" y="1822859"/>
              <a:ext cx="971309" cy="971307"/>
            </a:xfrm>
            <a:prstGeom prst="ellipse">
              <a:avLst/>
            </a:prstGeom>
            <a:noFill/>
            <a:ln w="1905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44" name="Oval 43">
            <a:extLst>
              <a:ext uri="{FF2B5EF4-FFF2-40B4-BE49-F238E27FC236}">
                <a16:creationId xmlns:a16="http://schemas.microsoft.com/office/drawing/2014/main" id="{DE811DC1-3A77-740D-3A21-410E7FE55663}"/>
              </a:ext>
            </a:extLst>
          </p:cNvPr>
          <p:cNvSpPr/>
          <p:nvPr/>
        </p:nvSpPr>
        <p:spPr>
          <a:xfrm>
            <a:off x="913781" y="410741"/>
            <a:ext cx="381000" cy="381000"/>
          </a:xfrm>
          <a:prstGeom prst="ellipse">
            <a:avLst/>
          </a:prstGeom>
          <a:solidFill>
            <a:schemeClr val="bg1"/>
          </a:solid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B04B678A-05F5-616A-F562-34D0F15B8588}"/>
              </a:ext>
            </a:extLst>
          </p:cNvPr>
          <p:cNvCxnSpPr/>
          <p:nvPr/>
        </p:nvCxnSpPr>
        <p:spPr>
          <a:xfrm rot="10800000" flipH="1">
            <a:off x="1114009" y="598839"/>
            <a:ext cx="605353" cy="2"/>
          </a:xfrm>
          <a:prstGeom prst="line">
            <a:avLst/>
          </a:prstGeom>
          <a:ln w="19050">
            <a:solidFill>
              <a:schemeClr val="accent3"/>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pic>
        <p:nvPicPr>
          <p:cNvPr id="49" name="Graphic 48" descr="Database outline">
            <a:extLst>
              <a:ext uri="{FF2B5EF4-FFF2-40B4-BE49-F238E27FC236}">
                <a16:creationId xmlns:a16="http://schemas.microsoft.com/office/drawing/2014/main" id="{2FCFE13F-5A3B-64D5-0E87-FD46BFE1BC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91292" y="297091"/>
            <a:ext cx="563807" cy="524120"/>
          </a:xfrm>
          <a:prstGeom prst="rect">
            <a:avLst/>
          </a:prstGeom>
        </p:spPr>
      </p:pic>
      <p:grpSp>
        <p:nvGrpSpPr>
          <p:cNvPr id="2059" name="Group 2058">
            <a:extLst>
              <a:ext uri="{FF2B5EF4-FFF2-40B4-BE49-F238E27FC236}">
                <a16:creationId xmlns:a16="http://schemas.microsoft.com/office/drawing/2014/main" id="{4AB2DD0F-D11A-934F-D5A4-7534846650D2}"/>
              </a:ext>
            </a:extLst>
          </p:cNvPr>
          <p:cNvGrpSpPr/>
          <p:nvPr/>
        </p:nvGrpSpPr>
        <p:grpSpPr>
          <a:xfrm>
            <a:off x="623844" y="1523691"/>
            <a:ext cx="4242185" cy="536454"/>
            <a:chOff x="4813427" y="2139840"/>
            <a:chExt cx="1999792" cy="536454"/>
          </a:xfrm>
        </p:grpSpPr>
        <p:grpSp>
          <p:nvGrpSpPr>
            <p:cNvPr id="2048" name="Group 28">
              <a:extLst>
                <a:ext uri="{FF2B5EF4-FFF2-40B4-BE49-F238E27FC236}">
                  <a16:creationId xmlns:a16="http://schemas.microsoft.com/office/drawing/2014/main" id="{5DFCEADC-A44B-6131-AE1E-C47EC9EED55E}"/>
                </a:ext>
              </a:extLst>
            </p:cNvPr>
            <p:cNvGrpSpPr/>
            <p:nvPr/>
          </p:nvGrpSpPr>
          <p:grpSpPr>
            <a:xfrm>
              <a:off x="4919859" y="2139840"/>
              <a:ext cx="1785816" cy="536454"/>
              <a:chOff x="654725" y="2419227"/>
              <a:chExt cx="1785816" cy="2216393"/>
            </a:xfrm>
          </p:grpSpPr>
          <p:sp>
            <p:nvSpPr>
              <p:cNvPr id="2049" name="Rectangle 2048">
                <a:extLst>
                  <a:ext uri="{FF2B5EF4-FFF2-40B4-BE49-F238E27FC236}">
                    <a16:creationId xmlns:a16="http://schemas.microsoft.com/office/drawing/2014/main" id="{104B8B52-F8D9-695B-5C58-EB918CE688DA}"/>
                  </a:ext>
                </a:extLst>
              </p:cNvPr>
              <p:cNvSpPr/>
              <p:nvPr/>
            </p:nvSpPr>
            <p:spPr>
              <a:xfrm>
                <a:off x="654725" y="2978419"/>
                <a:ext cx="1785816" cy="14845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0" name="Round Same Side Corner Rectangle 30">
                <a:extLst>
                  <a:ext uri="{FF2B5EF4-FFF2-40B4-BE49-F238E27FC236}">
                    <a16:creationId xmlns:a16="http://schemas.microsoft.com/office/drawing/2014/main" id="{985DF3B4-5E2D-CCBC-E58D-1C0324C14780}"/>
                  </a:ext>
                </a:extLst>
              </p:cNvPr>
              <p:cNvSpPr/>
              <p:nvPr/>
            </p:nvSpPr>
            <p:spPr>
              <a:xfrm>
                <a:off x="654725" y="2419227"/>
                <a:ext cx="1785816" cy="581553"/>
              </a:xfrm>
              <a:prstGeom prst="round2Same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Rectangle 2050">
                <a:extLst>
                  <a:ext uri="{FF2B5EF4-FFF2-40B4-BE49-F238E27FC236}">
                    <a16:creationId xmlns:a16="http://schemas.microsoft.com/office/drawing/2014/main" id="{05A40741-3D74-107B-4A78-840C59DB3EA1}"/>
                  </a:ext>
                </a:extLst>
              </p:cNvPr>
              <p:cNvSpPr/>
              <p:nvPr/>
            </p:nvSpPr>
            <p:spPr>
              <a:xfrm>
                <a:off x="654725" y="4510638"/>
                <a:ext cx="1785816" cy="1249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52" name="TextBox 2051">
              <a:extLst>
                <a:ext uri="{FF2B5EF4-FFF2-40B4-BE49-F238E27FC236}">
                  <a16:creationId xmlns:a16="http://schemas.microsoft.com/office/drawing/2014/main" id="{EE48F4C6-F7E5-7648-36E1-93B3720EC8C5}"/>
                </a:ext>
              </a:extLst>
            </p:cNvPr>
            <p:cNvSpPr txBox="1"/>
            <p:nvPr/>
          </p:nvSpPr>
          <p:spPr>
            <a:xfrm>
              <a:off x="4813427" y="2314481"/>
              <a:ext cx="1999792" cy="307777"/>
            </a:xfrm>
            <a:prstGeom prst="rect">
              <a:avLst/>
            </a:prstGeom>
            <a:noFill/>
          </p:spPr>
          <p:txBody>
            <a:bodyPr wrap="square" rtlCol="0">
              <a:spAutoFit/>
            </a:bodyPr>
            <a:lstStyle/>
            <a:p>
              <a:pPr algn="ctr"/>
              <a:r>
                <a:rPr lang="en-US" sz="1400" b="1">
                  <a:solidFill>
                    <a:schemeClr val="accent3"/>
                  </a:solidFill>
                  <a:latin typeface="+mn-lt"/>
                </a:rPr>
                <a:t>Geo Spatial Data</a:t>
              </a:r>
            </a:p>
          </p:txBody>
        </p:sp>
      </p:grpSp>
      <p:grpSp>
        <p:nvGrpSpPr>
          <p:cNvPr id="2060" name="Group 2059">
            <a:extLst>
              <a:ext uri="{FF2B5EF4-FFF2-40B4-BE49-F238E27FC236}">
                <a16:creationId xmlns:a16="http://schemas.microsoft.com/office/drawing/2014/main" id="{6D696069-CE28-1B45-8E5A-E5186DBCA395}"/>
              </a:ext>
            </a:extLst>
          </p:cNvPr>
          <p:cNvGrpSpPr/>
          <p:nvPr/>
        </p:nvGrpSpPr>
        <p:grpSpPr>
          <a:xfrm>
            <a:off x="5658929" y="1500628"/>
            <a:ext cx="1999792" cy="536454"/>
            <a:chOff x="6919651" y="2139840"/>
            <a:chExt cx="1999792" cy="536454"/>
          </a:xfrm>
        </p:grpSpPr>
        <p:grpSp>
          <p:nvGrpSpPr>
            <p:cNvPr id="2053" name="Group 28">
              <a:extLst>
                <a:ext uri="{FF2B5EF4-FFF2-40B4-BE49-F238E27FC236}">
                  <a16:creationId xmlns:a16="http://schemas.microsoft.com/office/drawing/2014/main" id="{929FCDCA-6090-DE77-442C-DDA2BBEFAEC3}"/>
                </a:ext>
              </a:extLst>
            </p:cNvPr>
            <p:cNvGrpSpPr/>
            <p:nvPr/>
          </p:nvGrpSpPr>
          <p:grpSpPr>
            <a:xfrm>
              <a:off x="7026083" y="2139840"/>
              <a:ext cx="1785816" cy="536454"/>
              <a:chOff x="654725" y="2419227"/>
              <a:chExt cx="1785816" cy="2216393"/>
            </a:xfrm>
          </p:grpSpPr>
          <p:sp>
            <p:nvSpPr>
              <p:cNvPr id="2055" name="Rectangle 2054">
                <a:extLst>
                  <a:ext uri="{FF2B5EF4-FFF2-40B4-BE49-F238E27FC236}">
                    <a16:creationId xmlns:a16="http://schemas.microsoft.com/office/drawing/2014/main" id="{34358E63-EC8F-C233-2992-37EB58A90452}"/>
                  </a:ext>
                </a:extLst>
              </p:cNvPr>
              <p:cNvSpPr/>
              <p:nvPr/>
            </p:nvSpPr>
            <p:spPr>
              <a:xfrm>
                <a:off x="654725" y="2978419"/>
                <a:ext cx="1785816" cy="14845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6" name="Round Same Side Corner Rectangle 30">
                <a:extLst>
                  <a:ext uri="{FF2B5EF4-FFF2-40B4-BE49-F238E27FC236}">
                    <a16:creationId xmlns:a16="http://schemas.microsoft.com/office/drawing/2014/main" id="{07F7297C-7FF0-EB58-589A-6E039B0F65E2}"/>
                  </a:ext>
                </a:extLst>
              </p:cNvPr>
              <p:cNvSpPr/>
              <p:nvPr/>
            </p:nvSpPr>
            <p:spPr>
              <a:xfrm>
                <a:off x="654725" y="2419227"/>
                <a:ext cx="1785816" cy="581553"/>
              </a:xfrm>
              <a:prstGeom prst="round2Same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39F41286-C1EA-CBEE-50A8-21EDC04B2A3E}"/>
                  </a:ext>
                </a:extLst>
              </p:cNvPr>
              <p:cNvSpPr/>
              <p:nvPr/>
            </p:nvSpPr>
            <p:spPr>
              <a:xfrm>
                <a:off x="654725" y="4510638"/>
                <a:ext cx="1785816" cy="1249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58" name="TextBox 2057">
              <a:extLst>
                <a:ext uri="{FF2B5EF4-FFF2-40B4-BE49-F238E27FC236}">
                  <a16:creationId xmlns:a16="http://schemas.microsoft.com/office/drawing/2014/main" id="{EEBDB3CE-8DC7-0C1F-791D-90EE2AAE253E}"/>
                </a:ext>
              </a:extLst>
            </p:cNvPr>
            <p:cNvSpPr txBox="1"/>
            <p:nvPr/>
          </p:nvSpPr>
          <p:spPr>
            <a:xfrm>
              <a:off x="6919651" y="2314481"/>
              <a:ext cx="1999792" cy="307777"/>
            </a:xfrm>
            <a:prstGeom prst="rect">
              <a:avLst/>
            </a:prstGeom>
            <a:noFill/>
          </p:spPr>
          <p:txBody>
            <a:bodyPr wrap="square" rtlCol="0">
              <a:spAutoFit/>
            </a:bodyPr>
            <a:lstStyle/>
            <a:p>
              <a:pPr algn="ctr"/>
              <a:r>
                <a:rPr lang="en-US" b="1">
                  <a:solidFill>
                    <a:schemeClr val="accent3"/>
                  </a:solidFill>
                  <a:latin typeface="+mn-lt"/>
                </a:rPr>
                <a:t>Customer </a:t>
              </a:r>
              <a:r>
                <a:rPr lang="en-US" sz="1400" b="1">
                  <a:solidFill>
                    <a:schemeClr val="accent3"/>
                  </a:solidFill>
                  <a:latin typeface="+mn-lt"/>
                </a:rPr>
                <a:t>Data</a:t>
              </a:r>
            </a:p>
          </p:txBody>
        </p:sp>
      </p:grpSp>
      <p:cxnSp>
        <p:nvCxnSpPr>
          <p:cNvPr id="2061" name="Straight Connector 2060">
            <a:extLst>
              <a:ext uri="{FF2B5EF4-FFF2-40B4-BE49-F238E27FC236}">
                <a16:creationId xmlns:a16="http://schemas.microsoft.com/office/drawing/2014/main" id="{5FFA2C11-1A33-9D65-F477-C9F608F5491C}"/>
              </a:ext>
            </a:extLst>
          </p:cNvPr>
          <p:cNvCxnSpPr>
            <a:cxnSpLocks/>
          </p:cNvCxnSpPr>
          <p:nvPr/>
        </p:nvCxnSpPr>
        <p:spPr>
          <a:xfrm>
            <a:off x="5142656" y="0"/>
            <a:ext cx="0" cy="5143500"/>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50" name="Picture 18" descr="Free High Quality Traffic Symbol Icon PNG Transparent Background, Free ...">
            <a:extLst>
              <a:ext uri="{FF2B5EF4-FFF2-40B4-BE49-F238E27FC236}">
                <a16:creationId xmlns:a16="http://schemas.microsoft.com/office/drawing/2014/main" id="{C3EF7DCA-537A-1EF8-B65B-C2622213F60D}"/>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685499" y="2617450"/>
            <a:ext cx="311923" cy="31192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8" descr="Road Icon Png #323302 - Free Icons Library">
            <a:extLst>
              <a:ext uri="{FF2B5EF4-FFF2-40B4-BE49-F238E27FC236}">
                <a16:creationId xmlns:a16="http://schemas.microsoft.com/office/drawing/2014/main" id="{C40E8F9D-E04D-11DD-B609-A0831D3B23B8}"/>
              </a:ext>
            </a:extLst>
          </p:cNvPr>
          <p:cNvPicPr>
            <a:picLocks noChangeAspect="1" noChangeArrowheads="1"/>
          </p:cNvPicPr>
          <p:nvPr/>
        </p:nvPicPr>
        <p:blipFill>
          <a:blip r:embed="rId9">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2804877" y="2593034"/>
            <a:ext cx="340848" cy="340848"/>
          </a:xfrm>
          <a:prstGeom prst="rect">
            <a:avLst/>
          </a:prstGeom>
          <a:noFill/>
          <a:extLst>
            <a:ext uri="{909E8E84-426E-40DD-AFC4-6F175D3DCCD1}">
              <a14:hiddenFill xmlns:a14="http://schemas.microsoft.com/office/drawing/2010/main">
                <a:solidFill>
                  <a:srgbClr val="FFFFFF"/>
                </a:solidFill>
              </a14:hiddenFill>
            </a:ext>
          </a:extLst>
        </p:spPr>
      </p:pic>
      <p:pic>
        <p:nvPicPr>
          <p:cNvPr id="52" name="Graphic 51" descr="Burger and drink with solid fill">
            <a:extLst>
              <a:ext uri="{FF2B5EF4-FFF2-40B4-BE49-F238E27FC236}">
                <a16:creationId xmlns:a16="http://schemas.microsoft.com/office/drawing/2014/main" id="{62BD6774-5440-CBCE-736E-066F444840A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76033" y="3440042"/>
            <a:ext cx="448339" cy="448339"/>
          </a:xfrm>
          <a:prstGeom prst="rect">
            <a:avLst/>
          </a:prstGeom>
        </p:spPr>
      </p:pic>
      <p:pic>
        <p:nvPicPr>
          <p:cNvPr id="54" name="Graphic 53" descr="Clock outline">
            <a:extLst>
              <a:ext uri="{FF2B5EF4-FFF2-40B4-BE49-F238E27FC236}">
                <a16:creationId xmlns:a16="http://schemas.microsoft.com/office/drawing/2014/main" id="{0445F05C-2E8D-874A-F15C-7FBF634D26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9540" y="3503656"/>
            <a:ext cx="384725" cy="384725"/>
          </a:xfrm>
          <a:prstGeom prst="rect">
            <a:avLst/>
          </a:prstGeom>
        </p:spPr>
      </p:pic>
      <p:pic>
        <p:nvPicPr>
          <p:cNvPr id="55" name="Graphic 54" descr="Group of women with solid fill">
            <a:extLst>
              <a:ext uri="{FF2B5EF4-FFF2-40B4-BE49-F238E27FC236}">
                <a16:creationId xmlns:a16="http://schemas.microsoft.com/office/drawing/2014/main" id="{FFF89E17-DF81-8A49-FB95-3FF572D1CE0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594023" y="2511725"/>
            <a:ext cx="385872" cy="385872"/>
          </a:xfrm>
          <a:prstGeom prst="rect">
            <a:avLst/>
          </a:prstGeom>
        </p:spPr>
      </p:pic>
      <p:pic>
        <p:nvPicPr>
          <p:cNvPr id="56" name="Picture 2" descr="Sentiment, analysis, feeling, emotion, emoji, recognition, expression ...">
            <a:extLst>
              <a:ext uri="{FF2B5EF4-FFF2-40B4-BE49-F238E27FC236}">
                <a16:creationId xmlns:a16="http://schemas.microsoft.com/office/drawing/2014/main" id="{261D4297-163C-4426-2F42-CA7C458ABA66}"/>
              </a:ext>
            </a:extLst>
          </p:cNvPr>
          <p:cNvPicPr>
            <a:picLocks noChangeAspect="1" noChangeArrowheads="1"/>
          </p:cNvPicPr>
          <p:nvPr/>
        </p:nvPicPr>
        <p:blipFill>
          <a:blip r:embed="rId17">
            <a:lum bright="70000" contrast="-70000"/>
            <a:extLst>
              <a:ext uri="{BEBA8EAE-BF5A-486C-A8C5-ECC9F3942E4B}">
                <a14:imgProps xmlns:a14="http://schemas.microsoft.com/office/drawing/2010/main">
                  <a14:imgLayer r:embed="rId1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5547449" y="3495158"/>
            <a:ext cx="455593" cy="455593"/>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30">
            <a:extLst>
              <a:ext uri="{FF2B5EF4-FFF2-40B4-BE49-F238E27FC236}">
                <a16:creationId xmlns:a16="http://schemas.microsoft.com/office/drawing/2014/main" id="{21C846C5-FD02-8994-023E-93529CD79ABF}"/>
              </a:ext>
            </a:extLst>
          </p:cNvPr>
          <p:cNvGrpSpPr/>
          <p:nvPr/>
        </p:nvGrpSpPr>
        <p:grpSpPr>
          <a:xfrm>
            <a:off x="2734332" y="367807"/>
            <a:ext cx="6100551" cy="643759"/>
            <a:chOff x="1270277" y="1233504"/>
            <a:chExt cx="3048000" cy="643759"/>
          </a:xfrm>
        </p:grpSpPr>
        <p:sp>
          <p:nvSpPr>
            <p:cNvPr id="27" name="Text Placeholder 3">
              <a:extLst>
                <a:ext uri="{FF2B5EF4-FFF2-40B4-BE49-F238E27FC236}">
                  <a16:creationId xmlns:a16="http://schemas.microsoft.com/office/drawing/2014/main" id="{60C5AD00-1DED-B24B-0D82-47EA28C0E603}"/>
                </a:ext>
              </a:extLst>
            </p:cNvPr>
            <p:cNvSpPr txBox="1">
              <a:spLocks/>
            </p:cNvSpPr>
            <p:nvPr/>
          </p:nvSpPr>
          <p:spPr>
            <a:xfrm>
              <a:off x="1270277" y="1233504"/>
              <a:ext cx="249882" cy="276999"/>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1" i="0" u="none" strike="noStrike" kern="1200" cap="none" spc="0" normalizeH="0" baseline="0" noProof="0">
                  <a:ln>
                    <a:noFill/>
                  </a:ln>
                  <a:solidFill>
                    <a:schemeClr val="accent3"/>
                  </a:solidFill>
                  <a:effectLst/>
                  <a:uLnTx/>
                  <a:uFillTx/>
                  <a:latin typeface="+mj-lt"/>
                  <a:ea typeface="+mn-ea"/>
                  <a:cs typeface="+mn-cs"/>
                </a:rPr>
                <a:t>Data</a:t>
              </a:r>
            </a:p>
          </p:txBody>
        </p:sp>
        <p:sp>
          <p:nvSpPr>
            <p:cNvPr id="28" name="Text Placeholder 3">
              <a:extLst>
                <a:ext uri="{FF2B5EF4-FFF2-40B4-BE49-F238E27FC236}">
                  <a16:creationId xmlns:a16="http://schemas.microsoft.com/office/drawing/2014/main" id="{DB5927A8-BD72-D002-2150-2D016D3ADC86}"/>
                </a:ext>
              </a:extLst>
            </p:cNvPr>
            <p:cNvSpPr txBox="1">
              <a:spLocks/>
            </p:cNvSpPr>
            <p:nvPr/>
          </p:nvSpPr>
          <p:spPr>
            <a:xfrm>
              <a:off x="1270277" y="1507931"/>
              <a:ext cx="3048000" cy="369332"/>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1200">
                  <a:solidFill>
                    <a:schemeClr val="accent4"/>
                  </a:solidFill>
                  <a:latin typeface="+mn-lt"/>
                </a:rPr>
                <a:t>Collection of geospatial and </a:t>
              </a:r>
            </a:p>
            <a:p>
              <a:pPr algn="l"/>
              <a:r>
                <a:rPr lang="en-US" sz="1200">
                  <a:solidFill>
                    <a:schemeClr val="accent4"/>
                  </a:solidFill>
                  <a:latin typeface="+mn-lt"/>
                </a:rPr>
                <a:t>customer-centric attributes </a:t>
              </a:r>
            </a:p>
          </p:txBody>
        </p:sp>
      </p:grpSp>
      <p:sp>
        <p:nvSpPr>
          <p:cNvPr id="3" name="TextBox 2">
            <a:extLst>
              <a:ext uri="{FF2B5EF4-FFF2-40B4-BE49-F238E27FC236}">
                <a16:creationId xmlns:a16="http://schemas.microsoft.com/office/drawing/2014/main" id="{AA243B4B-DAD0-374B-7DFB-13C2D3833345}"/>
              </a:ext>
            </a:extLst>
          </p:cNvPr>
          <p:cNvSpPr txBox="1"/>
          <p:nvPr/>
        </p:nvSpPr>
        <p:spPr>
          <a:xfrm>
            <a:off x="8736429" y="77751"/>
            <a:ext cx="263214" cy="261610"/>
          </a:xfrm>
          <a:prstGeom prst="rect">
            <a:avLst/>
          </a:prstGeom>
          <a:noFill/>
        </p:spPr>
        <p:txBody>
          <a:bodyPr wrap="none" rtlCol="0">
            <a:spAutoFit/>
          </a:bodyPr>
          <a:lstStyle/>
          <a:p>
            <a:fld id="{1D03D236-619A-8544-8962-F3540FB24A9C}" type="slidenum">
              <a:rPr lang="en-US" sz="1100" smtClean="0">
                <a:solidFill>
                  <a:schemeClr val="tx1">
                    <a:lumMod val="50000"/>
                    <a:lumOff val="50000"/>
                  </a:schemeClr>
                </a:solidFill>
              </a:rPr>
              <a:t>8</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3475465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pic>
        <p:nvPicPr>
          <p:cNvPr id="2054" name="Picture 6" descr="Meijer – Logo, brand and logotype">
            <a:extLst>
              <a:ext uri="{FF2B5EF4-FFF2-40B4-BE49-F238E27FC236}">
                <a16:creationId xmlns:a16="http://schemas.microsoft.com/office/drawing/2014/main" id="{A1C07633-0465-2DB5-F486-9750FBDA00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9262" y="4708239"/>
            <a:ext cx="913196" cy="35751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AD49CF5-142F-4DEE-FDDF-22FC2EEB9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003" y="4713951"/>
            <a:ext cx="2987329" cy="31693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27">
            <a:extLst>
              <a:ext uri="{FF2B5EF4-FFF2-40B4-BE49-F238E27FC236}">
                <a16:creationId xmlns:a16="http://schemas.microsoft.com/office/drawing/2014/main" id="{8924AC08-3C7D-6C3F-CF93-ECC5A1425E9F}"/>
              </a:ext>
            </a:extLst>
          </p:cNvPr>
          <p:cNvGrpSpPr/>
          <p:nvPr/>
        </p:nvGrpSpPr>
        <p:grpSpPr>
          <a:xfrm>
            <a:off x="850367" y="182535"/>
            <a:ext cx="1583966" cy="346954"/>
            <a:chOff x="4597686" y="3155872"/>
            <a:chExt cx="1583966" cy="346954"/>
          </a:xfrm>
        </p:grpSpPr>
        <p:sp>
          <p:nvSpPr>
            <p:cNvPr id="4" name="TextBox 3">
              <a:extLst>
                <a:ext uri="{FF2B5EF4-FFF2-40B4-BE49-F238E27FC236}">
                  <a16:creationId xmlns:a16="http://schemas.microsoft.com/office/drawing/2014/main" id="{41E312A6-5808-F211-919B-AF48018D4FD3}"/>
                </a:ext>
              </a:extLst>
            </p:cNvPr>
            <p:cNvSpPr txBox="1"/>
            <p:nvPr/>
          </p:nvSpPr>
          <p:spPr>
            <a:xfrm>
              <a:off x="4597686" y="3155872"/>
              <a:ext cx="1542506" cy="184666"/>
            </a:xfrm>
            <a:prstGeom prst="rect">
              <a:avLst/>
            </a:prstGeom>
            <a:noFill/>
          </p:spPr>
          <p:txBody>
            <a:bodyPr wrap="square" lIns="0" tIns="0" rIns="0" bIns="0" rtlCol="0" anchor="t">
              <a:spAutoFit/>
            </a:bodyPr>
            <a:lstStyle/>
            <a:p>
              <a:r>
                <a:rPr lang="en-US" sz="1200" b="1">
                  <a:solidFill>
                    <a:schemeClr val="tx1">
                      <a:lumMod val="75000"/>
                      <a:lumOff val="25000"/>
                    </a:schemeClr>
                  </a:solidFill>
                </a:rPr>
                <a:t>Traffic Volume</a:t>
              </a:r>
            </a:p>
          </p:txBody>
        </p:sp>
        <p:sp>
          <p:nvSpPr>
            <p:cNvPr id="5" name="TextBox 4">
              <a:extLst>
                <a:ext uri="{FF2B5EF4-FFF2-40B4-BE49-F238E27FC236}">
                  <a16:creationId xmlns:a16="http://schemas.microsoft.com/office/drawing/2014/main" id="{005E2721-4A70-075F-0EB1-EE9D4DAA12DA}"/>
                </a:ext>
              </a:extLst>
            </p:cNvPr>
            <p:cNvSpPr txBox="1"/>
            <p:nvPr/>
          </p:nvSpPr>
          <p:spPr>
            <a:xfrm>
              <a:off x="4597686" y="3348938"/>
              <a:ext cx="1583966" cy="153888"/>
            </a:xfrm>
            <a:prstGeom prst="rect">
              <a:avLst/>
            </a:prstGeom>
            <a:noFill/>
          </p:spPr>
          <p:txBody>
            <a:bodyPr wrap="square" lIns="0" tIns="0" rIns="0" bIns="0" rtlCol="0" anchor="t">
              <a:spAutoFit/>
            </a:bodyPr>
            <a:lstStyle/>
            <a:p>
              <a:pPr lvl="0" defTabSz="914400">
                <a:spcBef>
                  <a:spcPct val="20000"/>
                </a:spcBef>
                <a:defRPr/>
              </a:pPr>
              <a:r>
                <a:rPr lang="en-US" sz="1000">
                  <a:solidFill>
                    <a:schemeClr val="tx1">
                      <a:lumMod val="65000"/>
                      <a:lumOff val="35000"/>
                    </a:schemeClr>
                  </a:solidFill>
                </a:rPr>
                <a:t>AADT</a:t>
              </a:r>
            </a:p>
          </p:txBody>
        </p:sp>
      </p:grpSp>
      <p:sp>
        <p:nvSpPr>
          <p:cNvPr id="26" name="Oval 25">
            <a:extLst>
              <a:ext uri="{FF2B5EF4-FFF2-40B4-BE49-F238E27FC236}">
                <a16:creationId xmlns:a16="http://schemas.microsoft.com/office/drawing/2014/main" id="{29287924-30CC-7C19-BA19-3C6192E11350}"/>
              </a:ext>
            </a:extLst>
          </p:cNvPr>
          <p:cNvSpPr>
            <a:spLocks noChangeAspect="1"/>
          </p:cNvSpPr>
          <p:nvPr/>
        </p:nvSpPr>
        <p:spPr>
          <a:xfrm>
            <a:off x="282144" y="224471"/>
            <a:ext cx="469021" cy="45559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18" descr="Free High Quality Traffic Symbol Icon PNG Transparent Background, Free ...">
            <a:extLst>
              <a:ext uri="{FF2B5EF4-FFF2-40B4-BE49-F238E27FC236}">
                <a16:creationId xmlns:a16="http://schemas.microsoft.com/office/drawing/2014/main" id="{C3EF7DCA-537A-1EF8-B65B-C2622213F60D}"/>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43799" y="311355"/>
            <a:ext cx="311923" cy="3119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computer screen&#10;&#10;Description automatically generated">
            <a:extLst>
              <a:ext uri="{FF2B5EF4-FFF2-40B4-BE49-F238E27FC236}">
                <a16:creationId xmlns:a16="http://schemas.microsoft.com/office/drawing/2014/main" id="{515719EA-9CC3-E7F3-8B3F-AE0A75B39189}"/>
              </a:ext>
            </a:extLst>
          </p:cNvPr>
          <p:cNvPicPr>
            <a:picLocks noChangeAspect="1"/>
          </p:cNvPicPr>
          <p:nvPr/>
        </p:nvPicPr>
        <p:blipFill>
          <a:blip r:embed="rId7"/>
          <a:stretch>
            <a:fillRect/>
          </a:stretch>
        </p:blipFill>
        <p:spPr>
          <a:xfrm>
            <a:off x="2803871" y="973873"/>
            <a:ext cx="6066688" cy="3454352"/>
          </a:xfrm>
          <a:prstGeom prst="rect">
            <a:avLst/>
          </a:prstGeom>
          <a:ln>
            <a:solidFill>
              <a:schemeClr val="tx1"/>
            </a:solidFill>
          </a:ln>
        </p:spPr>
      </p:pic>
      <p:grpSp>
        <p:nvGrpSpPr>
          <p:cNvPr id="6" name="Group 5">
            <a:extLst>
              <a:ext uri="{FF2B5EF4-FFF2-40B4-BE49-F238E27FC236}">
                <a16:creationId xmlns:a16="http://schemas.microsoft.com/office/drawing/2014/main" id="{C6816750-527E-AC2C-F289-311B0FCBBA44}"/>
              </a:ext>
            </a:extLst>
          </p:cNvPr>
          <p:cNvGrpSpPr/>
          <p:nvPr/>
        </p:nvGrpSpPr>
        <p:grpSpPr>
          <a:xfrm>
            <a:off x="282144" y="973873"/>
            <a:ext cx="2521727" cy="594732"/>
            <a:chOff x="282144" y="973873"/>
            <a:chExt cx="2521727" cy="594732"/>
          </a:xfrm>
        </p:grpSpPr>
        <p:grpSp>
          <p:nvGrpSpPr>
            <p:cNvPr id="24" name="Group 93">
              <a:extLst>
                <a:ext uri="{FF2B5EF4-FFF2-40B4-BE49-F238E27FC236}">
                  <a16:creationId xmlns:a16="http://schemas.microsoft.com/office/drawing/2014/main" id="{2FD1D773-C103-D067-8B86-FBAC6409E893}"/>
                </a:ext>
              </a:extLst>
            </p:cNvPr>
            <p:cNvGrpSpPr/>
            <p:nvPr/>
          </p:nvGrpSpPr>
          <p:grpSpPr>
            <a:xfrm>
              <a:off x="282144" y="973873"/>
              <a:ext cx="2521727" cy="594732"/>
              <a:chOff x="425669" y="2203667"/>
              <a:chExt cx="3973509" cy="811886"/>
            </a:xfrm>
          </p:grpSpPr>
          <p:sp>
            <p:nvSpPr>
              <p:cNvPr id="25" name="Isosceles Triangle 24">
                <a:extLst>
                  <a:ext uri="{FF2B5EF4-FFF2-40B4-BE49-F238E27FC236}">
                    <a16:creationId xmlns:a16="http://schemas.microsoft.com/office/drawing/2014/main" id="{123827BC-296B-E4C0-54B6-C02CF6F4200B}"/>
                  </a:ext>
                </a:extLst>
              </p:cNvPr>
              <p:cNvSpPr/>
              <p:nvPr/>
            </p:nvSpPr>
            <p:spPr>
              <a:xfrm rot="5400000">
                <a:off x="3986273" y="2453549"/>
                <a:ext cx="463912" cy="36189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57">
                <a:extLst>
                  <a:ext uri="{FF2B5EF4-FFF2-40B4-BE49-F238E27FC236}">
                    <a16:creationId xmlns:a16="http://schemas.microsoft.com/office/drawing/2014/main" id="{092BBD5A-5739-674D-3FCA-B8377C2A8472}"/>
                  </a:ext>
                </a:extLst>
              </p:cNvPr>
              <p:cNvSpPr/>
              <p:nvPr/>
            </p:nvSpPr>
            <p:spPr>
              <a:xfrm>
                <a:off x="425669" y="2203667"/>
                <a:ext cx="3725972" cy="762109"/>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58">
                <a:extLst>
                  <a:ext uri="{FF2B5EF4-FFF2-40B4-BE49-F238E27FC236}">
                    <a16:creationId xmlns:a16="http://schemas.microsoft.com/office/drawing/2014/main" id="{F9C3D097-720E-A64E-CC14-D87CF8FB26D1}"/>
                  </a:ext>
                </a:extLst>
              </p:cNvPr>
              <p:cNvSpPr/>
              <p:nvPr/>
            </p:nvSpPr>
            <p:spPr>
              <a:xfrm>
                <a:off x="425669" y="2253444"/>
                <a:ext cx="3725972" cy="762109"/>
              </a:xfrm>
              <a:prstGeom prst="roundRect">
                <a:avLst>
                  <a:gd name="adj" fmla="val 1127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9013F6C4-62BB-387F-FC55-3DD6BA893839}"/>
                </a:ext>
              </a:extLst>
            </p:cNvPr>
            <p:cNvSpPr txBox="1"/>
            <p:nvPr/>
          </p:nvSpPr>
          <p:spPr>
            <a:xfrm>
              <a:off x="1121373" y="1178958"/>
              <a:ext cx="896079" cy="184666"/>
            </a:xfrm>
            <a:prstGeom prst="rect">
              <a:avLst/>
            </a:prstGeom>
            <a:noFill/>
          </p:spPr>
          <p:txBody>
            <a:bodyPr wrap="none" lIns="0" tIns="0" rIns="0" bIns="0" rtlCol="0" anchor="ctr">
              <a:spAutoFit/>
            </a:bodyPr>
            <a:lstStyle/>
            <a:p>
              <a:r>
                <a:rPr lang="en-US" sz="1200">
                  <a:solidFill>
                    <a:schemeClr val="bg1"/>
                  </a:solidFill>
                  <a:latin typeface="Times New Roman" panose="02020603050405020304" pitchFamily="18" charset="0"/>
                  <a:cs typeface="Times New Roman" panose="02020603050405020304" pitchFamily="18" charset="0"/>
                </a:rPr>
                <a:t>Identify States</a:t>
              </a:r>
            </a:p>
          </p:txBody>
        </p:sp>
        <p:sp>
          <p:nvSpPr>
            <p:cNvPr id="36" name="Freeform 245">
              <a:extLst>
                <a:ext uri="{FF2B5EF4-FFF2-40B4-BE49-F238E27FC236}">
                  <a16:creationId xmlns:a16="http://schemas.microsoft.com/office/drawing/2014/main" id="{0121908B-C919-3B7D-A11F-A52085D657D4}"/>
                </a:ext>
              </a:extLst>
            </p:cNvPr>
            <p:cNvSpPr>
              <a:spLocks/>
            </p:cNvSpPr>
            <p:nvPr/>
          </p:nvSpPr>
          <p:spPr bwMode="auto">
            <a:xfrm>
              <a:off x="401445" y="1137531"/>
              <a:ext cx="294190" cy="267521"/>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 name="Group 7">
            <a:extLst>
              <a:ext uri="{FF2B5EF4-FFF2-40B4-BE49-F238E27FC236}">
                <a16:creationId xmlns:a16="http://schemas.microsoft.com/office/drawing/2014/main" id="{EB199E81-C21E-EF69-9293-84955372F52C}"/>
              </a:ext>
            </a:extLst>
          </p:cNvPr>
          <p:cNvGrpSpPr/>
          <p:nvPr/>
        </p:nvGrpSpPr>
        <p:grpSpPr>
          <a:xfrm>
            <a:off x="273441" y="1957769"/>
            <a:ext cx="2521727" cy="594732"/>
            <a:chOff x="273441" y="1957769"/>
            <a:chExt cx="2521727" cy="594732"/>
          </a:xfrm>
        </p:grpSpPr>
        <p:grpSp>
          <p:nvGrpSpPr>
            <p:cNvPr id="2068" name="Group 93">
              <a:extLst>
                <a:ext uri="{FF2B5EF4-FFF2-40B4-BE49-F238E27FC236}">
                  <a16:creationId xmlns:a16="http://schemas.microsoft.com/office/drawing/2014/main" id="{5CA2D5CA-E1F7-70D6-1306-CA0D4E2B43F3}"/>
                </a:ext>
              </a:extLst>
            </p:cNvPr>
            <p:cNvGrpSpPr/>
            <p:nvPr/>
          </p:nvGrpSpPr>
          <p:grpSpPr>
            <a:xfrm>
              <a:off x="273441" y="1957769"/>
              <a:ext cx="2521727" cy="594732"/>
              <a:chOff x="425669" y="2203667"/>
              <a:chExt cx="3973509" cy="811886"/>
            </a:xfrm>
          </p:grpSpPr>
          <p:sp>
            <p:nvSpPr>
              <p:cNvPr id="2069" name="Isosceles Triangle 2068">
                <a:extLst>
                  <a:ext uri="{FF2B5EF4-FFF2-40B4-BE49-F238E27FC236}">
                    <a16:creationId xmlns:a16="http://schemas.microsoft.com/office/drawing/2014/main" id="{5CE0A416-4477-29B0-2B33-61E56195A34D}"/>
                  </a:ext>
                </a:extLst>
              </p:cNvPr>
              <p:cNvSpPr/>
              <p:nvPr/>
            </p:nvSpPr>
            <p:spPr>
              <a:xfrm rot="5400000">
                <a:off x="3986273" y="2453549"/>
                <a:ext cx="463912" cy="36189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0" name="Rounded Rectangle 57">
                <a:extLst>
                  <a:ext uri="{FF2B5EF4-FFF2-40B4-BE49-F238E27FC236}">
                    <a16:creationId xmlns:a16="http://schemas.microsoft.com/office/drawing/2014/main" id="{E2A3CD93-487C-0CF6-D179-5430936AAAE4}"/>
                  </a:ext>
                </a:extLst>
              </p:cNvPr>
              <p:cNvSpPr/>
              <p:nvPr/>
            </p:nvSpPr>
            <p:spPr>
              <a:xfrm>
                <a:off x="425669" y="2203667"/>
                <a:ext cx="3725972" cy="762109"/>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ounded Rectangle 58">
                <a:extLst>
                  <a:ext uri="{FF2B5EF4-FFF2-40B4-BE49-F238E27FC236}">
                    <a16:creationId xmlns:a16="http://schemas.microsoft.com/office/drawing/2014/main" id="{86B3FDF5-7722-19EA-0A1F-E614D28D11C1}"/>
                  </a:ext>
                </a:extLst>
              </p:cNvPr>
              <p:cNvSpPr/>
              <p:nvPr/>
            </p:nvSpPr>
            <p:spPr>
              <a:xfrm>
                <a:off x="425669" y="2253444"/>
                <a:ext cx="3725972" cy="762109"/>
              </a:xfrm>
              <a:prstGeom prst="roundRect">
                <a:avLst>
                  <a:gd name="adj" fmla="val 1127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80" name="TextBox 2079">
              <a:extLst>
                <a:ext uri="{FF2B5EF4-FFF2-40B4-BE49-F238E27FC236}">
                  <a16:creationId xmlns:a16="http://schemas.microsoft.com/office/drawing/2014/main" id="{38D5624B-8686-9E13-16D0-2301A35BAC8A}"/>
                </a:ext>
              </a:extLst>
            </p:cNvPr>
            <p:cNvSpPr txBox="1"/>
            <p:nvPr/>
          </p:nvSpPr>
          <p:spPr>
            <a:xfrm>
              <a:off x="850367" y="2074209"/>
              <a:ext cx="1640072" cy="369332"/>
            </a:xfrm>
            <a:prstGeom prst="rect">
              <a:avLst/>
            </a:prstGeom>
            <a:noFill/>
          </p:spPr>
          <p:txBody>
            <a:bodyPr wrap="square" lIns="0" tIns="0" rIns="0" bIns="0" rtlCol="0" anchor="ctr">
              <a:spAutoFit/>
            </a:bodyPr>
            <a:lstStyle/>
            <a:p>
              <a:pPr algn="ctr"/>
              <a:r>
                <a:rPr lang="en-US" sz="1200">
                  <a:solidFill>
                    <a:schemeClr val="bg1"/>
                  </a:solidFill>
                  <a:latin typeface="Times New Roman" panose="02020603050405020304" pitchFamily="18" charset="0"/>
                  <a:cs typeface="Times New Roman" panose="02020603050405020304" pitchFamily="18" charset="0"/>
                </a:rPr>
                <a:t>Data from Department </a:t>
              </a:r>
            </a:p>
            <a:p>
              <a:pPr algn="ctr"/>
              <a:r>
                <a:rPr lang="en-US" sz="1200">
                  <a:solidFill>
                    <a:schemeClr val="bg1"/>
                  </a:solidFill>
                  <a:latin typeface="Times New Roman" panose="02020603050405020304" pitchFamily="18" charset="0"/>
                  <a:cs typeface="Times New Roman" panose="02020603050405020304" pitchFamily="18" charset="0"/>
                </a:rPr>
                <a:t>of Transportation</a:t>
              </a:r>
            </a:p>
          </p:txBody>
        </p:sp>
        <p:sp>
          <p:nvSpPr>
            <p:cNvPr id="2083" name="Freeform 245">
              <a:extLst>
                <a:ext uri="{FF2B5EF4-FFF2-40B4-BE49-F238E27FC236}">
                  <a16:creationId xmlns:a16="http://schemas.microsoft.com/office/drawing/2014/main" id="{6C14E145-0704-891F-8819-5ED610839B2F}"/>
                </a:ext>
              </a:extLst>
            </p:cNvPr>
            <p:cNvSpPr>
              <a:spLocks/>
            </p:cNvSpPr>
            <p:nvPr/>
          </p:nvSpPr>
          <p:spPr bwMode="auto">
            <a:xfrm>
              <a:off x="401445" y="2147969"/>
              <a:ext cx="294190" cy="267521"/>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 name="Group 8">
            <a:extLst>
              <a:ext uri="{FF2B5EF4-FFF2-40B4-BE49-F238E27FC236}">
                <a16:creationId xmlns:a16="http://schemas.microsoft.com/office/drawing/2014/main" id="{A781E21A-3965-5ECA-99D1-5994E47F090A}"/>
              </a:ext>
            </a:extLst>
          </p:cNvPr>
          <p:cNvGrpSpPr/>
          <p:nvPr/>
        </p:nvGrpSpPr>
        <p:grpSpPr>
          <a:xfrm>
            <a:off x="282144" y="2905202"/>
            <a:ext cx="2521727" cy="594732"/>
            <a:chOff x="282144" y="2905202"/>
            <a:chExt cx="2521727" cy="594732"/>
          </a:xfrm>
        </p:grpSpPr>
        <p:grpSp>
          <p:nvGrpSpPr>
            <p:cNvPr id="2072" name="Group 93">
              <a:extLst>
                <a:ext uri="{FF2B5EF4-FFF2-40B4-BE49-F238E27FC236}">
                  <a16:creationId xmlns:a16="http://schemas.microsoft.com/office/drawing/2014/main" id="{841CC621-1C34-B8E0-DF76-4C8888A820B6}"/>
                </a:ext>
              </a:extLst>
            </p:cNvPr>
            <p:cNvGrpSpPr/>
            <p:nvPr/>
          </p:nvGrpSpPr>
          <p:grpSpPr>
            <a:xfrm>
              <a:off x="282144" y="2905202"/>
              <a:ext cx="2521727" cy="594732"/>
              <a:chOff x="425669" y="2203667"/>
              <a:chExt cx="3973509" cy="811886"/>
            </a:xfrm>
          </p:grpSpPr>
          <p:sp>
            <p:nvSpPr>
              <p:cNvPr id="2073" name="Isosceles Triangle 2072">
                <a:extLst>
                  <a:ext uri="{FF2B5EF4-FFF2-40B4-BE49-F238E27FC236}">
                    <a16:creationId xmlns:a16="http://schemas.microsoft.com/office/drawing/2014/main" id="{2C7A39A7-833F-2BE4-EDAF-66B306144A8E}"/>
                  </a:ext>
                </a:extLst>
              </p:cNvPr>
              <p:cNvSpPr/>
              <p:nvPr/>
            </p:nvSpPr>
            <p:spPr>
              <a:xfrm rot="5400000">
                <a:off x="3986273" y="2453549"/>
                <a:ext cx="463912" cy="36189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Rounded Rectangle 57">
                <a:extLst>
                  <a:ext uri="{FF2B5EF4-FFF2-40B4-BE49-F238E27FC236}">
                    <a16:creationId xmlns:a16="http://schemas.microsoft.com/office/drawing/2014/main" id="{FAADBC24-EC7A-F0B2-6E92-7BB8A607CF94}"/>
                  </a:ext>
                </a:extLst>
              </p:cNvPr>
              <p:cNvSpPr/>
              <p:nvPr/>
            </p:nvSpPr>
            <p:spPr>
              <a:xfrm>
                <a:off x="425669" y="2203667"/>
                <a:ext cx="3725972" cy="762109"/>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Rounded Rectangle 58">
                <a:extLst>
                  <a:ext uri="{FF2B5EF4-FFF2-40B4-BE49-F238E27FC236}">
                    <a16:creationId xmlns:a16="http://schemas.microsoft.com/office/drawing/2014/main" id="{EBDA557B-B22D-4A35-8608-B8D149C65232}"/>
                  </a:ext>
                </a:extLst>
              </p:cNvPr>
              <p:cNvSpPr/>
              <p:nvPr/>
            </p:nvSpPr>
            <p:spPr>
              <a:xfrm>
                <a:off x="425669" y="2253444"/>
                <a:ext cx="3725972" cy="762109"/>
              </a:xfrm>
              <a:prstGeom prst="roundRect">
                <a:avLst>
                  <a:gd name="adj" fmla="val 1127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81" name="TextBox 2080">
              <a:extLst>
                <a:ext uri="{FF2B5EF4-FFF2-40B4-BE49-F238E27FC236}">
                  <a16:creationId xmlns:a16="http://schemas.microsoft.com/office/drawing/2014/main" id="{20104BE7-110F-07F6-A8F9-3A8BCEED2D87}"/>
                </a:ext>
              </a:extLst>
            </p:cNvPr>
            <p:cNvSpPr txBox="1"/>
            <p:nvPr/>
          </p:nvSpPr>
          <p:spPr>
            <a:xfrm>
              <a:off x="932690" y="3030242"/>
              <a:ext cx="1348126" cy="369332"/>
            </a:xfrm>
            <a:prstGeom prst="rect">
              <a:avLst/>
            </a:prstGeom>
            <a:noFill/>
          </p:spPr>
          <p:txBody>
            <a:bodyPr wrap="none" lIns="0" tIns="0" rIns="0" bIns="0" rtlCol="0" anchor="ctr">
              <a:spAutoFit/>
            </a:bodyPr>
            <a:lstStyle/>
            <a:p>
              <a:pPr algn="ctr"/>
              <a:r>
                <a:rPr lang="en-US" sz="1200">
                  <a:solidFill>
                    <a:schemeClr val="bg1"/>
                  </a:solidFill>
                  <a:latin typeface="Times New Roman" panose="02020603050405020304" pitchFamily="18" charset="0"/>
                  <a:cs typeface="Times New Roman" panose="02020603050405020304" pitchFamily="18" charset="0"/>
                </a:rPr>
                <a:t>Identify Store </a:t>
              </a:r>
            </a:p>
            <a:p>
              <a:pPr algn="ctr"/>
              <a:r>
                <a:rPr lang="en-US" sz="1200">
                  <a:solidFill>
                    <a:schemeClr val="bg1"/>
                  </a:solidFill>
                  <a:latin typeface="Times New Roman" panose="02020603050405020304" pitchFamily="18" charset="0"/>
                  <a:cs typeface="Times New Roman" panose="02020603050405020304" pitchFamily="18" charset="0"/>
                </a:rPr>
                <a:t>Latitude &amp; Longitude</a:t>
              </a:r>
            </a:p>
          </p:txBody>
        </p:sp>
        <p:sp>
          <p:nvSpPr>
            <p:cNvPr id="2084" name="Freeform 245">
              <a:extLst>
                <a:ext uri="{FF2B5EF4-FFF2-40B4-BE49-F238E27FC236}">
                  <a16:creationId xmlns:a16="http://schemas.microsoft.com/office/drawing/2014/main" id="{1359B781-2EFF-5E46-A78F-88E24F92A756}"/>
                </a:ext>
              </a:extLst>
            </p:cNvPr>
            <p:cNvSpPr>
              <a:spLocks/>
            </p:cNvSpPr>
            <p:nvPr/>
          </p:nvSpPr>
          <p:spPr bwMode="auto">
            <a:xfrm>
              <a:off x="406750" y="3118394"/>
              <a:ext cx="294190" cy="267521"/>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A68D3705-4AA9-58EF-0283-04D4057E4AFC}"/>
              </a:ext>
            </a:extLst>
          </p:cNvPr>
          <p:cNvGrpSpPr/>
          <p:nvPr/>
        </p:nvGrpSpPr>
        <p:grpSpPr>
          <a:xfrm>
            <a:off x="273441" y="3835798"/>
            <a:ext cx="2521727" cy="594732"/>
            <a:chOff x="273441" y="3835798"/>
            <a:chExt cx="2521727" cy="594732"/>
          </a:xfrm>
        </p:grpSpPr>
        <p:grpSp>
          <p:nvGrpSpPr>
            <p:cNvPr id="2076" name="Group 93">
              <a:extLst>
                <a:ext uri="{FF2B5EF4-FFF2-40B4-BE49-F238E27FC236}">
                  <a16:creationId xmlns:a16="http://schemas.microsoft.com/office/drawing/2014/main" id="{9038A95A-5A3B-FA16-E205-57BE74DE9FF9}"/>
                </a:ext>
              </a:extLst>
            </p:cNvPr>
            <p:cNvGrpSpPr/>
            <p:nvPr/>
          </p:nvGrpSpPr>
          <p:grpSpPr>
            <a:xfrm>
              <a:off x="273441" y="3835798"/>
              <a:ext cx="2521727" cy="594732"/>
              <a:chOff x="425669" y="2203667"/>
              <a:chExt cx="3973509" cy="811886"/>
            </a:xfrm>
          </p:grpSpPr>
          <p:sp>
            <p:nvSpPr>
              <p:cNvPr id="2077" name="Isosceles Triangle 2076">
                <a:extLst>
                  <a:ext uri="{FF2B5EF4-FFF2-40B4-BE49-F238E27FC236}">
                    <a16:creationId xmlns:a16="http://schemas.microsoft.com/office/drawing/2014/main" id="{EB26DCA5-1051-9880-A3A7-C0CD9169E42E}"/>
                  </a:ext>
                </a:extLst>
              </p:cNvPr>
              <p:cNvSpPr/>
              <p:nvPr/>
            </p:nvSpPr>
            <p:spPr>
              <a:xfrm rot="5400000">
                <a:off x="3986273" y="2453549"/>
                <a:ext cx="463912" cy="36189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Rounded Rectangle 57">
                <a:extLst>
                  <a:ext uri="{FF2B5EF4-FFF2-40B4-BE49-F238E27FC236}">
                    <a16:creationId xmlns:a16="http://schemas.microsoft.com/office/drawing/2014/main" id="{0D49CA92-9358-3EBE-DC11-61E2F90CC4EA}"/>
                  </a:ext>
                </a:extLst>
              </p:cNvPr>
              <p:cNvSpPr/>
              <p:nvPr/>
            </p:nvSpPr>
            <p:spPr>
              <a:xfrm>
                <a:off x="425669" y="2203667"/>
                <a:ext cx="3725972" cy="762109"/>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9" name="Rounded Rectangle 58">
                <a:extLst>
                  <a:ext uri="{FF2B5EF4-FFF2-40B4-BE49-F238E27FC236}">
                    <a16:creationId xmlns:a16="http://schemas.microsoft.com/office/drawing/2014/main" id="{951AC777-6715-1DD2-711D-DFDA251B6E29}"/>
                  </a:ext>
                </a:extLst>
              </p:cNvPr>
              <p:cNvSpPr/>
              <p:nvPr/>
            </p:nvSpPr>
            <p:spPr>
              <a:xfrm>
                <a:off x="425669" y="2253444"/>
                <a:ext cx="3725972" cy="762109"/>
              </a:xfrm>
              <a:prstGeom prst="roundRect">
                <a:avLst>
                  <a:gd name="adj" fmla="val 1127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82" name="TextBox 2081">
              <a:extLst>
                <a:ext uri="{FF2B5EF4-FFF2-40B4-BE49-F238E27FC236}">
                  <a16:creationId xmlns:a16="http://schemas.microsoft.com/office/drawing/2014/main" id="{35DA4F39-3CB6-8E21-EE53-D4D4ECD315C2}"/>
                </a:ext>
              </a:extLst>
            </p:cNvPr>
            <p:cNvSpPr txBox="1"/>
            <p:nvPr/>
          </p:nvSpPr>
          <p:spPr>
            <a:xfrm>
              <a:off x="1105373" y="3955225"/>
              <a:ext cx="1053173" cy="369332"/>
            </a:xfrm>
            <a:prstGeom prst="rect">
              <a:avLst/>
            </a:prstGeom>
            <a:noFill/>
          </p:spPr>
          <p:txBody>
            <a:bodyPr wrap="none" lIns="0" tIns="0" rIns="0" bIns="0" rtlCol="0" anchor="ctr">
              <a:spAutoFit/>
            </a:bodyPr>
            <a:lstStyle/>
            <a:p>
              <a:pPr algn="ctr"/>
              <a:r>
                <a:rPr lang="en-US" sz="1200">
                  <a:solidFill>
                    <a:schemeClr val="bg1"/>
                  </a:solidFill>
                  <a:latin typeface="Times New Roman" panose="02020603050405020304" pitchFamily="18" charset="0"/>
                  <a:cs typeface="Times New Roman" panose="02020603050405020304" pitchFamily="18" charset="0"/>
                </a:rPr>
                <a:t>Annual Average </a:t>
              </a:r>
            </a:p>
            <a:p>
              <a:pPr algn="ctr"/>
              <a:r>
                <a:rPr lang="en-US" sz="1200">
                  <a:solidFill>
                    <a:schemeClr val="bg1"/>
                  </a:solidFill>
                  <a:latin typeface="Times New Roman" panose="02020603050405020304" pitchFamily="18" charset="0"/>
                  <a:cs typeface="Times New Roman" panose="02020603050405020304" pitchFamily="18" charset="0"/>
                </a:rPr>
                <a:t>Daily Traffic</a:t>
              </a:r>
            </a:p>
          </p:txBody>
        </p:sp>
        <p:sp>
          <p:nvSpPr>
            <p:cNvPr id="2085" name="Freeform 245">
              <a:extLst>
                <a:ext uri="{FF2B5EF4-FFF2-40B4-BE49-F238E27FC236}">
                  <a16:creationId xmlns:a16="http://schemas.microsoft.com/office/drawing/2014/main" id="{FD1E215B-9E2D-FFB4-BB9A-521BDC8F1321}"/>
                </a:ext>
              </a:extLst>
            </p:cNvPr>
            <p:cNvSpPr>
              <a:spLocks/>
            </p:cNvSpPr>
            <p:nvPr/>
          </p:nvSpPr>
          <p:spPr bwMode="auto">
            <a:xfrm>
              <a:off x="406750" y="4047480"/>
              <a:ext cx="294190" cy="267521"/>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cxnSp>
        <p:nvCxnSpPr>
          <p:cNvPr id="2086" name="Straight Connector 2085">
            <a:extLst>
              <a:ext uri="{FF2B5EF4-FFF2-40B4-BE49-F238E27FC236}">
                <a16:creationId xmlns:a16="http://schemas.microsoft.com/office/drawing/2014/main" id="{D8CC7FE8-10F8-6C8F-7784-E82A28582B12}"/>
              </a:ext>
            </a:extLst>
          </p:cNvPr>
          <p:cNvCxnSpPr>
            <a:cxnSpLocks/>
          </p:cNvCxnSpPr>
          <p:nvPr/>
        </p:nvCxnSpPr>
        <p:spPr>
          <a:xfrm>
            <a:off x="273441" y="788165"/>
            <a:ext cx="8597118" cy="0"/>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8913B10-2C6F-3520-751C-6A93EB6C6328}"/>
              </a:ext>
            </a:extLst>
          </p:cNvPr>
          <p:cNvSpPr txBox="1"/>
          <p:nvPr/>
        </p:nvSpPr>
        <p:spPr>
          <a:xfrm>
            <a:off x="8736429" y="77751"/>
            <a:ext cx="263214" cy="261610"/>
          </a:xfrm>
          <a:prstGeom prst="rect">
            <a:avLst/>
          </a:prstGeom>
          <a:noFill/>
        </p:spPr>
        <p:txBody>
          <a:bodyPr wrap="none" rtlCol="0">
            <a:spAutoFit/>
          </a:bodyPr>
          <a:lstStyle/>
          <a:p>
            <a:fld id="{1D03D236-619A-8544-8962-F3540FB24A9C}" type="slidenum">
              <a:rPr lang="en-US" sz="1100" smtClean="0">
                <a:solidFill>
                  <a:schemeClr val="tx1">
                    <a:lumMod val="50000"/>
                    <a:lumOff val="50000"/>
                  </a:schemeClr>
                </a:solidFill>
              </a:rPr>
              <a:t>9</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37288695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Location App Infographics by Slidesgo">
  <a:themeElements>
    <a:clrScheme name="Custom 4">
      <a:dk1>
        <a:srgbClr val="000000"/>
      </a:dk1>
      <a:lt1>
        <a:srgbClr val="FFFFFF"/>
      </a:lt1>
      <a:dk2>
        <a:srgbClr val="595959"/>
      </a:dk2>
      <a:lt2>
        <a:srgbClr val="E6E6E6"/>
      </a:lt2>
      <a:accent1>
        <a:srgbClr val="0C6896"/>
      </a:accent1>
      <a:accent2>
        <a:srgbClr val="ED414D"/>
      </a:accent2>
      <a:accent3>
        <a:srgbClr val="5E7CA0"/>
      </a:accent3>
      <a:accent4>
        <a:srgbClr val="707070"/>
      </a:accent4>
      <a:accent5>
        <a:srgbClr val="7AB9E8"/>
      </a:accent5>
      <a:accent6>
        <a:srgbClr val="DD1321"/>
      </a:accent6>
      <a:hlink>
        <a:srgbClr val="3C5F7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536</TotalTime>
  <Words>1595</Words>
  <Application>Microsoft Macintosh PowerPoint</Application>
  <PresentationFormat>On-screen Show (16:9)</PresentationFormat>
  <Paragraphs>370</Paragraphs>
  <Slides>27</Slides>
  <Notes>25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27</vt:i4>
      </vt:variant>
    </vt:vector>
  </HeadingPairs>
  <TitlesOfParts>
    <vt:vector size="39" baseType="lpstr">
      <vt:lpstr>Fira Sans Extra Condensed</vt:lpstr>
      <vt:lpstr>Fira Sans Extra Condensed Medium</vt:lpstr>
      <vt:lpstr>Times New Roman</vt:lpstr>
      <vt:lpstr>Malgun Gothic</vt:lpstr>
      <vt:lpstr>Calibri</vt:lpstr>
      <vt:lpstr>Segoe UI</vt:lpstr>
      <vt:lpstr>Fira Sans</vt:lpstr>
      <vt:lpstr>Arial</vt:lpstr>
      <vt:lpstr>Helvetica Neue</vt:lpstr>
      <vt:lpstr>FontAwesome</vt:lpstr>
      <vt:lpstr>Ayuthaya</vt:lpstr>
      <vt:lpstr>Location App Infographics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Srinija S</dc:creator>
  <cp:lastModifiedBy>Harshraj Vijaysinh Jadeja</cp:lastModifiedBy>
  <cp:revision>4</cp:revision>
  <dcterms:modified xsi:type="dcterms:W3CDTF">2024-04-25T22:25:10Z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2024-03-26T21:34:03Z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67398003-ca6a-4cf4-b35e-bf7aa4fecbbc</vt:lpwstr>
  </property>
  <property fmtid="{D5CDD505-2E9C-101B-9397-08002B2CF9AE}" pid="8" name="MSIP_Label_4044bd30-2ed7-4c9d-9d12-46200872a97b_ContentBits">
    <vt:lpwstr>0</vt:lpwstr>
  </property>
</Properties>
</file>